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  <p:sldMasterId id="2147483667" r:id="rId3"/>
  </p:sldMasterIdLst>
  <p:notesMasterIdLst>
    <p:notesMasterId r:id="rId38"/>
  </p:notesMasterIdLst>
  <p:sldIdLst>
    <p:sldId id="1193" r:id="rId4"/>
    <p:sldId id="1063" r:id="rId5"/>
    <p:sldId id="1064" r:id="rId6"/>
    <p:sldId id="923" r:id="rId7"/>
    <p:sldId id="1069" r:id="rId8"/>
    <p:sldId id="906" r:id="rId9"/>
    <p:sldId id="256" r:id="rId10"/>
    <p:sldId id="1187" r:id="rId11"/>
    <p:sldId id="1188" r:id="rId12"/>
    <p:sldId id="1186" r:id="rId13"/>
    <p:sldId id="296" r:id="rId14"/>
    <p:sldId id="821" r:id="rId15"/>
    <p:sldId id="385" r:id="rId16"/>
    <p:sldId id="759" r:id="rId17"/>
    <p:sldId id="795" r:id="rId18"/>
    <p:sldId id="1175" r:id="rId19"/>
    <p:sldId id="1196" r:id="rId20"/>
    <p:sldId id="1197" r:id="rId21"/>
    <p:sldId id="807" r:id="rId22"/>
    <p:sldId id="808" r:id="rId23"/>
    <p:sldId id="813" r:id="rId24"/>
    <p:sldId id="820" r:id="rId25"/>
    <p:sldId id="1178" r:id="rId26"/>
    <p:sldId id="280" r:id="rId27"/>
    <p:sldId id="275" r:id="rId28"/>
    <p:sldId id="264" r:id="rId29"/>
    <p:sldId id="1182" r:id="rId30"/>
    <p:sldId id="269" r:id="rId31"/>
    <p:sldId id="1195" r:id="rId32"/>
    <p:sldId id="270" r:id="rId33"/>
    <p:sldId id="272" r:id="rId34"/>
    <p:sldId id="1194" r:id="rId35"/>
    <p:sldId id="1181" r:id="rId36"/>
    <p:sldId id="1179" r:id="rId37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 A Briffa (DELWP)" initials="MAB(" lastIdx="12" clrIdx="0">
    <p:extLst>
      <p:ext uri="{19B8F6BF-5375-455C-9EA6-DF929625EA0E}">
        <p15:presenceInfo xmlns:p15="http://schemas.microsoft.com/office/powerpoint/2012/main" userId="S::Mark.Briffa@delwp.vic.gov.au::5b967f7d-edb2-4506-81c8-b1187b34b4b8" providerId="AD"/>
      </p:ext>
    </p:extLst>
  </p:cmAuthor>
  <p:cmAuthor id="2" name="Hamed Olfat (DELWP)" initials="HO(" lastIdx="5" clrIdx="1">
    <p:extLst>
      <p:ext uri="{19B8F6BF-5375-455C-9EA6-DF929625EA0E}">
        <p15:presenceInfo xmlns:p15="http://schemas.microsoft.com/office/powerpoint/2012/main" userId="S::hamed.olfat@delwp.vic.gov.au::b0e55529-f6f9-414e-a04b-afb6bf09d02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28F"/>
    <a:srgbClr val="80C8EC"/>
    <a:srgbClr val="219CD7"/>
    <a:srgbClr val="FFFF00"/>
    <a:srgbClr val="B09C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133" autoAdjust="0"/>
    <p:restoredTop sz="86839" autoAdjust="0"/>
  </p:normalViewPr>
  <p:slideViewPr>
    <p:cSldViewPr snapToGrid="0">
      <p:cViewPr varScale="1">
        <p:scale>
          <a:sx n="90" d="100"/>
          <a:sy n="90" d="100"/>
        </p:scale>
        <p:origin x="120" y="204"/>
      </p:cViewPr>
      <p:guideLst/>
    </p:cSldViewPr>
  </p:slideViewPr>
  <p:outlineViewPr>
    <p:cViewPr>
      <p:scale>
        <a:sx n="33" d="100"/>
        <a:sy n="33" d="100"/>
      </p:scale>
      <p:origin x="0" y="-23076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2" d="100"/>
        <a:sy n="82" d="100"/>
      </p:scale>
      <p:origin x="0" y="-63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54BD99-E6D2-4012-B65D-5325372CD30A}" type="datetimeFigureOut">
              <a:rPr lang="en-AU" smtClean="0"/>
              <a:t>20/01/2020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5450" y="1243013"/>
            <a:ext cx="5946775" cy="3346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8D5ED2-E8E4-4517-9980-D1E4145BB0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4740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  <p:sp>
        <p:nvSpPr>
          <p:cNvPr id="133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889" indent="-2857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2907" indent="-22858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070" indent="-22858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232" indent="-22858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395" indent="-22858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559" indent="-22858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8722" indent="-22858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5884" indent="-22858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4E9312-0BD8-4C32-B5EA-2050B0835B57}" type="slidenum">
              <a:rPr kumimoji="0" lang="en-A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AU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D5ED2-E8E4-4517-9980-D1E4145BB0D6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31066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D5ED2-E8E4-4517-9980-D1E4145BB0D6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9815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User Guide 52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19B6FC-AAAF-44F6-B410-D1F5C85ADD3D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75842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F38F9-9EE7-497E-B7EE-443150D06AF0}" type="slidenum">
              <a:rPr lang="en-AU" smtClean="0"/>
              <a:pPr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61220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25273265" y="113432972"/>
            <a:ext cx="18054912" cy="5148142"/>
          </a:xfrm>
          <a:prstGeom prst="rect">
            <a:avLst/>
          </a:prstGeom>
        </p:spPr>
        <p:txBody>
          <a:bodyPr/>
          <a:lstStyle/>
          <a:p>
            <a:fld id="{7319B6FC-AAAF-44F6-B410-D1F5C85ADD3D}" type="slidenum">
              <a:rPr lang="en-AU" smtClean="0"/>
              <a:pPr/>
              <a:t>14</a:t>
            </a:fld>
            <a:endParaRPr lang="en-AU"/>
          </a:p>
        </p:txBody>
      </p:sp>
      <p:sp>
        <p:nvSpPr>
          <p:cNvPr id="7" name="Slide Image Placeholder 6">
            <a:extLst>
              <a:ext uri="{FF2B5EF4-FFF2-40B4-BE49-F238E27FC236}">
                <a16:creationId xmlns:a16="http://schemas.microsoft.com/office/drawing/2014/main" id="{C9983F18-86B4-4B8C-89BE-42BE65F3BC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</p:spTree>
    <p:extLst>
      <p:ext uri="{BB962C8B-B14F-4D97-AF65-F5344CB8AC3E}">
        <p14:creationId xmlns:p14="http://schemas.microsoft.com/office/powerpoint/2010/main" val="1254998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25273265" y="113432972"/>
            <a:ext cx="18054912" cy="5148142"/>
          </a:xfrm>
          <a:prstGeom prst="rect">
            <a:avLst/>
          </a:prstGeom>
        </p:spPr>
        <p:txBody>
          <a:bodyPr/>
          <a:lstStyle/>
          <a:p>
            <a:fld id="{74F3BFCB-CE71-4EE6-883B-5AF69E508604}" type="slidenum">
              <a:rPr lang="en-AU" smtClean="0"/>
              <a:pPr/>
              <a:t>15</a:t>
            </a:fld>
            <a:endParaRPr lang="en-AU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09472228-3EFE-4EDE-B8CB-421A3FF78D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Notes Placeholder 6">
            <a:extLst>
              <a:ext uri="{FF2B5EF4-FFF2-40B4-BE49-F238E27FC236}">
                <a16:creationId xmlns:a16="http://schemas.microsoft.com/office/drawing/2014/main" id="{4CF6A7DA-90AA-4AE2-AB58-67B7785C28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756570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25273265" y="113432972"/>
            <a:ext cx="18054912" cy="5148142"/>
          </a:xfrm>
          <a:prstGeom prst="rect">
            <a:avLst/>
          </a:prstGeom>
        </p:spPr>
        <p:txBody>
          <a:bodyPr/>
          <a:lstStyle/>
          <a:p>
            <a:fld id="{74F3BFCB-CE71-4EE6-883B-5AF69E508604}" type="slidenum">
              <a:rPr lang="en-AU" smtClean="0"/>
              <a:pPr/>
              <a:t>16</a:t>
            </a:fld>
            <a:endParaRPr lang="en-AU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09472228-3EFE-4EDE-B8CB-421A3FF78D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Notes Placeholder 6">
            <a:extLst>
              <a:ext uri="{FF2B5EF4-FFF2-40B4-BE49-F238E27FC236}">
                <a16:creationId xmlns:a16="http://schemas.microsoft.com/office/drawing/2014/main" id="{4CF6A7DA-90AA-4AE2-AB58-67B7785C28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882251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25273265" y="113432972"/>
            <a:ext cx="18054912" cy="514814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F3BFCB-CE71-4EE6-883B-5AF69E508604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09472228-3EFE-4EDE-B8CB-421A3FF78D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Notes Placeholder 6">
            <a:extLst>
              <a:ext uri="{FF2B5EF4-FFF2-40B4-BE49-F238E27FC236}">
                <a16:creationId xmlns:a16="http://schemas.microsoft.com/office/drawing/2014/main" id="{4CF6A7DA-90AA-4AE2-AB58-67B7785C28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75650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D5ED2-E8E4-4517-9980-D1E4145BB0D6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39566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25273265" y="113432972"/>
            <a:ext cx="18054912" cy="5148142"/>
          </a:xfrm>
          <a:prstGeom prst="rect">
            <a:avLst/>
          </a:prstGeom>
        </p:spPr>
        <p:txBody>
          <a:bodyPr/>
          <a:lstStyle/>
          <a:p>
            <a:fld id="{7319B6FC-AAAF-44F6-B410-D1F5C85ADD3D}" type="slidenum">
              <a:rPr lang="en-AU" smtClean="0"/>
              <a:pPr/>
              <a:t>19</a:t>
            </a:fld>
            <a:endParaRPr lang="en-AU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0014A5F8-2B66-4966-95B6-5C3CD3A701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Notes Placeholder 6">
            <a:extLst>
              <a:ext uri="{FF2B5EF4-FFF2-40B4-BE49-F238E27FC236}">
                <a16:creationId xmlns:a16="http://schemas.microsoft.com/office/drawing/2014/main" id="{84C20CB9-DB2E-45DC-8FA9-1AC5C7E93A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43169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3BFCB-CE71-4EE6-883B-5AF69E508604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8837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25273265" y="113432972"/>
            <a:ext cx="18054912" cy="5148142"/>
          </a:xfrm>
          <a:prstGeom prst="rect">
            <a:avLst/>
          </a:prstGeom>
        </p:spPr>
        <p:txBody>
          <a:bodyPr/>
          <a:lstStyle/>
          <a:p>
            <a:fld id="{7319B6FC-AAAF-44F6-B410-D1F5C85ADD3D}" type="slidenum">
              <a:rPr lang="en-AU" smtClean="0"/>
              <a:pPr/>
              <a:t>20</a:t>
            </a:fld>
            <a:endParaRPr lang="en-AU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C062034E-7ACC-4620-847D-033D10057F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Notes Placeholder 6">
            <a:extLst>
              <a:ext uri="{FF2B5EF4-FFF2-40B4-BE49-F238E27FC236}">
                <a16:creationId xmlns:a16="http://schemas.microsoft.com/office/drawing/2014/main" id="{AA9526FD-1618-4060-AF27-6EFECEC272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406437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25273265" y="113432972"/>
            <a:ext cx="18054912" cy="5148142"/>
          </a:xfrm>
          <a:prstGeom prst="rect">
            <a:avLst/>
          </a:prstGeom>
        </p:spPr>
        <p:txBody>
          <a:bodyPr/>
          <a:lstStyle/>
          <a:p>
            <a:fld id="{7319B6FC-AAAF-44F6-B410-D1F5C85ADD3D}" type="slidenum">
              <a:rPr lang="en-AU" smtClean="0"/>
              <a:pPr/>
              <a:t>21</a:t>
            </a:fld>
            <a:endParaRPr lang="en-AU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89770A44-BBC6-4F97-94F6-8108D55C05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Notes Placeholder 6">
            <a:extLst>
              <a:ext uri="{FF2B5EF4-FFF2-40B4-BE49-F238E27FC236}">
                <a16:creationId xmlns:a16="http://schemas.microsoft.com/office/drawing/2014/main" id="{B5D3B8E9-B721-4A2B-B639-25ED9818D5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118245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25273265" y="113432972"/>
            <a:ext cx="18054912" cy="5148142"/>
          </a:xfrm>
          <a:prstGeom prst="rect">
            <a:avLst/>
          </a:prstGeom>
        </p:spPr>
        <p:txBody>
          <a:bodyPr/>
          <a:lstStyle/>
          <a:p>
            <a:fld id="{74F3BFCB-CE71-4EE6-883B-5AF69E508604}" type="slidenum">
              <a:rPr lang="en-AU" smtClean="0"/>
              <a:pPr/>
              <a:t>22</a:t>
            </a:fld>
            <a:endParaRPr lang="en-AU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D00FE0BE-02CD-4941-8BD8-375975CF60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Notes Placeholder 6">
            <a:extLst>
              <a:ext uri="{FF2B5EF4-FFF2-40B4-BE49-F238E27FC236}">
                <a16:creationId xmlns:a16="http://schemas.microsoft.com/office/drawing/2014/main" id="{AB7ED2B5-C730-408E-A16A-57C94D9466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206581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D5ED2-E8E4-4517-9980-D1E4145BB0D6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3113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D5ED2-E8E4-4517-9980-D1E4145BB0D6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79433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D5ED2-E8E4-4517-9980-D1E4145BB0D6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94746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D5ED2-E8E4-4517-9980-D1E4145BB0D6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42146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D5ED2-E8E4-4517-9980-D1E4145BB0D6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579903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D5ED2-E8E4-4517-9980-D1E4145BB0D6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24243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D5ED2-E8E4-4517-9980-D1E4145BB0D6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58613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3BFCB-CE71-4EE6-883B-5AF69E508604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11809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D5ED2-E8E4-4517-9980-D1E4145BB0D6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34408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D5ED2-E8E4-4517-9980-D1E4145BB0D6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961707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D5ED2-E8E4-4517-9980-D1E4145BB0D6}" type="slidenum">
              <a:rPr lang="en-AU" smtClean="0"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782284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D5ED2-E8E4-4517-9980-D1E4145BB0D6}" type="slidenum">
              <a:rPr lang="en-AU" smtClean="0"/>
              <a:t>33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116468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D5ED2-E8E4-4517-9980-D1E4145BB0D6}" type="slidenum">
              <a:rPr lang="en-AU" smtClean="0"/>
              <a:t>34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3785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5415" indent="-165415">
              <a:buFontTx/>
              <a:buChar char="-"/>
            </a:pPr>
            <a:r>
              <a:rPr lang="en-AU" dirty="0"/>
              <a:t>Around 1700 lodging parties in 2018-19 have lodged 1 or more subdivision applications </a:t>
            </a:r>
          </a:p>
          <a:p>
            <a:pPr marL="165415" indent="-165415">
              <a:buFontTx/>
              <a:buChar char="-"/>
            </a:pPr>
            <a:r>
              <a:rPr lang="en-AU" dirty="0"/>
              <a:t>A large percentage of these firms have lodged only 1 subdivision application </a:t>
            </a:r>
          </a:p>
          <a:p>
            <a:endParaRPr lang="en-AU" dirty="0"/>
          </a:p>
          <a:p>
            <a:r>
              <a:rPr lang="en-AU" dirty="0"/>
              <a:t>To have some high volume LP’s shows that there is confidence in the system</a:t>
            </a:r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3BFCB-CE71-4EE6-883B-5AF69E508604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53479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60 organisations will be migrated in November 2019 (approx. 100 signers)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3BFCB-CE71-4EE6-883B-5AF69E508604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93938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Angular is a web development framework that is being adopted to ensure we are using best practice IT technologies and infrastructure.</a:t>
            </a:r>
          </a:p>
          <a:p>
            <a:endParaRPr lang="en-AU" dirty="0"/>
          </a:p>
          <a:p>
            <a:r>
              <a:rPr lang="en-AU" dirty="0"/>
              <a:t>we are working with VLRS to ensure to ensure there is minimal user impact.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3BFCB-CE71-4EE6-883B-5AF69E508604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77025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D5ED2-E8E4-4517-9980-D1E4145BB0D6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33136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D5ED2-E8E4-4517-9980-D1E4145BB0D6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83087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D5ED2-E8E4-4517-9980-D1E4145BB0D6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0826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800" b="1"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-2" y="6470517"/>
            <a:ext cx="12192000" cy="42380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AU" dirty="0">
              <a:solidFill>
                <a:schemeClr val="lt1"/>
              </a:solidFill>
              <a:latin typeface="Century Gothic" pitchFamily="34" charset="0"/>
              <a:ea typeface="+mn-ea"/>
            </a:endParaRPr>
          </a:p>
        </p:txBody>
      </p:sp>
      <p:pic>
        <p:nvPicPr>
          <p:cNvPr id="8" name="Picture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303" y="6043162"/>
            <a:ext cx="1369695" cy="427355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-5544" y="6470517"/>
            <a:ext cx="12197544" cy="85682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4898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03B6E-9935-41FA-BB5B-BE7A46503C7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1407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38B70-CC13-40DC-BFC0-297EB9A2414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72993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26022-39C3-48E7-8ACC-176E550A71E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70791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38E374-8C27-4E6A-81C9-1A645B2E068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65716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549275"/>
            <a:ext cx="2743200" cy="5576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549275"/>
            <a:ext cx="8026400" cy="5576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986D5-42D6-4C64-A392-D4C0A130F4C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96542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260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 sz="180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7440085" y="6096000"/>
            <a:ext cx="4751916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A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AU" sz="1800"/>
          </a:p>
        </p:txBody>
      </p:sp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4"/>
            <a:ext cx="12192000" cy="590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02784" y="1916833"/>
            <a:ext cx="10465824" cy="900113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en-AU" noProof="0"/>
              <a:t>Click to edit Master title style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02784" y="2828057"/>
            <a:ext cx="9793816" cy="744538"/>
          </a:xfrm>
        </p:spPr>
        <p:txBody>
          <a:bodyPr/>
          <a:lstStyle>
            <a:lvl1pPr marL="0" indent="0">
              <a:buFontTx/>
              <a:buNone/>
              <a:defRPr sz="140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en-AU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220495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 sz="1800"/>
          </a:p>
        </p:txBody>
      </p:sp>
      <p:pic>
        <p:nvPicPr>
          <p:cNvPr id="5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3676"/>
            <a:ext cx="12192000" cy="17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340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00207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35189"/>
            <a:ext cx="5384800" cy="3990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135189"/>
            <a:ext cx="5384800" cy="3990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6643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F4AC40-49CB-455A-B49F-EC9A5169C8A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0668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339436" y="91439"/>
            <a:ext cx="11522826" cy="7564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4000" b="1"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847898"/>
            <a:ext cx="12192000" cy="88566"/>
          </a:xfrm>
          <a:prstGeom prst="rect">
            <a:avLst/>
          </a:prstGeom>
          <a:gradFill flip="none" rotWithShape="1">
            <a:gsLst>
              <a:gs pos="23000">
                <a:srgbClr val="00B0F0"/>
              </a:gs>
              <a:gs pos="100000">
                <a:schemeClr val="bg1">
                  <a:alpha val="5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-2" y="6470517"/>
            <a:ext cx="12192000" cy="42380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AU" dirty="0">
              <a:solidFill>
                <a:schemeClr val="lt1"/>
              </a:solidFill>
              <a:latin typeface="Century Gothic" pitchFamily="34" charset="0"/>
              <a:ea typeface="+mn-ea"/>
            </a:endParaRPr>
          </a:p>
        </p:txBody>
      </p:sp>
      <p:pic>
        <p:nvPicPr>
          <p:cNvPr id="11" name="Picture 10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303" y="6043162"/>
            <a:ext cx="1369695" cy="427355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6470517"/>
            <a:ext cx="12192000" cy="88234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39724" y="1104900"/>
            <a:ext cx="11522537" cy="521017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793670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46088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08435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 sz="28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66770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36585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00729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549275"/>
            <a:ext cx="2743200" cy="5576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549275"/>
            <a:ext cx="8026400" cy="5576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100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4727961-4A90-4FC1-A7F8-C5A1D2805F63}" type="datetimeFigureOut">
              <a:rPr lang="en-AU" smtClean="0"/>
              <a:t>20/01/2020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A983F8CB-73FA-4006-A6FE-B1B266E852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7760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4"/>
            <a:ext cx="12192000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 bwMode="auto">
          <a:xfrm>
            <a:off x="7440085" y="6096001"/>
            <a:ext cx="4320116" cy="57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A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AU" sz="1800"/>
          </a:p>
        </p:txBody>
      </p:sp>
      <p:pic>
        <p:nvPicPr>
          <p:cNvPr id="6" name="Picture 24" descr="all3inioneSPEAR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9500"/>
            <a:ext cx="12192000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0034" y="6288089"/>
            <a:ext cx="2283884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09133" y="765176"/>
            <a:ext cx="9787467" cy="90011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AU" noProof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09133" y="1676400"/>
            <a:ext cx="9787467" cy="744538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AU" noProof="0"/>
              <a:t>Click to edit Master subtitle style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6211D-4B1B-41DB-9AB5-02EA6069D4E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0231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233EDA-8989-4D7C-A255-2DACD223A9B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2318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5D013D-3895-49C1-B64E-61E176DC00B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3852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5384800" cy="3992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133601"/>
            <a:ext cx="5384800" cy="3992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58C735-992B-4E3F-988F-018252907E9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8988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CAE5A6-E102-4109-BD4F-60715486CEF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733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147A8-6D9A-4ACB-84E9-508F82872A4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6112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5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549276"/>
            <a:ext cx="10972800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133601"/>
            <a:ext cx="10972800" cy="399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/>
              <a:t>Click to edit Master text styles</a:t>
            </a:r>
          </a:p>
          <a:p>
            <a:pPr lvl="1"/>
            <a:r>
              <a:rPr lang="en-AU" altLang="en-US"/>
              <a:t>Second level</a:t>
            </a:r>
          </a:p>
          <a:p>
            <a:pPr lvl="2"/>
            <a:r>
              <a:rPr lang="en-AU" altLang="en-US"/>
              <a:t>Third level</a:t>
            </a:r>
          </a:p>
          <a:p>
            <a:pPr lvl="3"/>
            <a:r>
              <a:rPr lang="en-AU" altLang="en-US"/>
              <a:t>Fourth level</a:t>
            </a:r>
          </a:p>
          <a:p>
            <a:pPr lvl="4"/>
            <a:r>
              <a:rPr lang="en-AU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72C0B0F9-2923-4F1C-831D-4049045B766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9305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40404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40404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40404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40404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0404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0404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0404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0404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549276"/>
            <a:ext cx="10972800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135189"/>
            <a:ext cx="1097280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/>
              <a:t>Click to edit Master text styles</a:t>
            </a:r>
          </a:p>
          <a:p>
            <a:pPr lvl="1"/>
            <a:r>
              <a:rPr lang="en-AU" altLang="en-US"/>
              <a:t>Second level</a:t>
            </a:r>
          </a:p>
          <a:p>
            <a:pPr lvl="2"/>
            <a:r>
              <a:rPr lang="en-AU" altLang="en-US"/>
              <a:t>Third level</a:t>
            </a:r>
          </a:p>
          <a:p>
            <a:pPr lvl="3"/>
            <a:r>
              <a:rPr lang="en-AU" altLang="en-US"/>
              <a:t>Fourth level</a:t>
            </a:r>
          </a:p>
          <a:p>
            <a:pPr lvl="4"/>
            <a:r>
              <a:rPr lang="en-AU" altLang="en-US"/>
              <a:t>Fifth level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A56FAC6A-68F8-4AC0-9833-CEE0F2B6760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992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007DAD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40404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40404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40404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40404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0404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0404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0404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0404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tif"/><Relationship Id="rId3" Type="http://schemas.openxmlformats.org/officeDocument/2006/relationships/image" Target="../media/image12.png"/><Relationship Id="rId7" Type="http://schemas.openxmlformats.org/officeDocument/2006/relationships/image" Target="../media/image18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hyperlink" Target="https://www.spear.land.vic.gov.au/spear/spearOrganisations/List.do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8"/>
          <p:cNvSpPr>
            <a:spLocks noGrp="1" noChangeArrowheads="1"/>
          </p:cNvSpPr>
          <p:nvPr>
            <p:ph type="ctrTitle"/>
          </p:nvPr>
        </p:nvSpPr>
        <p:spPr>
          <a:xfrm>
            <a:off x="2355851" y="908050"/>
            <a:ext cx="5827713" cy="757238"/>
          </a:xfrm>
        </p:spPr>
        <p:txBody>
          <a:bodyPr/>
          <a:lstStyle/>
          <a:p>
            <a:pPr eaLnBrk="1" hangingPunct="1"/>
            <a:r>
              <a:rPr lang="en-AU" altLang="en-US" sz="4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SPEAR Update</a:t>
            </a:r>
          </a:p>
        </p:txBody>
      </p:sp>
      <p:sp>
        <p:nvSpPr>
          <p:cNvPr id="33795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2355850" y="1844676"/>
            <a:ext cx="7340600" cy="576263"/>
          </a:xfrm>
        </p:spPr>
        <p:txBody>
          <a:bodyPr/>
          <a:lstStyle/>
          <a:p>
            <a:pPr eaLnBrk="1" hangingPunct="1"/>
            <a:r>
              <a:rPr lang="en-AU" altLang="en-US" sz="1400">
                <a:latin typeface="Verdana" pitchFamily="34" charset="0"/>
                <a:ea typeface="Verdana" pitchFamily="34" charset="0"/>
                <a:cs typeface="Verdana" pitchFamily="34" charset="0"/>
              </a:rPr>
              <a:t>Surveying and Planning through Electronic Applications and Referrals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E30FF6C-26BD-496D-B918-998508F337D6}"/>
              </a:ext>
            </a:extLst>
          </p:cNvPr>
          <p:cNvSpPr txBox="1">
            <a:spLocks/>
          </p:cNvSpPr>
          <p:nvPr/>
        </p:nvSpPr>
        <p:spPr bwMode="auto">
          <a:xfrm>
            <a:off x="734723" y="5561556"/>
            <a:ext cx="8636697" cy="1296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7DAD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7DAD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7DAD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7DAD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7DAD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7DAD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7DAD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7DAD"/>
                </a:solidFill>
                <a:latin typeface="Arial" charset="0"/>
              </a:defRPr>
            </a:lvl9pPr>
          </a:lstStyle>
          <a:p>
            <a:r>
              <a:rPr lang="en-US" altLang="en-US" sz="2000" kern="0" dirty="0">
                <a:solidFill>
                  <a:srgbClr val="404040"/>
                </a:solidFill>
                <a:latin typeface="Arial"/>
              </a:rPr>
              <a:t>Mark Briffa, Manager</a:t>
            </a:r>
          </a:p>
          <a:p>
            <a:r>
              <a:rPr lang="en-US" altLang="en-US" sz="2000" kern="0" dirty="0">
                <a:solidFill>
                  <a:srgbClr val="404040"/>
                </a:solidFill>
                <a:latin typeface="Arial"/>
              </a:rPr>
              <a:t>Electronic Subdivisions Unit (ESU)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55A41-53E0-4914-9181-05BCF8D51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/>
              <a:t>What can be created in ePlan?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FC55B6-D16C-4161-93A6-10564B5CCB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9725" y="1104900"/>
            <a:ext cx="11358790" cy="5210175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SPEAR supports the validation and visualisation of a digital file in LandXML format of 2D plans under the provisions of the Subdivision Act 1988:</a:t>
            </a:r>
          </a:p>
          <a:p>
            <a:r>
              <a:rPr lang="fr-FR" sz="2000" dirty="0"/>
              <a:t>22 - </a:t>
            </a:r>
            <a:r>
              <a:rPr lang="en-AU" sz="2000" dirty="0"/>
              <a:t>Plans of Subdivision or Consolidation</a:t>
            </a:r>
            <a:endParaRPr lang="fr-FR" sz="2000" dirty="0"/>
          </a:p>
          <a:p>
            <a:r>
              <a:rPr lang="fr-FR" sz="2000" dirty="0"/>
              <a:t>23 - </a:t>
            </a:r>
            <a:r>
              <a:rPr lang="en-AU" sz="2000" dirty="0"/>
              <a:t>Creation, Removal or Variation of Easement, Condition in Crown Grant or Restriction </a:t>
            </a:r>
            <a:endParaRPr lang="fr-FR" sz="2000" dirty="0"/>
          </a:p>
          <a:p>
            <a:r>
              <a:rPr lang="fr-FR" sz="2000" dirty="0"/>
              <a:t>24A - </a:t>
            </a:r>
            <a:r>
              <a:rPr lang="en-AU" sz="2000" dirty="0"/>
              <a:t>Vesting or Removal of a Reserve</a:t>
            </a:r>
            <a:endParaRPr lang="fr-FR" sz="2000" dirty="0"/>
          </a:p>
          <a:p>
            <a:r>
              <a:rPr lang="fr-FR" sz="2000" dirty="0"/>
              <a:t>26 - </a:t>
            </a:r>
            <a:r>
              <a:rPr lang="en-AU" sz="2000" dirty="0"/>
              <a:t>Boundary Plan</a:t>
            </a:r>
            <a:endParaRPr lang="fr-FR" sz="2000" dirty="0"/>
          </a:p>
          <a:p>
            <a:r>
              <a:rPr lang="fr-FR" sz="2000" dirty="0"/>
              <a:t>32 &amp; 32a - </a:t>
            </a:r>
            <a:r>
              <a:rPr lang="en-AU" sz="2000" dirty="0"/>
              <a:t>Plans affected by an owners corporation</a:t>
            </a:r>
            <a:endParaRPr lang="fr-FR" sz="2000" dirty="0"/>
          </a:p>
          <a:p>
            <a:r>
              <a:rPr lang="fr-FR" sz="2000" dirty="0"/>
              <a:t>32b - </a:t>
            </a:r>
            <a:r>
              <a:rPr lang="en-AU" sz="2000" dirty="0"/>
              <a:t>Plans creating an owners corporation</a:t>
            </a:r>
            <a:endParaRPr lang="fr-FR" sz="2000" dirty="0"/>
          </a:p>
          <a:p>
            <a:r>
              <a:rPr lang="fr-FR" sz="2000" dirty="0"/>
              <a:t>35 - </a:t>
            </a:r>
            <a:r>
              <a:rPr lang="en-AU" sz="2000" dirty="0"/>
              <a:t>Acquisition of Land</a:t>
            </a:r>
            <a:endParaRPr lang="fr-FR" sz="2000" dirty="0"/>
          </a:p>
          <a:p>
            <a:r>
              <a:rPr lang="fr-FR" sz="2000" dirty="0"/>
              <a:t>35(8) - </a:t>
            </a:r>
            <a:r>
              <a:rPr lang="en-AU" sz="2000" dirty="0"/>
              <a:t>Subdivision or Consolidation of land vesting in an Acquiring Authority</a:t>
            </a:r>
            <a:endParaRPr lang="fr-FR" sz="2000" dirty="0"/>
          </a:p>
          <a:p>
            <a:r>
              <a:rPr lang="fr-FR" sz="2000" dirty="0"/>
              <a:t>37 &amp; 37(8) - </a:t>
            </a:r>
            <a:r>
              <a:rPr lang="en-AU" sz="2000" dirty="0"/>
              <a:t>Staged Plans</a:t>
            </a:r>
          </a:p>
        </p:txBody>
      </p:sp>
    </p:spTree>
    <p:extLst>
      <p:ext uri="{BB962C8B-B14F-4D97-AF65-F5344CB8AC3E}">
        <p14:creationId xmlns:p14="http://schemas.microsoft.com/office/powerpoint/2010/main" val="10628485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E1903-B046-4F74-AD97-4617ED57F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3600" dirty="0" err="1">
                <a:latin typeface="Century Gothic" panose="020B0502020202020204" pitchFamily="34" charset="0"/>
              </a:rPr>
              <a:t>ePlan</a:t>
            </a:r>
            <a:r>
              <a:rPr lang="en-AU" sz="3600" dirty="0">
                <a:latin typeface="Century Gothic" panose="020B0502020202020204" pitchFamily="34" charset="0"/>
              </a:rPr>
              <a:t> Current Workflow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17BEEA0-FE7F-4BED-B617-8446F0395A05}"/>
              </a:ext>
            </a:extLst>
          </p:cNvPr>
          <p:cNvSpPr/>
          <p:nvPr/>
        </p:nvSpPr>
        <p:spPr>
          <a:xfrm>
            <a:off x="9495532" y="990273"/>
            <a:ext cx="1724973" cy="2157739"/>
          </a:xfrm>
          <a:prstGeom prst="rect">
            <a:avLst/>
          </a:prstGeom>
          <a:solidFill>
            <a:srgbClr val="219C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400" dirty="0">
              <a:latin typeface="Century Gothic" panose="020B0502020202020204" pitchFamily="34" charset="0"/>
            </a:endParaRPr>
          </a:p>
        </p:txBody>
      </p: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55B2F8B3-11D9-4D64-A49D-B3C26569B6D6}"/>
              </a:ext>
            </a:extLst>
          </p:cNvPr>
          <p:cNvCxnSpPr>
            <a:cxnSpLocks/>
            <a:stCxn id="51" idx="3"/>
            <a:endCxn id="42" idx="1"/>
          </p:cNvCxnSpPr>
          <p:nvPr/>
        </p:nvCxnSpPr>
        <p:spPr>
          <a:xfrm flipV="1">
            <a:off x="6944977" y="2069143"/>
            <a:ext cx="2550555" cy="597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 84">
            <a:extLst>
              <a:ext uri="{FF2B5EF4-FFF2-40B4-BE49-F238E27FC236}">
                <a16:creationId xmlns:a16="http://schemas.microsoft.com/office/drawing/2014/main" id="{97736684-62E6-4140-88CE-02FB2E1004BE}"/>
              </a:ext>
            </a:extLst>
          </p:cNvPr>
          <p:cNvSpPr/>
          <p:nvPr/>
        </p:nvSpPr>
        <p:spPr>
          <a:xfrm>
            <a:off x="9495531" y="1025307"/>
            <a:ext cx="17249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*</a:t>
            </a:r>
            <a:r>
              <a:rPr lang="en-AU" sz="1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ePlan</a:t>
            </a:r>
            <a:r>
              <a:rPr lang="en-AU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Services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DF1C8B0-77BC-4929-A7CD-2BF88063D385}"/>
              </a:ext>
            </a:extLst>
          </p:cNvPr>
          <p:cNvSpPr/>
          <p:nvPr/>
        </p:nvSpPr>
        <p:spPr>
          <a:xfrm>
            <a:off x="9693712" y="1377807"/>
            <a:ext cx="1380768" cy="350236"/>
          </a:xfrm>
          <a:prstGeom prst="rect">
            <a:avLst/>
          </a:prstGeom>
          <a:solidFill>
            <a:srgbClr val="80C8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>
                <a:solidFill>
                  <a:schemeClr val="dk1"/>
                </a:solidFill>
                <a:latin typeface="Century Gothic" panose="020B0502020202020204" pitchFamily="34" charset="0"/>
              </a:rPr>
              <a:t>Validation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E00D592E-6CEB-4A9A-9309-782C0419FEAD}"/>
              </a:ext>
            </a:extLst>
          </p:cNvPr>
          <p:cNvSpPr/>
          <p:nvPr/>
        </p:nvSpPr>
        <p:spPr>
          <a:xfrm>
            <a:off x="9693712" y="1815663"/>
            <a:ext cx="1380768" cy="350236"/>
          </a:xfrm>
          <a:prstGeom prst="rect">
            <a:avLst/>
          </a:prstGeom>
          <a:solidFill>
            <a:srgbClr val="80C8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>
                <a:solidFill>
                  <a:schemeClr val="dk1"/>
                </a:solidFill>
                <a:latin typeface="Century Gothic" panose="020B0502020202020204" pitchFamily="34" charset="0"/>
              </a:rPr>
              <a:t>Visualisation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07710B9F-0BF6-4831-AB87-5817FF75FAB0}"/>
              </a:ext>
            </a:extLst>
          </p:cNvPr>
          <p:cNvSpPr/>
          <p:nvPr/>
        </p:nvSpPr>
        <p:spPr>
          <a:xfrm>
            <a:off x="9693712" y="2237867"/>
            <a:ext cx="1380768" cy="350236"/>
          </a:xfrm>
          <a:prstGeom prst="rect">
            <a:avLst/>
          </a:prstGeom>
          <a:solidFill>
            <a:srgbClr val="80C8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>
                <a:solidFill>
                  <a:schemeClr val="dk1"/>
                </a:solidFill>
                <a:latin typeface="Century Gothic" panose="020B0502020202020204" pitchFamily="34" charset="0"/>
              </a:rPr>
              <a:t>VET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76EB8B11-3AA6-4A6B-83D5-418F87FEF57B}"/>
              </a:ext>
            </a:extLst>
          </p:cNvPr>
          <p:cNvSpPr/>
          <p:nvPr/>
        </p:nvSpPr>
        <p:spPr>
          <a:xfrm>
            <a:off x="9693712" y="2668660"/>
            <a:ext cx="1380768" cy="350236"/>
          </a:xfrm>
          <a:prstGeom prst="rect">
            <a:avLst/>
          </a:prstGeom>
          <a:solidFill>
            <a:srgbClr val="80C8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>
                <a:solidFill>
                  <a:schemeClr val="dk1"/>
                </a:solidFill>
                <a:latin typeface="Century Gothic" panose="020B0502020202020204" pitchFamily="34" charset="0"/>
              </a:rPr>
              <a:t>Data</a:t>
            </a:r>
            <a:r>
              <a:rPr lang="en-AU" dirty="0"/>
              <a:t> </a:t>
            </a:r>
            <a:r>
              <a:rPr lang="en-AU" sz="1200" dirty="0">
                <a:solidFill>
                  <a:schemeClr val="dk1"/>
                </a:solidFill>
                <a:latin typeface="Century Gothic" panose="020B0502020202020204" pitchFamily="34" charset="0"/>
              </a:rPr>
              <a:t>Viewer</a:t>
            </a:r>
          </a:p>
        </p:txBody>
      </p:sp>
      <p:sp>
        <p:nvSpPr>
          <p:cNvPr id="90" name="Cylinder 89">
            <a:extLst>
              <a:ext uri="{FF2B5EF4-FFF2-40B4-BE49-F238E27FC236}">
                <a16:creationId xmlns:a16="http://schemas.microsoft.com/office/drawing/2014/main" id="{B195B7ED-CE97-4717-9C7B-EC0D49B0B741}"/>
              </a:ext>
            </a:extLst>
          </p:cNvPr>
          <p:cNvSpPr/>
          <p:nvPr/>
        </p:nvSpPr>
        <p:spPr>
          <a:xfrm>
            <a:off x="9902587" y="4972833"/>
            <a:ext cx="910859" cy="891571"/>
          </a:xfrm>
          <a:prstGeom prst="ca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Vicmap</a:t>
            </a:r>
            <a:r>
              <a:rPr lang="en-AU" sz="1400" dirty="0">
                <a:solidFill>
                  <a:schemeClr val="tx1"/>
                </a:solidFill>
                <a:latin typeface="Century Gothic" panose="020B0502020202020204" pitchFamily="34" charset="0"/>
              </a:rPr>
              <a:t> Property</a:t>
            </a:r>
          </a:p>
        </p:txBody>
      </p:sp>
      <p:pic>
        <p:nvPicPr>
          <p:cNvPr id="101" name="Picture 2" descr="Image result for surveyor icon">
            <a:extLst>
              <a:ext uri="{FF2B5EF4-FFF2-40B4-BE49-F238E27FC236}">
                <a16:creationId xmlns:a16="http://schemas.microsoft.com/office/drawing/2014/main" id="{441CD669-C9C9-40A4-8DB2-3C7C022FBC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59820" y="1453805"/>
            <a:ext cx="1038276" cy="981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03118072-5263-4CFA-827A-0F8618B0788F}"/>
              </a:ext>
            </a:extLst>
          </p:cNvPr>
          <p:cNvCxnSpPr>
            <a:cxnSpLocks/>
            <a:stCxn id="121" idx="3"/>
            <a:endCxn id="51" idx="1"/>
          </p:cNvCxnSpPr>
          <p:nvPr/>
        </p:nvCxnSpPr>
        <p:spPr>
          <a:xfrm flipV="1">
            <a:off x="2981970" y="2075117"/>
            <a:ext cx="2988249" cy="113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>
            <a:extLst>
              <a:ext uri="{FF2B5EF4-FFF2-40B4-BE49-F238E27FC236}">
                <a16:creationId xmlns:a16="http://schemas.microsoft.com/office/drawing/2014/main" id="{7A0FC129-F29C-45FD-95C2-255F75C58079}"/>
              </a:ext>
            </a:extLst>
          </p:cNvPr>
          <p:cNvSpPr txBox="1"/>
          <p:nvPr/>
        </p:nvSpPr>
        <p:spPr>
          <a:xfrm>
            <a:off x="1175687" y="2496389"/>
            <a:ext cx="94258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AU" sz="1400" b="1" dirty="0">
                <a:latin typeface="Century Gothic" panose="020B0502020202020204" pitchFamily="34" charset="0"/>
              </a:rPr>
              <a:t>Surveyor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7C4B50ED-4BD7-4FB5-97BB-68DCCE55A4DC}"/>
              </a:ext>
            </a:extLst>
          </p:cNvPr>
          <p:cNvSpPr txBox="1"/>
          <p:nvPr/>
        </p:nvSpPr>
        <p:spPr>
          <a:xfrm rot="16200000">
            <a:off x="27605" y="3891431"/>
            <a:ext cx="151516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AU" sz="1400" b="1" dirty="0">
                <a:latin typeface="Century Gothic" panose="020B0502020202020204" pitchFamily="34" charset="0"/>
              </a:rPr>
              <a:t>LandXML, PDF</a:t>
            </a:r>
          </a:p>
        </p:txBody>
      </p:sp>
      <p:pic>
        <p:nvPicPr>
          <p:cNvPr id="121" name="Graphic 120" descr="Gears">
            <a:extLst>
              <a:ext uri="{FF2B5EF4-FFF2-40B4-BE49-F238E27FC236}">
                <a16:creationId xmlns:a16="http://schemas.microsoft.com/office/drawing/2014/main" id="{7B53B609-4EF7-4BDB-96B0-AA91DAA980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41817" y="1806173"/>
            <a:ext cx="540153" cy="540153"/>
          </a:xfrm>
          <a:prstGeom prst="rect">
            <a:avLst/>
          </a:prstGeom>
        </p:spPr>
      </p:pic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F5BD0531-71B6-42E2-BE1B-EAD723773562}"/>
              </a:ext>
            </a:extLst>
          </p:cNvPr>
          <p:cNvCxnSpPr>
            <a:cxnSpLocks/>
            <a:endCxn id="121" idx="1"/>
          </p:cNvCxnSpPr>
          <p:nvPr/>
        </p:nvCxnSpPr>
        <p:spPr>
          <a:xfrm>
            <a:off x="2007212" y="2076250"/>
            <a:ext cx="434605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>
            <a:extLst>
              <a:ext uri="{FF2B5EF4-FFF2-40B4-BE49-F238E27FC236}">
                <a16:creationId xmlns:a16="http://schemas.microsoft.com/office/drawing/2014/main" id="{E28A38EF-C05E-4CCF-9DB7-C5915C74F5A9}"/>
              </a:ext>
            </a:extLst>
          </p:cNvPr>
          <p:cNvSpPr txBox="1"/>
          <p:nvPr/>
        </p:nvSpPr>
        <p:spPr>
          <a:xfrm>
            <a:off x="2007212" y="2498426"/>
            <a:ext cx="1889476" cy="28931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AU" sz="1400" b="1" dirty="0">
                <a:latin typeface="Century Gothic" panose="020B0502020202020204" pitchFamily="34" charset="0"/>
              </a:rPr>
              <a:t>Preparation of  cadastral plan in CAD format (file includes comps)</a:t>
            </a:r>
          </a:p>
          <a:p>
            <a:pPr marL="285750" indent="-285750">
              <a:buFontTx/>
              <a:buChar char="-"/>
            </a:pPr>
            <a:endParaRPr lang="en-AU" sz="1400" b="1" dirty="0">
              <a:latin typeface="Century Gothic" panose="020B0502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AU" sz="1400" b="1" dirty="0">
                <a:latin typeface="Century Gothic" panose="020B0502020202020204" pitchFamily="34" charset="0"/>
              </a:rPr>
              <a:t>Adding ePlan metadata using ePlan plug-in software</a:t>
            </a:r>
          </a:p>
          <a:p>
            <a:pPr marL="285750" indent="-285750">
              <a:buFontTx/>
              <a:buChar char="-"/>
            </a:pPr>
            <a:endParaRPr lang="en-AU" sz="1400" b="1" dirty="0">
              <a:latin typeface="Century Gothic" panose="020B0502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AU" sz="1400" b="1" dirty="0">
                <a:latin typeface="Century Gothic" panose="020B0502020202020204" pitchFamily="34" charset="0"/>
              </a:rPr>
              <a:t>Preparation of AFR in PDF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24C3841C-4ACF-4FC7-BF35-77CD430C221D}"/>
              </a:ext>
            </a:extLst>
          </p:cNvPr>
          <p:cNvSpPr/>
          <p:nvPr/>
        </p:nvSpPr>
        <p:spPr>
          <a:xfrm>
            <a:off x="9823950" y="3659069"/>
            <a:ext cx="1068134" cy="556408"/>
          </a:xfrm>
          <a:prstGeom prst="rect">
            <a:avLst/>
          </a:prstGeom>
          <a:solidFill>
            <a:srgbClr val="219CD7"/>
          </a:solidFill>
          <a:ln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SPEAR</a:t>
            </a:r>
          </a:p>
          <a:p>
            <a:pPr algn="ctr"/>
            <a:r>
              <a:rPr lang="en-AU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Application</a:t>
            </a:r>
          </a:p>
        </p:txBody>
      </p: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8960489F-9C88-49DD-B2EC-632963F92087}"/>
              </a:ext>
            </a:extLst>
          </p:cNvPr>
          <p:cNvCxnSpPr>
            <a:cxnSpLocks/>
            <a:stCxn id="42" idx="2"/>
            <a:endCxn id="133" idx="0"/>
          </p:cNvCxnSpPr>
          <p:nvPr/>
        </p:nvCxnSpPr>
        <p:spPr>
          <a:xfrm flipH="1">
            <a:off x="10358017" y="3148012"/>
            <a:ext cx="2" cy="51105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94107482-6AC4-41C8-8144-A2A5714BA36B}"/>
              </a:ext>
            </a:extLst>
          </p:cNvPr>
          <p:cNvCxnSpPr>
            <a:cxnSpLocks/>
            <a:endCxn id="110" idx="1"/>
          </p:cNvCxnSpPr>
          <p:nvPr/>
        </p:nvCxnSpPr>
        <p:spPr>
          <a:xfrm rot="10800000">
            <a:off x="1175688" y="2650279"/>
            <a:ext cx="4690945" cy="2790081"/>
          </a:xfrm>
          <a:prstGeom prst="bentConnector3">
            <a:avLst>
              <a:gd name="adj1" fmla="val 104873"/>
            </a:avLst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2B99AF3-6E98-487A-912B-9D840099656A}"/>
              </a:ext>
            </a:extLst>
          </p:cNvPr>
          <p:cNvCxnSpPr>
            <a:cxnSpLocks/>
            <a:stCxn id="133" idx="2"/>
            <a:endCxn id="90" idx="1"/>
          </p:cNvCxnSpPr>
          <p:nvPr/>
        </p:nvCxnSpPr>
        <p:spPr>
          <a:xfrm>
            <a:off x="10358017" y="4215477"/>
            <a:ext cx="0" cy="75735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12C5747E-BE8E-4301-9649-A3B341F0FD3C}"/>
              </a:ext>
            </a:extLst>
          </p:cNvPr>
          <p:cNvSpPr txBox="1"/>
          <p:nvPr/>
        </p:nvSpPr>
        <p:spPr>
          <a:xfrm>
            <a:off x="10427912" y="4332545"/>
            <a:ext cx="192576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AU" sz="1400" b="1" dirty="0">
                <a:latin typeface="Century Gothic" panose="020B0502020202020204" pitchFamily="34" charset="0"/>
              </a:rPr>
              <a:t>Registered</a:t>
            </a:r>
          </a:p>
          <a:p>
            <a:r>
              <a:rPr lang="en-AU" sz="1400" b="1" dirty="0">
                <a:latin typeface="Century Gothic" panose="020B0502020202020204" pitchFamily="34" charset="0"/>
              </a:rPr>
              <a:t>LandXML file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CF05C84-0599-4957-9E49-AD4E7C209380}"/>
              </a:ext>
            </a:extLst>
          </p:cNvPr>
          <p:cNvSpPr/>
          <p:nvPr/>
        </p:nvSpPr>
        <p:spPr>
          <a:xfrm>
            <a:off x="5970219" y="1896637"/>
            <a:ext cx="974758" cy="3569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latin typeface="Century Gothic" panose="020B0502020202020204" pitchFamily="34" charset="0"/>
              </a:rPr>
              <a:t>LandXML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1ECACA9-C925-4104-8316-3AD0ED38CD8A}"/>
              </a:ext>
            </a:extLst>
          </p:cNvPr>
          <p:cNvSpPr txBox="1"/>
          <p:nvPr/>
        </p:nvSpPr>
        <p:spPr>
          <a:xfrm>
            <a:off x="60325" y="5870399"/>
            <a:ext cx="5177598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AU" sz="1100" dirty="0">
                <a:latin typeface="Century Gothic" panose="020B0502020202020204" pitchFamily="34" charset="0"/>
              </a:rPr>
              <a:t>*</a:t>
            </a:r>
            <a:r>
              <a:rPr lang="en-AU" sz="1100" dirty="0" err="1">
                <a:latin typeface="Century Gothic" panose="020B0502020202020204" pitchFamily="34" charset="0"/>
              </a:rPr>
              <a:t>ePlan</a:t>
            </a:r>
            <a:r>
              <a:rPr lang="en-AU" sz="1100" dirty="0">
                <a:latin typeface="Century Gothic" panose="020B0502020202020204" pitchFamily="34" charset="0"/>
              </a:rPr>
              <a:t> Services are available within both SPEAR and </a:t>
            </a:r>
            <a:r>
              <a:rPr lang="en-AU" sz="1100" dirty="0" err="1">
                <a:latin typeface="Century Gothic" panose="020B0502020202020204" pitchFamily="34" charset="0"/>
              </a:rPr>
              <a:t>ePlan</a:t>
            </a:r>
            <a:r>
              <a:rPr lang="en-AU" sz="1100" dirty="0">
                <a:latin typeface="Century Gothic" panose="020B0502020202020204" pitchFamily="34" charset="0"/>
              </a:rPr>
              <a:t> Public Page.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3ACA61-EF9D-4667-A69D-CC7DC87883E3}"/>
              </a:ext>
            </a:extLst>
          </p:cNvPr>
          <p:cNvSpPr txBox="1"/>
          <p:nvPr/>
        </p:nvSpPr>
        <p:spPr>
          <a:xfrm>
            <a:off x="3795828" y="1728043"/>
            <a:ext cx="170734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AU" sz="1400" b="1" dirty="0">
                <a:latin typeface="Century Gothic" panose="020B0502020202020204" pitchFamily="34" charset="0"/>
              </a:rPr>
              <a:t>Creation of Plan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0CC8E263-81D6-4204-BC84-412E905AF0DF}"/>
              </a:ext>
            </a:extLst>
          </p:cNvPr>
          <p:cNvCxnSpPr>
            <a:cxnSpLocks/>
            <a:stCxn id="121" idx="3"/>
            <a:endCxn id="33" idx="1"/>
          </p:cNvCxnSpPr>
          <p:nvPr/>
        </p:nvCxnSpPr>
        <p:spPr>
          <a:xfrm>
            <a:off x="2981970" y="2076250"/>
            <a:ext cx="2988249" cy="186757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7F77ED5B-6C59-4F49-A3F7-EFCA7EFE2861}"/>
              </a:ext>
            </a:extLst>
          </p:cNvPr>
          <p:cNvSpPr/>
          <p:nvPr/>
        </p:nvSpPr>
        <p:spPr>
          <a:xfrm>
            <a:off x="5970219" y="3765342"/>
            <a:ext cx="883874" cy="3569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latin typeface="Century Gothic" panose="020B0502020202020204" pitchFamily="34" charset="0"/>
              </a:rPr>
              <a:t>PDF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D9FB5B2-ACCA-47DB-9A1A-7651343FB098}"/>
              </a:ext>
            </a:extLst>
          </p:cNvPr>
          <p:cNvSpPr txBox="1"/>
          <p:nvPr/>
        </p:nvSpPr>
        <p:spPr>
          <a:xfrm rot="1894079">
            <a:off x="4010480" y="2765180"/>
            <a:ext cx="198913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1400" b="1" dirty="0">
                <a:latin typeface="Century Gothic" panose="020B0502020202020204" pitchFamily="34" charset="0"/>
              </a:rPr>
              <a:t>Creation of Abstract of Field Records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2B49299-5B33-4D84-B049-1A3F346CDB62}"/>
              </a:ext>
            </a:extLst>
          </p:cNvPr>
          <p:cNvCxnSpPr>
            <a:cxnSpLocks/>
            <a:stCxn id="33" idx="3"/>
            <a:endCxn id="133" idx="1"/>
          </p:cNvCxnSpPr>
          <p:nvPr/>
        </p:nvCxnSpPr>
        <p:spPr>
          <a:xfrm flipV="1">
            <a:off x="6854093" y="3937273"/>
            <a:ext cx="2969857" cy="654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>
            <a:extLst>
              <a:ext uri="{FF2B5EF4-FFF2-40B4-BE49-F238E27FC236}">
                <a16:creationId xmlns:a16="http://schemas.microsoft.com/office/drawing/2014/main" id="{414378E8-47FE-4BCD-A97E-BD3392B86BA3}"/>
              </a:ext>
            </a:extLst>
          </p:cNvPr>
          <p:cNvSpPr/>
          <p:nvPr/>
        </p:nvSpPr>
        <p:spPr>
          <a:xfrm>
            <a:off x="5876843" y="5140414"/>
            <a:ext cx="1068134" cy="556408"/>
          </a:xfrm>
          <a:prstGeom prst="rect">
            <a:avLst/>
          </a:prstGeom>
          <a:solidFill>
            <a:srgbClr val="00B050"/>
          </a:solidFill>
          <a:ln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LASSI-SPEAR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7503B542-B1E3-4FD4-8EB0-CC8A872398AD}"/>
              </a:ext>
            </a:extLst>
          </p:cNvPr>
          <p:cNvCxnSpPr>
            <a:cxnSpLocks/>
            <a:stCxn id="90" idx="2"/>
            <a:endCxn id="52" idx="3"/>
          </p:cNvCxnSpPr>
          <p:nvPr/>
        </p:nvCxnSpPr>
        <p:spPr>
          <a:xfrm flipH="1" flipV="1">
            <a:off x="6944977" y="5418618"/>
            <a:ext cx="2957610" cy="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0FBA7A5B-E0AE-476E-8D86-1E4D17573DBC}"/>
              </a:ext>
            </a:extLst>
          </p:cNvPr>
          <p:cNvCxnSpPr>
            <a:cxnSpLocks/>
            <a:stCxn id="33" idx="2"/>
            <a:endCxn id="52" idx="0"/>
          </p:cNvCxnSpPr>
          <p:nvPr/>
        </p:nvCxnSpPr>
        <p:spPr>
          <a:xfrm flipH="1">
            <a:off x="6410910" y="4122302"/>
            <a:ext cx="1246" cy="101811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68AD1F42-04F0-4D5F-A415-E247144C892B}"/>
              </a:ext>
            </a:extLst>
          </p:cNvPr>
          <p:cNvSpPr txBox="1"/>
          <p:nvPr/>
        </p:nvSpPr>
        <p:spPr>
          <a:xfrm>
            <a:off x="7485349" y="3604904"/>
            <a:ext cx="170734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AU" sz="1400" b="1" dirty="0">
                <a:latin typeface="Century Gothic" panose="020B0502020202020204" pitchFamily="34" charset="0"/>
              </a:rPr>
              <a:t>Upload to SPEAR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30EBDEE-84F1-420D-B9B5-36A8C7984CAA}"/>
              </a:ext>
            </a:extLst>
          </p:cNvPr>
          <p:cNvSpPr txBox="1"/>
          <p:nvPr/>
        </p:nvSpPr>
        <p:spPr>
          <a:xfrm>
            <a:off x="10354140" y="3205259"/>
            <a:ext cx="170734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AU" sz="1400" b="1" dirty="0">
                <a:latin typeface="Century Gothic" panose="020B0502020202020204" pitchFamily="34" charset="0"/>
              </a:rPr>
              <a:t>Upload to SPEAR</a:t>
            </a:r>
          </a:p>
        </p:txBody>
      </p:sp>
    </p:spTree>
    <p:extLst>
      <p:ext uri="{BB962C8B-B14F-4D97-AF65-F5344CB8AC3E}">
        <p14:creationId xmlns:p14="http://schemas.microsoft.com/office/powerpoint/2010/main" val="237661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85" grpId="0"/>
      <p:bldP spid="46" grpId="0" animBg="1"/>
      <p:bldP spid="87" grpId="0" animBg="1"/>
      <p:bldP spid="88" grpId="0" animBg="1"/>
      <p:bldP spid="91" grpId="0" animBg="1"/>
      <p:bldP spid="90" grpId="0" animBg="1"/>
      <p:bldP spid="110" grpId="0"/>
      <p:bldP spid="115" grpId="0"/>
      <p:bldP spid="132" grpId="0"/>
      <p:bldP spid="133" grpId="0" animBg="1"/>
      <p:bldP spid="54" grpId="0"/>
      <p:bldP spid="51" grpId="0" animBg="1"/>
      <p:bldP spid="39" grpId="0"/>
      <p:bldP spid="29" grpId="0"/>
      <p:bldP spid="33" grpId="0" animBg="1"/>
      <p:bldP spid="35" grpId="0"/>
      <p:bldP spid="52" grpId="0" animBg="1"/>
      <p:bldP spid="34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6833A-8430-411A-B4BE-EFCE85DB92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b="1" dirty="0">
                <a:latin typeface="Century Gothic" panose="020B0502020202020204" pitchFamily="34" charset="0"/>
              </a:rPr>
              <a:t>2D </a:t>
            </a:r>
            <a:r>
              <a:rPr lang="en-AU" sz="3600" b="1" dirty="0" err="1">
                <a:latin typeface="Century Gothic" panose="020B0502020202020204" pitchFamily="34" charset="0"/>
              </a:rPr>
              <a:t>ePlan</a:t>
            </a:r>
            <a:r>
              <a:rPr lang="en-AU" sz="3600" b="1" dirty="0">
                <a:latin typeface="Century Gothic" panose="020B0502020202020204" pitchFamily="34" charset="0"/>
              </a:rPr>
              <a:t> Services</a:t>
            </a:r>
          </a:p>
        </p:txBody>
      </p:sp>
      <p:pic>
        <p:nvPicPr>
          <p:cNvPr id="1026" name="Picture 2" descr="Image result for surveyor icon">
            <a:extLst>
              <a:ext uri="{FF2B5EF4-FFF2-40B4-BE49-F238E27FC236}">
                <a16:creationId xmlns:a16="http://schemas.microsoft.com/office/drawing/2014/main" id="{424456A4-8595-4703-96C4-9BDD872B66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53" y="2420616"/>
            <a:ext cx="2438578" cy="2305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LandXML icon">
            <a:extLst>
              <a:ext uri="{FF2B5EF4-FFF2-40B4-BE49-F238E27FC236}">
                <a16:creationId xmlns:a16="http://schemas.microsoft.com/office/drawing/2014/main" id="{87AE2544-855F-453F-B14E-3A5769E117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404" y="2032773"/>
            <a:ext cx="1229828" cy="122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940734E-B168-4AED-847B-C69E6D67692E}"/>
              </a:ext>
            </a:extLst>
          </p:cNvPr>
          <p:cNvCxnSpPr>
            <a:cxnSpLocks/>
          </p:cNvCxnSpPr>
          <p:nvPr/>
        </p:nvCxnSpPr>
        <p:spPr>
          <a:xfrm>
            <a:off x="1934683" y="2675820"/>
            <a:ext cx="145341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757ED435-2A4B-417E-98E2-EFAF8D878781}"/>
              </a:ext>
            </a:extLst>
          </p:cNvPr>
          <p:cNvSpPr txBox="1"/>
          <p:nvPr/>
        </p:nvSpPr>
        <p:spPr>
          <a:xfrm>
            <a:off x="1922451" y="2232189"/>
            <a:ext cx="1229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>
                <a:latin typeface="Century Gothic" panose="020B0502020202020204" pitchFamily="34" charset="0"/>
              </a:rPr>
              <a:t>Using CAD</a:t>
            </a:r>
          </a:p>
          <a:p>
            <a:r>
              <a:rPr lang="en-AU" sz="1600" dirty="0">
                <a:latin typeface="Century Gothic" panose="020B0502020202020204" pitchFamily="34" charset="0"/>
              </a:rPr>
              <a:t> packages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D5B0DDA-7A78-4887-A8C5-1F66894B6EBA}"/>
              </a:ext>
            </a:extLst>
          </p:cNvPr>
          <p:cNvCxnSpPr>
            <a:cxnSpLocks/>
          </p:cNvCxnSpPr>
          <p:nvPr/>
        </p:nvCxnSpPr>
        <p:spPr>
          <a:xfrm>
            <a:off x="4324498" y="2675820"/>
            <a:ext cx="1070009" cy="160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97E1B98F-8E37-4456-A960-CA24ABF69E66}"/>
              </a:ext>
            </a:extLst>
          </p:cNvPr>
          <p:cNvSpPr/>
          <p:nvPr/>
        </p:nvSpPr>
        <p:spPr>
          <a:xfrm>
            <a:off x="5472257" y="1086050"/>
            <a:ext cx="3710250" cy="4685900"/>
          </a:xfrm>
          <a:prstGeom prst="rect">
            <a:avLst/>
          </a:prstGeom>
          <a:solidFill>
            <a:srgbClr val="209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00" dirty="0">
              <a:latin typeface="Century Gothic" panose="020B050202020202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562740F-82EB-416A-98FB-1BA63A0C58EB}"/>
              </a:ext>
            </a:extLst>
          </p:cNvPr>
          <p:cNvSpPr/>
          <p:nvPr/>
        </p:nvSpPr>
        <p:spPr>
          <a:xfrm>
            <a:off x="5746287" y="1702067"/>
            <a:ext cx="1549668" cy="606391"/>
          </a:xfrm>
          <a:prstGeom prst="roundRect">
            <a:avLst/>
          </a:prstGeom>
          <a:solidFill>
            <a:srgbClr val="FF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>
                <a:latin typeface="Century Gothic" panose="020B0502020202020204" pitchFamily="34" charset="0"/>
              </a:rPr>
              <a:t>Validation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E898F11-A8E7-4841-84BC-EAAF6B217BB1}"/>
              </a:ext>
            </a:extLst>
          </p:cNvPr>
          <p:cNvSpPr/>
          <p:nvPr/>
        </p:nvSpPr>
        <p:spPr>
          <a:xfrm>
            <a:off x="5746287" y="2451964"/>
            <a:ext cx="1549668" cy="606391"/>
          </a:xfrm>
          <a:prstGeom prst="roundRect">
            <a:avLst/>
          </a:prstGeom>
          <a:solidFill>
            <a:srgbClr val="66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>
                <a:latin typeface="Century Gothic" panose="020B0502020202020204" pitchFamily="34" charset="0"/>
              </a:rPr>
              <a:t>Data Viewer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E0235D9-83B4-4B3A-92F2-79AC58B0B064}"/>
              </a:ext>
            </a:extLst>
          </p:cNvPr>
          <p:cNvSpPr/>
          <p:nvPr/>
        </p:nvSpPr>
        <p:spPr>
          <a:xfrm>
            <a:off x="5746287" y="3988940"/>
            <a:ext cx="1549668" cy="88552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>
                <a:solidFill>
                  <a:schemeClr val="tx1"/>
                </a:solidFill>
                <a:latin typeface="Century Gothic" panose="020B0502020202020204" pitchFamily="34" charset="0"/>
              </a:rPr>
              <a:t>Visualisation Enhancement Tool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6780020-4123-462C-BDF5-EAC40FD16E47}"/>
              </a:ext>
            </a:extLst>
          </p:cNvPr>
          <p:cNvSpPr/>
          <p:nvPr/>
        </p:nvSpPr>
        <p:spPr>
          <a:xfrm>
            <a:off x="5746577" y="3192507"/>
            <a:ext cx="1549668" cy="606391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>
                <a:solidFill>
                  <a:schemeClr val="tx1"/>
                </a:solidFill>
                <a:latin typeface="Century Gothic" panose="020B0502020202020204" pitchFamily="34" charset="0"/>
              </a:rPr>
              <a:t>Visualisation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B0BD0F4-974B-435F-83E1-CE4C2AD3396C}"/>
              </a:ext>
            </a:extLst>
          </p:cNvPr>
          <p:cNvSpPr/>
          <p:nvPr/>
        </p:nvSpPr>
        <p:spPr>
          <a:xfrm>
            <a:off x="5746287" y="5017974"/>
            <a:ext cx="1549668" cy="606391"/>
          </a:xfrm>
          <a:prstGeom prst="round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>
                <a:solidFill>
                  <a:schemeClr val="tx1"/>
                </a:solidFill>
                <a:latin typeface="Century Gothic" panose="020B0502020202020204" pitchFamily="34" charset="0"/>
              </a:rPr>
              <a:t>Storage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1E9A65-C55B-4E08-AE52-C250C4A1A54B}"/>
              </a:ext>
            </a:extLst>
          </p:cNvPr>
          <p:cNvSpPr txBox="1"/>
          <p:nvPr/>
        </p:nvSpPr>
        <p:spPr>
          <a:xfrm>
            <a:off x="5635885" y="1163226"/>
            <a:ext cx="3320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SPEAR </a:t>
            </a:r>
            <a:r>
              <a:rPr lang="en-AU" sz="2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ePlan</a:t>
            </a:r>
            <a:r>
              <a:rPr lang="en-A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Services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6834F20-1246-49DD-928E-5704A9E9A862}"/>
              </a:ext>
            </a:extLst>
          </p:cNvPr>
          <p:cNvCxnSpPr>
            <a:cxnSpLocks/>
          </p:cNvCxnSpPr>
          <p:nvPr/>
        </p:nvCxnSpPr>
        <p:spPr>
          <a:xfrm>
            <a:off x="9259504" y="2675820"/>
            <a:ext cx="1164664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Cylinder 21">
            <a:extLst>
              <a:ext uri="{FF2B5EF4-FFF2-40B4-BE49-F238E27FC236}">
                <a16:creationId xmlns:a16="http://schemas.microsoft.com/office/drawing/2014/main" id="{479E3BA7-6083-4895-8A60-5191ABD4B7FC}"/>
              </a:ext>
            </a:extLst>
          </p:cNvPr>
          <p:cNvSpPr/>
          <p:nvPr/>
        </p:nvSpPr>
        <p:spPr>
          <a:xfrm>
            <a:off x="10607040" y="2308458"/>
            <a:ext cx="1366787" cy="954104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latin typeface="Century Gothic" panose="020B0502020202020204" pitchFamily="34" charset="0"/>
              </a:rPr>
              <a:t>VICMAP Property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BED7552-B2AB-49BE-A6C3-1E99B2B49A96}"/>
              </a:ext>
            </a:extLst>
          </p:cNvPr>
          <p:cNvSpPr/>
          <p:nvPr/>
        </p:nvSpPr>
        <p:spPr>
          <a:xfrm>
            <a:off x="10525224" y="4470937"/>
            <a:ext cx="1549668" cy="693018"/>
          </a:xfrm>
          <a:prstGeom prst="roundRect">
            <a:avLst/>
          </a:prstGeom>
          <a:solidFill>
            <a:srgbClr val="B09C67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>
                <a:solidFill>
                  <a:schemeClr val="tx1"/>
                </a:solidFill>
                <a:latin typeface="Century Gothic" panose="020B0502020202020204" pitchFamily="34" charset="0"/>
              </a:rPr>
              <a:t>Data download service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E457EC6-AF2C-4F56-BB6E-49C345F386CC}"/>
              </a:ext>
            </a:extLst>
          </p:cNvPr>
          <p:cNvCxnSpPr>
            <a:cxnSpLocks/>
          </p:cNvCxnSpPr>
          <p:nvPr/>
        </p:nvCxnSpPr>
        <p:spPr>
          <a:xfrm>
            <a:off x="11290433" y="3296250"/>
            <a:ext cx="9626" cy="113137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DCA4083-B672-42C4-9530-1F70A06C1789}"/>
              </a:ext>
            </a:extLst>
          </p:cNvPr>
          <p:cNvCxnSpPr>
            <a:cxnSpLocks/>
          </p:cNvCxnSpPr>
          <p:nvPr/>
        </p:nvCxnSpPr>
        <p:spPr>
          <a:xfrm>
            <a:off x="11280808" y="5207267"/>
            <a:ext cx="9625" cy="69301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174EDA9-DF68-46D2-8AC4-25CD4B9CFB98}"/>
              </a:ext>
            </a:extLst>
          </p:cNvPr>
          <p:cNvCxnSpPr/>
          <p:nvPr/>
        </p:nvCxnSpPr>
        <p:spPr>
          <a:xfrm flipH="1">
            <a:off x="462012" y="5881035"/>
            <a:ext cx="1083804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26EC567-DA5D-453A-B88D-BF1367652954}"/>
              </a:ext>
            </a:extLst>
          </p:cNvPr>
          <p:cNvCxnSpPr>
            <a:cxnSpLocks/>
          </p:cNvCxnSpPr>
          <p:nvPr/>
        </p:nvCxnSpPr>
        <p:spPr>
          <a:xfrm flipV="1">
            <a:off x="452387" y="5163955"/>
            <a:ext cx="0" cy="736332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2" name="Picture 8" descr="Image result for pdf icon">
            <a:extLst>
              <a:ext uri="{FF2B5EF4-FFF2-40B4-BE49-F238E27FC236}">
                <a16:creationId xmlns:a16="http://schemas.microsoft.com/office/drawing/2014/main" id="{B790B587-55A2-49BE-8DC3-CCE4965EF7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4245" y="3163996"/>
            <a:ext cx="587141" cy="587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D6865696-A146-4BE7-8795-13CD9F07D92B}"/>
              </a:ext>
            </a:extLst>
          </p:cNvPr>
          <p:cNvSpPr txBox="1"/>
          <p:nvPr/>
        </p:nvSpPr>
        <p:spPr>
          <a:xfrm>
            <a:off x="9933271" y="3643780"/>
            <a:ext cx="13667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>
                <a:latin typeface="Century Gothic" panose="020B0502020202020204" pitchFamily="34" charset="0"/>
              </a:rPr>
              <a:t>LASSI-SPEAR</a:t>
            </a:r>
          </a:p>
        </p:txBody>
      </p:sp>
      <p:sp>
        <p:nvSpPr>
          <p:cNvPr id="43" name="Cylinder 42">
            <a:extLst>
              <a:ext uri="{FF2B5EF4-FFF2-40B4-BE49-F238E27FC236}">
                <a16:creationId xmlns:a16="http://schemas.microsoft.com/office/drawing/2014/main" id="{3AEAFCC2-B55B-44AF-A5EE-040FBA33432D}"/>
              </a:ext>
            </a:extLst>
          </p:cNvPr>
          <p:cNvSpPr/>
          <p:nvPr/>
        </p:nvSpPr>
        <p:spPr>
          <a:xfrm>
            <a:off x="7817143" y="5041571"/>
            <a:ext cx="999674" cy="560027"/>
          </a:xfrm>
          <a:prstGeom prst="can">
            <a:avLst/>
          </a:prstGeom>
          <a:solidFill>
            <a:srgbClr val="C7C1C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solidFill>
                  <a:srgbClr val="FF0000"/>
                </a:solidFill>
              </a:rPr>
              <a:t>ORACLE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3D4A316-8DAA-4919-A234-44BD33D3316B}"/>
              </a:ext>
            </a:extLst>
          </p:cNvPr>
          <p:cNvSpPr txBox="1"/>
          <p:nvPr/>
        </p:nvSpPr>
        <p:spPr>
          <a:xfrm>
            <a:off x="9853" y="4703017"/>
            <a:ext cx="1229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>
                <a:latin typeface="Century Gothic" panose="020B0502020202020204" pitchFamily="34" charset="0"/>
              </a:rPr>
              <a:t>Surveyor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132FF3-758C-4592-8560-B2D76E54E7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52" y="954528"/>
            <a:ext cx="9571089" cy="5462529"/>
          </a:xfrm>
          <a:prstGeom prst="rect">
            <a:avLst/>
          </a:prstGeom>
        </p:spPr>
      </p:pic>
      <p:pic>
        <p:nvPicPr>
          <p:cNvPr id="8" name="Picture 7" descr="A close up of a map&#10;&#10;Description generated with high confidence">
            <a:extLst>
              <a:ext uri="{FF2B5EF4-FFF2-40B4-BE49-F238E27FC236}">
                <a16:creationId xmlns:a16="http://schemas.microsoft.com/office/drawing/2014/main" id="{07EB97AD-8970-4339-A3CA-7A1F1B4658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0812"/>
            <a:ext cx="9662809" cy="5345935"/>
          </a:xfrm>
          <a:prstGeom prst="rect">
            <a:avLst/>
          </a:prstGeom>
        </p:spPr>
      </p:pic>
      <p:pic>
        <p:nvPicPr>
          <p:cNvPr id="18" name="Picture 17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D584F4A0-AB68-424A-A3C1-962A78F7725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61365"/>
            <a:ext cx="9489736" cy="4637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84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2" grpId="0"/>
      <p:bldP spid="22" grpId="0" animBg="1"/>
      <p:bldP spid="25" grpId="0" animBg="1"/>
      <p:bldP spid="41" grpId="0"/>
      <p:bldP spid="43" grpId="0" animBg="1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EC537-39F4-4865-BDF5-C1EE71334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err="1"/>
              <a:t>ePlan</a:t>
            </a:r>
            <a:r>
              <a:rPr lang="en-US" sz="3600" b="1" dirty="0"/>
              <a:t> Pilot (Mar 2018 – Jun 2019)</a:t>
            </a:r>
            <a:endParaRPr lang="en-AU" sz="36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DAEDED-E239-4799-91AD-084837D82D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9724" y="1014884"/>
            <a:ext cx="11522537" cy="530019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AU" dirty="0"/>
              <a:t>Purpose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dirty="0"/>
              <a:t>To allow Pilot Participants to develop new skills and knowledge in producing ePlans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dirty="0"/>
              <a:t>To test the functionality of the ePlan services in conjunction with the CAD software that supports ePlan creation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dirty="0"/>
              <a:t>Enable ePlan team to work on improving services and develop new tools based on user feedback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AU" dirty="0"/>
          </a:p>
          <a:p>
            <a:r>
              <a:rPr lang="en-AU" dirty="0"/>
              <a:t>Scope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dirty="0"/>
              <a:t>Targeting 2D subdivisions creating no more than 10 lots 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AU" dirty="0"/>
          </a:p>
          <a:p>
            <a:r>
              <a:rPr lang="en-US" dirty="0"/>
              <a:t>Incentive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Target for registration of five business days for all submitted ePlans </a:t>
            </a:r>
          </a:p>
          <a:p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1709952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03C5FA1-7FA2-47A2-9228-998EF8BDD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/>
              <a:t>ePlan Pilot Submissions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29A6DFE-6866-4414-9EC8-B90C212EA8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CF9F04-9743-4661-8274-03CC8EF8031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59" y="1583432"/>
            <a:ext cx="7654536" cy="4494638"/>
          </a:xfrm>
          <a:prstGeom prst="rect">
            <a:avLst/>
          </a:prstGeom>
          <a:noFill/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61F9D5C-78C9-4321-8CD5-C986DDA8E8CB}"/>
              </a:ext>
            </a:extLst>
          </p:cNvPr>
          <p:cNvSpPr/>
          <p:nvPr/>
        </p:nvSpPr>
        <p:spPr>
          <a:xfrm>
            <a:off x="8374185" y="2014869"/>
            <a:ext cx="34465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>
                <a:latin typeface="Century Gothic" panose="020B0502020202020204" pitchFamily="34" charset="0"/>
              </a:rPr>
              <a:t>148 ePlans submitted in SPEAR</a:t>
            </a:r>
          </a:p>
          <a:p>
            <a:r>
              <a:rPr lang="en-AU" sz="2400" dirty="0">
                <a:latin typeface="Century Gothic" panose="020B0502020202020204" pitchFamily="34" charset="0"/>
              </a:rPr>
              <a:t>(Mar 2018 – June 2019</a:t>
            </a:r>
          </a:p>
        </p:txBody>
      </p:sp>
    </p:spTree>
    <p:extLst>
      <p:ext uri="{BB962C8B-B14F-4D97-AF65-F5344CB8AC3E}">
        <p14:creationId xmlns:p14="http://schemas.microsoft.com/office/powerpoint/2010/main" val="28309792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2D9F9-62C4-4FA6-A4F5-802894F8E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/>
              <a:t>Summary of </a:t>
            </a:r>
            <a:r>
              <a:rPr lang="en-AU" sz="3600" b="1" dirty="0">
                <a:latin typeface="Century Gothic" panose="020B0502020202020204" pitchFamily="34" charset="0"/>
              </a:rPr>
              <a:t>ePlan Pilot Feedback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5C1F99-8367-4174-97C1-4E91555BC1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sz="2400" b="1" dirty="0"/>
              <a:t>Benefits to participating in the ePlan pilot:</a:t>
            </a:r>
            <a:endParaRPr lang="en-AU" sz="2400" dirty="0"/>
          </a:p>
          <a:p>
            <a:pPr lvl="0"/>
            <a:r>
              <a:rPr lang="en-AU" sz="2200" dirty="0"/>
              <a:t>“Quicker registration time for submitted ePlans”</a:t>
            </a:r>
          </a:p>
          <a:p>
            <a:pPr lvl="0"/>
            <a:r>
              <a:rPr lang="en-AU" sz="2200" dirty="0"/>
              <a:t>“Reduction in internal QA checking process”</a:t>
            </a:r>
          </a:p>
          <a:p>
            <a:pPr lvl="0"/>
            <a:r>
              <a:rPr lang="en-AU" sz="2200" dirty="0"/>
              <a:t>“Learning the process of creating an ePlan” </a:t>
            </a:r>
          </a:p>
          <a:p>
            <a:r>
              <a:rPr lang="en-AU" sz="2200" dirty="0"/>
              <a:t>“Being at the coalface moving forward given that ePlan will be mandated”</a:t>
            </a:r>
          </a:p>
          <a:p>
            <a:endParaRPr lang="en-AU" sz="2400" dirty="0"/>
          </a:p>
          <a:p>
            <a:pPr marL="0" indent="0">
              <a:buNone/>
            </a:pPr>
            <a:r>
              <a:rPr lang="en-AU" sz="2400" b="1" dirty="0"/>
              <a:t>Issues and initiatives raised:</a:t>
            </a:r>
            <a:endParaRPr lang="en-AU" sz="2400" dirty="0"/>
          </a:p>
          <a:p>
            <a:pPr lvl="0"/>
            <a:r>
              <a:rPr lang="en-AU" sz="2200" dirty="0"/>
              <a:t>“ePlan creation process is time-consuming as compared with the current PDF Plan preparation process; in particular when creating an ePlan for the first time”</a:t>
            </a:r>
          </a:p>
          <a:p>
            <a:pPr lvl="0"/>
            <a:r>
              <a:rPr lang="en-AU" sz="2200" dirty="0"/>
              <a:t>“Vendor software contained bugs and appeared to lack maintenance”</a:t>
            </a:r>
          </a:p>
          <a:p>
            <a:r>
              <a:rPr lang="en-AU" sz="2200" dirty="0"/>
              <a:t>“Submitting Abstract of Field Records (AFR) in ePlan format would be advantageous”</a:t>
            </a:r>
          </a:p>
        </p:txBody>
      </p:sp>
    </p:spTree>
    <p:extLst>
      <p:ext uri="{BB962C8B-B14F-4D97-AF65-F5344CB8AC3E}">
        <p14:creationId xmlns:p14="http://schemas.microsoft.com/office/powerpoint/2010/main" val="3402160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2D9F9-62C4-4FA6-A4F5-802894F8E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b="1" dirty="0">
                <a:latin typeface="Century Gothic" panose="020B0502020202020204" pitchFamily="34" charset="0"/>
              </a:rPr>
              <a:t>Summary of ePlan Pilot Feedback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5C1F99-8367-4174-97C1-4E91555BC1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sz="2400" b="1" dirty="0"/>
              <a:t>Continuation of participating in the ePlan program post pilot:</a:t>
            </a:r>
            <a:endParaRPr lang="en-AU" sz="2400" dirty="0"/>
          </a:p>
          <a:p>
            <a:pPr lvl="0"/>
            <a:r>
              <a:rPr lang="en-AU" sz="2200" dirty="0"/>
              <a:t>85% of participants are willing to continue submitting ePlan </a:t>
            </a:r>
          </a:p>
          <a:p>
            <a:pPr lvl="0"/>
            <a:r>
              <a:rPr lang="en-AU" sz="2200" dirty="0"/>
              <a:t>75% of participants are willing to participate in plans greater than 10 lots as a case study undertaken by the ePlan team</a:t>
            </a:r>
          </a:p>
          <a:p>
            <a:pPr lvl="0"/>
            <a:endParaRPr lang="en-AU" sz="2200" dirty="0"/>
          </a:p>
          <a:p>
            <a:pPr lvl="0"/>
            <a:endParaRPr lang="en-AU" sz="2200" dirty="0"/>
          </a:p>
          <a:p>
            <a:pPr marL="0" indent="0">
              <a:buNone/>
            </a:pP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8223338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2D9F9-62C4-4FA6-A4F5-802894F8E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b="1" dirty="0">
                <a:latin typeface="Century Gothic" panose="020B0502020202020204" pitchFamily="34" charset="0"/>
              </a:rPr>
              <a:t>Su</a:t>
            </a:r>
            <a:r>
              <a:rPr lang="en-AU" sz="3600" dirty="0"/>
              <a:t>mmary of </a:t>
            </a:r>
            <a:r>
              <a:rPr lang="en-AU" sz="3600" b="1" dirty="0">
                <a:latin typeface="Century Gothic" panose="020B0502020202020204" pitchFamily="34" charset="0"/>
              </a:rPr>
              <a:t>ePlan Pilot Feedback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968098-B5BA-4BA9-85D5-B48E756089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501" y="1057537"/>
            <a:ext cx="2519680" cy="25196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6A92A06-6CDB-42F6-9FBA-91E39EE35E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9077" y="1057536"/>
            <a:ext cx="2524997" cy="251968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289C067-883D-4F69-951A-7B1A9783EC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8867" y="1057536"/>
            <a:ext cx="2524997" cy="25196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4F9C2BE-AD64-484D-96CE-27537C3223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499" y="3782373"/>
            <a:ext cx="2519682" cy="251968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7244A6C-FAA5-4F88-B408-436796B024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84394" y="3782373"/>
            <a:ext cx="2519680" cy="25196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5F68DD4-1191-4B12-9D19-AA59F2C5801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24184" y="3777057"/>
            <a:ext cx="2519680" cy="2524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757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DE438-4EF8-4B12-960B-536DB4C73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ePlan Case Studies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EFEFED-E2FD-4C81-B900-0F30A0CDFC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AU" sz="2400" dirty="0">
                <a:solidFill>
                  <a:prstClr val="black"/>
                </a:solidFill>
              </a:rPr>
              <a:t>Defined case studies: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sz="2200" dirty="0">
                <a:solidFill>
                  <a:prstClr val="black"/>
                </a:solidFill>
              </a:rPr>
              <a:t>Reeds Consulting – 27 lots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sz="2200" dirty="0">
                <a:solidFill>
                  <a:prstClr val="black"/>
                </a:solidFill>
              </a:rPr>
              <a:t>Beveridge Williams – 55 lots, 35 lots and 27 lots</a:t>
            </a:r>
          </a:p>
          <a:p>
            <a:pPr lvl="0"/>
            <a:endParaRPr lang="en-AU" sz="2400" dirty="0">
              <a:solidFill>
                <a:prstClr val="black"/>
              </a:solidFill>
            </a:endParaRPr>
          </a:p>
          <a:p>
            <a:pPr lvl="0"/>
            <a:r>
              <a:rPr lang="en-AU" sz="2400" dirty="0">
                <a:solidFill>
                  <a:prstClr val="black"/>
                </a:solidFill>
              </a:rPr>
              <a:t>Benefits in participating in a case study: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sz="2200" i="1" dirty="0">
                <a:solidFill>
                  <a:prstClr val="black"/>
                </a:solidFill>
              </a:rPr>
              <a:t> </a:t>
            </a:r>
            <a:r>
              <a:rPr lang="en-AU" sz="2200" b="1" i="1" dirty="0">
                <a:solidFill>
                  <a:prstClr val="black"/>
                </a:solidFill>
              </a:rPr>
              <a:t>LUV</a:t>
            </a:r>
            <a:r>
              <a:rPr lang="en-AU" sz="2200" dirty="0">
                <a:solidFill>
                  <a:prstClr val="black"/>
                </a:solidFill>
              </a:rPr>
              <a:t> to evaluate the ePlan Services in terms of supporting multi-lot subdivisions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sz="2200" i="1" dirty="0">
                <a:solidFill>
                  <a:prstClr val="black"/>
                </a:solidFill>
              </a:rPr>
              <a:t> </a:t>
            </a:r>
            <a:r>
              <a:rPr lang="en-AU" sz="2200" b="1" i="1" dirty="0">
                <a:solidFill>
                  <a:prstClr val="black"/>
                </a:solidFill>
              </a:rPr>
              <a:t>Surveyors</a:t>
            </a:r>
            <a:r>
              <a:rPr lang="en-AU" sz="2200" dirty="0">
                <a:solidFill>
                  <a:prstClr val="black"/>
                </a:solidFill>
              </a:rPr>
              <a:t> to understand the ePlan creation process and making ePlan fit into their business processes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sz="2200" i="1" dirty="0">
                <a:solidFill>
                  <a:prstClr val="black"/>
                </a:solidFill>
              </a:rPr>
              <a:t> </a:t>
            </a:r>
            <a:r>
              <a:rPr lang="en-AU" sz="2200" b="1" i="1" dirty="0">
                <a:solidFill>
                  <a:prstClr val="black"/>
                </a:solidFill>
              </a:rPr>
              <a:t>CAD Vendors</a:t>
            </a:r>
            <a:r>
              <a:rPr lang="en-AU" sz="2200" b="1" dirty="0">
                <a:solidFill>
                  <a:prstClr val="black"/>
                </a:solidFill>
              </a:rPr>
              <a:t> </a:t>
            </a:r>
            <a:r>
              <a:rPr lang="en-AU" sz="2200" dirty="0">
                <a:solidFill>
                  <a:prstClr val="black"/>
                </a:solidFill>
              </a:rPr>
              <a:t>to realise the potential gaps/enhancements in their packages from resultant feedback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465396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750E028-A81A-4612-921D-BD3C64A5CB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9639" y="0"/>
            <a:ext cx="99127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761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AU" dirty="0"/>
              <a:t>2020 - Plans &amp; Surveys in SPEAR</a:t>
            </a:r>
            <a:endParaRPr lang="en-US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3336" y="2135189"/>
            <a:ext cx="10219174" cy="4507659"/>
          </a:xfrm>
        </p:spPr>
        <p:txBody>
          <a:bodyPr/>
          <a:lstStyle/>
          <a:p>
            <a:r>
              <a:rPr lang="en-AU" sz="2400" dirty="0"/>
              <a:t>Version 7 of the Registrar’s Requirements for Paper Conveyancing Transactions came into effect on 11 July 2019</a:t>
            </a:r>
          </a:p>
          <a:p>
            <a:pPr marL="0" indent="0">
              <a:buNone/>
            </a:pPr>
            <a:endParaRPr lang="en-AU" sz="800" dirty="0"/>
          </a:p>
          <a:p>
            <a:r>
              <a:rPr lang="en-AU" sz="2400" dirty="0"/>
              <a:t>Requirement 13.2 – All plans and surveys first signed by the Licensed Surveyor on or after 1 January 2020 must be submitted in SPEAR</a:t>
            </a:r>
            <a:br>
              <a:rPr lang="en-AU" sz="2400" dirty="0"/>
            </a:br>
            <a:endParaRPr lang="en-AU" sz="800" dirty="0"/>
          </a:p>
          <a:p>
            <a:r>
              <a:rPr lang="en-AU" sz="2400" dirty="0"/>
              <a:t>Applies to applications under the following Acts:</a:t>
            </a:r>
          </a:p>
          <a:p>
            <a:pPr lvl="1"/>
            <a:r>
              <a:rPr lang="en-AU" sz="1800" i="1" dirty="0"/>
              <a:t>Subdivision Act 1988</a:t>
            </a:r>
          </a:p>
          <a:p>
            <a:pPr lvl="1"/>
            <a:r>
              <a:rPr lang="en-AU" sz="1800" i="1" dirty="0"/>
              <a:t>Transfer of Land Act 1958</a:t>
            </a:r>
          </a:p>
          <a:p>
            <a:pPr lvl="1"/>
            <a:r>
              <a:rPr lang="en-AU" sz="1800" i="1" dirty="0"/>
              <a:t>Local Government Act 1989</a:t>
            </a:r>
          </a:p>
          <a:p>
            <a:pPr lvl="1"/>
            <a:r>
              <a:rPr lang="en-AU" sz="1800" i="1" dirty="0"/>
              <a:t>Major Transport Projects Facilitation Act 2009</a:t>
            </a:r>
          </a:p>
          <a:p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11574276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6589C56C-91AB-48F1-99FF-B9D627B80BBD}"/>
              </a:ext>
            </a:extLst>
          </p:cNvPr>
          <p:cNvGrpSpPr/>
          <p:nvPr/>
        </p:nvGrpSpPr>
        <p:grpSpPr>
          <a:xfrm>
            <a:off x="1126435" y="-21982"/>
            <a:ext cx="9939130" cy="6901963"/>
            <a:chOff x="1242391" y="-21982"/>
            <a:chExt cx="9939130" cy="690196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4A7984C2-F60E-4E41-97F2-6E7BF1829F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42391" y="-21982"/>
              <a:ext cx="9939130" cy="6901963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6150860-8E8E-4ED4-950D-4AD012377B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1660" y="6274639"/>
              <a:ext cx="2246245" cy="4483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11686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3516970-8448-45A0-9E39-63275147AF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666" y="0"/>
            <a:ext cx="4795913" cy="68580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6A5C9823-1129-4C93-B510-5B09216C9AC5}"/>
              </a:ext>
            </a:extLst>
          </p:cNvPr>
          <p:cNvGrpSpPr/>
          <p:nvPr/>
        </p:nvGrpSpPr>
        <p:grpSpPr>
          <a:xfrm>
            <a:off x="7262444" y="0"/>
            <a:ext cx="4759890" cy="6858000"/>
            <a:chOff x="7262444" y="0"/>
            <a:chExt cx="4759890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EE7B3B6-4DA5-4CE2-B3EF-0718D66748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62444" y="0"/>
              <a:ext cx="4759890" cy="68580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BCACEA7-E414-4CA3-8FAB-EFE1FB8299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99515" y="6351864"/>
              <a:ext cx="1622063" cy="4814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865727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B854194-185D-494D-905C-7C7CB2E3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211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8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32D9F9-62C4-4FA6-A4F5-802894F8E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053641"/>
            <a:ext cx="4082646" cy="276009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b="1" kern="1200" dirty="0">
                <a:solidFill>
                  <a:srgbClr val="FFFFFF"/>
                </a:solidFill>
              </a:rPr>
              <a:t>Post </a:t>
            </a:r>
            <a:r>
              <a:rPr lang="en-US" sz="4400" b="1" kern="1200" dirty="0" err="1">
                <a:solidFill>
                  <a:srgbClr val="FFFFFF"/>
                </a:solidFill>
              </a:rPr>
              <a:t>ePlan</a:t>
            </a:r>
            <a:r>
              <a:rPr lang="en-US" sz="4400" b="1" kern="1200" dirty="0">
                <a:solidFill>
                  <a:srgbClr val="FFFFFF"/>
                </a:solidFill>
              </a:rPr>
              <a:t> Pilot Incentive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4CC6FE-2360-4FB4-B3E8-F865AABEFC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62847" y="801866"/>
            <a:ext cx="6082110" cy="523063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/>
            <a:endParaRPr lang="en-US" sz="2400" dirty="0">
              <a:solidFill>
                <a:srgbClr val="000000"/>
              </a:solidFill>
              <a:latin typeface="+mn-lt"/>
            </a:endParaRPr>
          </a:p>
          <a:p>
            <a:pPr marL="0"/>
            <a:endParaRPr lang="en-US" sz="2400" dirty="0">
              <a:solidFill>
                <a:srgbClr val="000000"/>
              </a:solidFill>
              <a:latin typeface="+mn-lt"/>
            </a:endParaRPr>
          </a:p>
          <a:p>
            <a:pPr marL="0"/>
            <a:endParaRPr lang="en-US" sz="2400" dirty="0">
              <a:solidFill>
                <a:srgbClr val="000000"/>
              </a:solidFill>
              <a:latin typeface="+mn-lt"/>
            </a:endParaRPr>
          </a:p>
          <a:p>
            <a:pPr marL="0" indent="0">
              <a:buNone/>
            </a:pPr>
            <a:r>
              <a:rPr lang="en-US" sz="4000" dirty="0">
                <a:solidFill>
                  <a:srgbClr val="000000"/>
                </a:solidFill>
              </a:rPr>
              <a:t>Land Use Victoria have continued offering the </a:t>
            </a:r>
            <a:r>
              <a:rPr lang="en-US" sz="4000" b="1" i="1" dirty="0">
                <a:solidFill>
                  <a:srgbClr val="000000"/>
                </a:solidFill>
              </a:rPr>
              <a:t>5-business day </a:t>
            </a:r>
            <a:r>
              <a:rPr lang="en-US" sz="4000" dirty="0">
                <a:solidFill>
                  <a:srgbClr val="000000"/>
                </a:solidFill>
              </a:rPr>
              <a:t>registration target for ALL ePlans</a:t>
            </a:r>
          </a:p>
          <a:p>
            <a:pPr lvl="1"/>
            <a:endParaRPr lang="en-US" dirty="0">
              <a:solidFill>
                <a:srgbClr val="000000"/>
              </a:solidFill>
              <a:latin typeface="+mn-lt"/>
            </a:endParaRPr>
          </a:p>
          <a:p>
            <a:pPr lvl="1"/>
            <a:endParaRPr lang="en-US" dirty="0">
              <a:solidFill>
                <a:srgbClr val="000000"/>
              </a:solidFill>
              <a:latin typeface="+mn-lt"/>
            </a:endParaRPr>
          </a:p>
          <a:p>
            <a:pPr lvl="1"/>
            <a:endParaRPr lang="en-US" dirty="0">
              <a:solidFill>
                <a:srgbClr val="000000"/>
              </a:solidFill>
              <a:latin typeface="+mn-lt"/>
            </a:endParaRPr>
          </a:p>
          <a:p>
            <a:pPr lvl="1"/>
            <a:endParaRPr lang="en-US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55374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647D72C-38D3-4A20-BF42-08B4E90DC9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41399"/>
            <a:ext cx="9144000" cy="3204779"/>
          </a:xfrm>
        </p:spPr>
        <p:txBody>
          <a:bodyPr anchor="ctr"/>
          <a:lstStyle/>
          <a:p>
            <a:br>
              <a:rPr lang="en-AU" dirty="0"/>
            </a:br>
            <a:br>
              <a:rPr lang="en-AU" dirty="0"/>
            </a:br>
            <a:r>
              <a:rPr lang="en-AU" dirty="0"/>
              <a:t>Single CAD Format</a:t>
            </a:r>
            <a:br>
              <a:rPr lang="en-AU" dirty="0"/>
            </a:br>
            <a:r>
              <a:rPr lang="en-AU" dirty="0"/>
              <a:t>to</a:t>
            </a:r>
            <a:br>
              <a:rPr lang="en-AU" dirty="0"/>
            </a:br>
            <a:r>
              <a:rPr lang="en-AU" dirty="0"/>
              <a:t>ePlan Conversion Project</a:t>
            </a:r>
            <a:br>
              <a:rPr lang="en-AU" dirty="0"/>
            </a:b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AF4ED3-78A0-4A9D-967A-392F5BBE7A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09221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D4D07-AD04-468C-BBD4-3E15E1019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>
                <a:latin typeface="Century Gothic" panose="020B0502020202020204" pitchFamily="34" charset="0"/>
              </a:rPr>
              <a:t>Project Objectives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63BC58-B5F2-49EC-BA34-D47A28C6AD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9724" y="1104900"/>
            <a:ext cx="11673600" cy="521017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AU" sz="2400" dirty="0"/>
              <a:t>Adoption of a single CAD format for all cadastral plans and surveys </a:t>
            </a:r>
          </a:p>
          <a:p>
            <a:pPr marL="514350" indent="-514350">
              <a:buFont typeface="+mj-lt"/>
              <a:buAutoNum type="arabicPeriod"/>
            </a:pPr>
            <a:endParaRPr lang="en-AU" sz="2400" dirty="0"/>
          </a:p>
          <a:p>
            <a:pPr marL="514350" indent="-514350">
              <a:buFont typeface="+mj-lt"/>
              <a:buAutoNum type="arabicPeriod"/>
            </a:pPr>
            <a:r>
              <a:rPr lang="en-AU" sz="2400" dirty="0"/>
              <a:t>To improve the Digital Survey Geometry (DSG) process and the updating of Vicmap by receiving files in SPEAR using the single CAD format (.dwg)</a:t>
            </a:r>
          </a:p>
          <a:p>
            <a:pPr marL="514350" indent="-514350">
              <a:buFont typeface="+mj-lt"/>
              <a:buAutoNum type="arabicPeriod"/>
            </a:pPr>
            <a:endParaRPr lang="en-AU" sz="2400" dirty="0"/>
          </a:p>
          <a:p>
            <a:pPr marL="514350" indent="-514350">
              <a:buFont typeface="+mj-lt"/>
              <a:buAutoNum type="arabicPeriod"/>
            </a:pPr>
            <a:r>
              <a:rPr lang="en-AU" sz="2400" dirty="0">
                <a:latin typeface="Century Gothic" panose="020B0502020202020204" pitchFamily="34" charset="0"/>
              </a:rPr>
              <a:t>Reduce effort / cost to back capture 2D cadastral plans after the conclusion of the Digital Cadastre Modernisation Program (end of 2022)</a:t>
            </a:r>
          </a:p>
          <a:p>
            <a:pPr marL="514350" indent="-514350">
              <a:buFont typeface="+mj-lt"/>
              <a:buAutoNum type="arabicPeriod"/>
            </a:pPr>
            <a:endParaRPr lang="en-AU" sz="2400" dirty="0">
              <a:latin typeface="Century Gothic" panose="020B0502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2400" dirty="0">
                <a:latin typeface="Century Gothic" panose="020B0502020202020204" pitchFamily="34" charset="0"/>
              </a:rPr>
              <a:t>Improve the ePlan creation workflows by utilising cadastral data from the surveyors’ CAD file</a:t>
            </a:r>
          </a:p>
          <a:p>
            <a:pPr marL="514350" indent="-514350">
              <a:buFont typeface="+mj-lt"/>
              <a:buAutoNum type="arabicPeriod"/>
            </a:pPr>
            <a:endParaRPr lang="en-AU" sz="2400" dirty="0">
              <a:latin typeface="Century Gothic" panose="020B0502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2400" dirty="0">
                <a:latin typeface="Century Gothic" panose="020B0502020202020204" pitchFamily="34" charset="0"/>
              </a:rPr>
              <a:t>Increase industry uptake of 2D ePlan</a:t>
            </a:r>
          </a:p>
        </p:txBody>
      </p:sp>
    </p:spTree>
    <p:extLst>
      <p:ext uri="{BB962C8B-B14F-4D97-AF65-F5344CB8AC3E}">
        <p14:creationId xmlns:p14="http://schemas.microsoft.com/office/powerpoint/2010/main" val="28997471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0DCFE-7B0B-4769-9974-CD5F6B602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800" dirty="0">
                <a:latin typeface="Century Gothic" panose="020B0502020202020204" pitchFamily="34" charset="0"/>
              </a:rPr>
              <a:t>Use Cases – Single CAD Format to ePlan Conversion Service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4E3FBA-B490-4748-B07C-50143E2F4E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sz="2400" dirty="0">
                <a:latin typeface="Century Gothic" panose="020B0502020202020204" pitchFamily="34" charset="0"/>
              </a:rPr>
              <a:t>Business analysis of Conversion Service: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sz="2000" dirty="0">
                <a:latin typeface="Century Gothic" panose="020B0502020202020204" pitchFamily="34" charset="0"/>
              </a:rPr>
              <a:t>As a surveyor l want to: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dirty="0">
                <a:latin typeface="Century Gothic" panose="020B0502020202020204" pitchFamily="34" charset="0"/>
              </a:rPr>
              <a:t>create ePlan efficiently and easily.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dirty="0"/>
              <a:t>convert my CAD file into ePlan automatically, and the missing data components flagged.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dirty="0">
                <a:latin typeface="Century Gothic" panose="020B0502020202020204" pitchFamily="34" charset="0"/>
              </a:rPr>
              <a:t>have the existing subject parcels(s) information and existing roads automatically populated from Vicmap, so that I can avoid manual data entry.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dirty="0"/>
              <a:t>have the existing control marks information automatically populated from SMES, so that I can avoid manual data entry.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dirty="0"/>
              <a:t>have my CAD file validated throughout the conversion process.</a:t>
            </a:r>
          </a:p>
          <a:p>
            <a:pPr lvl="2">
              <a:buFont typeface="Courier New" panose="02070309020205020404" pitchFamily="49" charset="0"/>
              <a:buChar char="o"/>
            </a:pPr>
            <a:endParaRPr lang="en-AU" dirty="0"/>
          </a:p>
          <a:p>
            <a:r>
              <a:rPr lang="en-AU" sz="2400" dirty="0">
                <a:latin typeface="Century Gothic" panose="020B0502020202020204" pitchFamily="34" charset="0"/>
              </a:rPr>
              <a:t>LUV will engage with surveyors from the ePlan pilot to confirm these business requirements</a:t>
            </a:r>
          </a:p>
        </p:txBody>
      </p:sp>
    </p:spTree>
    <p:extLst>
      <p:ext uri="{BB962C8B-B14F-4D97-AF65-F5344CB8AC3E}">
        <p14:creationId xmlns:p14="http://schemas.microsoft.com/office/powerpoint/2010/main" val="25253559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49260-2487-40B3-A219-F33F383A4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>
                <a:latin typeface="Century Gothic" panose="020B0502020202020204" pitchFamily="34" charset="0"/>
              </a:rPr>
              <a:t>What should be contained in the CAD file?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94C3A4-30EE-45C3-83A8-76599F78DF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sz="2400" dirty="0">
                <a:latin typeface="Century Gothic" panose="020B0502020202020204" pitchFamily="34" charset="0"/>
              </a:rPr>
              <a:t>The CAD file should contain the geometry of the Plan and Survey components in </a:t>
            </a:r>
            <a:r>
              <a:rPr lang="en-AU" sz="2400" i="1" dirty="0">
                <a:latin typeface="Century Gothic" panose="020B0502020202020204" pitchFamily="34" charset="0"/>
              </a:rPr>
              <a:t>standard layers</a:t>
            </a:r>
          </a:p>
        </p:txBody>
      </p:sp>
      <p:pic>
        <p:nvPicPr>
          <p:cNvPr id="1026" name="Picture 2" descr="Image result for cad file">
            <a:extLst>
              <a:ext uri="{FF2B5EF4-FFF2-40B4-BE49-F238E27FC236}">
                <a16:creationId xmlns:a16="http://schemas.microsoft.com/office/drawing/2014/main" id="{EB15D077-4A17-4B43-9CEF-124113F47F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6" t="6010" r="15913" b="6316"/>
          <a:stretch/>
        </p:blipFill>
        <p:spPr bwMode="auto">
          <a:xfrm>
            <a:off x="5610801" y="3429000"/>
            <a:ext cx="954983" cy="11191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xtLst/>
        </p:spPr>
      </p:pic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38D310D1-2E06-4A25-88E1-D55D5B530434}"/>
              </a:ext>
            </a:extLst>
          </p:cNvPr>
          <p:cNvSpPr/>
          <p:nvPr/>
        </p:nvSpPr>
        <p:spPr>
          <a:xfrm>
            <a:off x="4667178" y="1936728"/>
            <a:ext cx="2850105" cy="10562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latin typeface="Century Gothic" panose="020B0502020202020204" pitchFamily="34" charset="0"/>
              </a:rPr>
              <a:t>Primary Parcels</a:t>
            </a:r>
            <a:r>
              <a:rPr lang="en-AU" sz="1400" dirty="0">
                <a:latin typeface="Century Gothic" panose="020B0502020202020204" pitchFamily="34" charset="0"/>
              </a:rPr>
              <a:t>:</a:t>
            </a:r>
          </a:p>
          <a:p>
            <a:pPr algn="ctr"/>
            <a:r>
              <a:rPr lang="en-AU" sz="1400" dirty="0">
                <a:latin typeface="Century Gothic" panose="020B0502020202020204" pitchFamily="34" charset="0"/>
              </a:rPr>
              <a:t>Lot, Stage Lot, Road, Reserve, Common Property, Crown Portion, Crown Allotment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D55C4E12-410A-44EC-8E82-F6D645A72E50}"/>
              </a:ext>
            </a:extLst>
          </p:cNvPr>
          <p:cNvSpPr/>
          <p:nvPr/>
        </p:nvSpPr>
        <p:spPr>
          <a:xfrm>
            <a:off x="1117893" y="1966410"/>
            <a:ext cx="2306973" cy="71514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400" b="1" dirty="0">
                <a:solidFill>
                  <a:schemeClr val="dk1"/>
                </a:solidFill>
                <a:latin typeface="Century Gothic" panose="020B0502020202020204" pitchFamily="34" charset="0"/>
              </a:rPr>
              <a:t>Secondary Parcels</a:t>
            </a:r>
            <a:r>
              <a:rPr lang="en-AU" sz="1400" dirty="0">
                <a:solidFill>
                  <a:schemeClr val="dk1"/>
                </a:solidFill>
                <a:latin typeface="Century Gothic" panose="020B0502020202020204" pitchFamily="34" charset="0"/>
              </a:rPr>
              <a:t>:</a:t>
            </a:r>
          </a:p>
          <a:p>
            <a:pPr algn="ctr"/>
            <a:r>
              <a:rPr lang="en-AU" sz="1400" dirty="0">
                <a:solidFill>
                  <a:schemeClr val="dk1"/>
                </a:solidFill>
                <a:latin typeface="Century Gothic" panose="020B0502020202020204" pitchFamily="34" charset="0"/>
              </a:rPr>
              <a:t>Easements, Restrictions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189CB3F-5E90-49E3-ADFA-4BB3433F8587}"/>
              </a:ext>
            </a:extLst>
          </p:cNvPr>
          <p:cNvSpPr/>
          <p:nvPr/>
        </p:nvSpPr>
        <p:spPr>
          <a:xfrm>
            <a:off x="1169079" y="5089879"/>
            <a:ext cx="2540465" cy="82531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400" b="1" dirty="0">
                <a:solidFill>
                  <a:schemeClr val="dk1"/>
                </a:solidFill>
                <a:latin typeface="Century Gothic" panose="020B0502020202020204" pitchFamily="34" charset="0"/>
              </a:rPr>
              <a:t>Survey Marks</a:t>
            </a:r>
            <a:r>
              <a:rPr lang="en-AU" sz="1400" dirty="0">
                <a:solidFill>
                  <a:schemeClr val="dk1"/>
                </a:solidFill>
                <a:latin typeface="Century Gothic" panose="020B0502020202020204" pitchFamily="34" charset="0"/>
              </a:rPr>
              <a:t>:</a:t>
            </a:r>
          </a:p>
          <a:p>
            <a:pPr algn="ctr"/>
            <a:r>
              <a:rPr lang="en-AU" sz="1400" dirty="0">
                <a:solidFill>
                  <a:schemeClr val="dk1"/>
                </a:solidFill>
                <a:latin typeface="Century Gothic" panose="020B0502020202020204" pitchFamily="34" charset="0"/>
              </a:rPr>
              <a:t>PM’s, PCM’s, Traverse Points, Reference Marks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8B2CBB49-CAE7-404B-94AD-C1027C9163C6}"/>
              </a:ext>
            </a:extLst>
          </p:cNvPr>
          <p:cNvSpPr/>
          <p:nvPr/>
        </p:nvSpPr>
        <p:spPr>
          <a:xfrm>
            <a:off x="8474919" y="4964761"/>
            <a:ext cx="2599188" cy="9729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400" b="1" dirty="0">
                <a:solidFill>
                  <a:schemeClr val="dk1"/>
                </a:solidFill>
                <a:latin typeface="Century Gothic" panose="020B0502020202020204" pitchFamily="34" charset="0"/>
              </a:rPr>
              <a:t>Observations</a:t>
            </a:r>
            <a:r>
              <a:rPr lang="en-AU" sz="1400" dirty="0">
                <a:solidFill>
                  <a:schemeClr val="dk1"/>
                </a:solidFill>
                <a:latin typeface="Century Gothic" panose="020B0502020202020204" pitchFamily="34" charset="0"/>
              </a:rPr>
              <a:t>:</a:t>
            </a:r>
          </a:p>
          <a:p>
            <a:pPr algn="ctr"/>
            <a:r>
              <a:rPr lang="en-AU" sz="1400" dirty="0">
                <a:solidFill>
                  <a:schemeClr val="dk1"/>
                </a:solidFill>
                <a:latin typeface="Century Gothic" panose="020B0502020202020204" pitchFamily="34" charset="0"/>
              </a:rPr>
              <a:t>Title Boundaries, Traverses, Radiations, Connection Lines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EAF3B965-4CA1-4ECB-BE3E-3145F9F9C6E1}"/>
              </a:ext>
            </a:extLst>
          </p:cNvPr>
          <p:cNvSpPr/>
          <p:nvPr/>
        </p:nvSpPr>
        <p:spPr>
          <a:xfrm>
            <a:off x="5040320" y="5016079"/>
            <a:ext cx="2090987" cy="9729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400" b="1" dirty="0">
                <a:solidFill>
                  <a:schemeClr val="dk1"/>
                </a:solidFill>
                <a:latin typeface="Century Gothic" panose="020B0502020202020204" pitchFamily="34" charset="0"/>
              </a:rPr>
              <a:t>Occupation</a:t>
            </a:r>
            <a:r>
              <a:rPr lang="en-AU" sz="1400" dirty="0">
                <a:solidFill>
                  <a:schemeClr val="dk1"/>
                </a:solidFill>
                <a:latin typeface="Century Gothic" panose="020B0502020202020204" pitchFamily="34" charset="0"/>
              </a:rPr>
              <a:t>:</a:t>
            </a:r>
          </a:p>
          <a:p>
            <a:pPr algn="ctr"/>
            <a:r>
              <a:rPr lang="en-AU" sz="1400" dirty="0" err="1">
                <a:solidFill>
                  <a:schemeClr val="dk1"/>
                </a:solidFill>
                <a:latin typeface="Century Gothic" panose="020B0502020202020204" pitchFamily="34" charset="0"/>
              </a:rPr>
              <a:t>eg</a:t>
            </a:r>
            <a:r>
              <a:rPr lang="en-AU" sz="1400" dirty="0">
                <a:solidFill>
                  <a:schemeClr val="dk1"/>
                </a:solidFill>
                <a:latin typeface="Century Gothic" panose="020B0502020202020204" pitchFamily="34" charset="0"/>
              </a:rPr>
              <a:t> Fence, Wall, Building Return, Kerb</a:t>
            </a: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D0C858DD-4355-4B15-B82C-52652A5CE40C}"/>
              </a:ext>
            </a:extLst>
          </p:cNvPr>
          <p:cNvSpPr/>
          <p:nvPr/>
        </p:nvSpPr>
        <p:spPr>
          <a:xfrm>
            <a:off x="1117893" y="3677074"/>
            <a:ext cx="2423034" cy="71514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400" b="1" dirty="0">
                <a:solidFill>
                  <a:schemeClr val="dk1"/>
                </a:solidFill>
                <a:latin typeface="Century Gothic" panose="020B0502020202020204" pitchFamily="34" charset="0"/>
              </a:rPr>
              <a:t>Abutting Parcels</a:t>
            </a:r>
            <a:r>
              <a:rPr lang="en-AU" sz="1400" dirty="0">
                <a:solidFill>
                  <a:schemeClr val="dk1"/>
                </a:solidFill>
                <a:latin typeface="Century Gothic" panose="020B0502020202020204" pitchFamily="34" charset="0"/>
              </a:rPr>
              <a:t>:</a:t>
            </a:r>
          </a:p>
          <a:p>
            <a:pPr algn="ctr"/>
            <a:r>
              <a:rPr lang="en-AU" sz="1400" dirty="0">
                <a:solidFill>
                  <a:schemeClr val="dk1"/>
                </a:solidFill>
                <a:latin typeface="Century Gothic" panose="020B0502020202020204" pitchFamily="34" charset="0"/>
              </a:rPr>
              <a:t>Abutting Roads, Crown Allotments, etc.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B73BAB88-3D45-402D-AA47-03F2EF8C86C0}"/>
              </a:ext>
            </a:extLst>
          </p:cNvPr>
          <p:cNvSpPr/>
          <p:nvPr/>
        </p:nvSpPr>
        <p:spPr>
          <a:xfrm>
            <a:off x="8730341" y="3542768"/>
            <a:ext cx="2423034" cy="89164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400" b="1" dirty="0">
                <a:solidFill>
                  <a:schemeClr val="dk1"/>
                </a:solidFill>
                <a:latin typeface="Century Gothic" panose="020B0502020202020204" pitchFamily="34" charset="0"/>
              </a:rPr>
              <a:t>Unsurveyed Boundaries</a:t>
            </a:r>
            <a:r>
              <a:rPr lang="en-AU" sz="1400" dirty="0">
                <a:solidFill>
                  <a:schemeClr val="dk1"/>
                </a:solidFill>
                <a:latin typeface="Century Gothic" panose="020B0502020202020204" pitchFamily="34" charset="0"/>
              </a:rPr>
              <a:t>:</a:t>
            </a:r>
          </a:p>
          <a:p>
            <a:pPr algn="ctr"/>
            <a:r>
              <a:rPr lang="en-AU" sz="1400" dirty="0" err="1">
                <a:solidFill>
                  <a:schemeClr val="dk1"/>
                </a:solidFill>
                <a:latin typeface="Century Gothic" panose="020B0502020202020204" pitchFamily="34" charset="0"/>
              </a:rPr>
              <a:t>eg</a:t>
            </a:r>
            <a:r>
              <a:rPr lang="en-AU" sz="1400" dirty="0">
                <a:solidFill>
                  <a:schemeClr val="dk1"/>
                </a:solidFill>
                <a:latin typeface="Century Gothic" panose="020B0502020202020204" pitchFamily="34" charset="0"/>
              </a:rPr>
              <a:t> Building Boundaries, Natural Boundaries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7562D0D1-DDE1-494D-A227-5CD0BB0C9F1A}"/>
              </a:ext>
            </a:extLst>
          </p:cNvPr>
          <p:cNvSpPr/>
          <p:nvPr/>
        </p:nvSpPr>
        <p:spPr>
          <a:xfrm>
            <a:off x="8986875" y="1961783"/>
            <a:ext cx="2087232" cy="66746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400" b="1" dirty="0">
                <a:solidFill>
                  <a:schemeClr val="dk1"/>
                </a:solidFill>
                <a:latin typeface="Century Gothic" panose="020B0502020202020204" pitchFamily="34" charset="0"/>
              </a:rPr>
              <a:t>Boundary Points and Road Splay Corners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EEF4CF8C-D89F-496A-BA5F-706B4ED4B515}"/>
              </a:ext>
            </a:extLst>
          </p:cNvPr>
          <p:cNvCxnSpPr>
            <a:cxnSpLocks/>
            <a:stCxn id="46" idx="2"/>
            <a:endCxn id="1026" idx="1"/>
          </p:cNvCxnSpPr>
          <p:nvPr/>
        </p:nvCxnSpPr>
        <p:spPr>
          <a:xfrm>
            <a:off x="2271380" y="2681551"/>
            <a:ext cx="3339421" cy="13070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35F96770-4AC0-4485-B843-E48EFA7530C2}"/>
              </a:ext>
            </a:extLst>
          </p:cNvPr>
          <p:cNvCxnSpPr>
            <a:cxnSpLocks/>
            <a:stCxn id="50" idx="3"/>
            <a:endCxn id="1026" idx="1"/>
          </p:cNvCxnSpPr>
          <p:nvPr/>
        </p:nvCxnSpPr>
        <p:spPr>
          <a:xfrm flipV="1">
            <a:off x="3540927" y="3988590"/>
            <a:ext cx="2069874" cy="4605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17549D90-68AA-444C-A889-4C7618EF7359}"/>
              </a:ext>
            </a:extLst>
          </p:cNvPr>
          <p:cNvCxnSpPr>
            <a:cxnSpLocks/>
            <a:stCxn id="51" idx="1"/>
            <a:endCxn id="1026" idx="3"/>
          </p:cNvCxnSpPr>
          <p:nvPr/>
        </p:nvCxnSpPr>
        <p:spPr>
          <a:xfrm flipH="1">
            <a:off x="6565784" y="3988590"/>
            <a:ext cx="2164557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4E412B1B-1849-4F7E-B799-9C545D45BCA1}"/>
              </a:ext>
            </a:extLst>
          </p:cNvPr>
          <p:cNvCxnSpPr>
            <a:stCxn id="44" idx="2"/>
            <a:endCxn id="1026" idx="0"/>
          </p:cNvCxnSpPr>
          <p:nvPr/>
        </p:nvCxnSpPr>
        <p:spPr>
          <a:xfrm flipH="1">
            <a:off x="6088293" y="2992948"/>
            <a:ext cx="3938" cy="43605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C8EB5F44-D2F3-4216-8D5C-1D3826C7862F}"/>
              </a:ext>
            </a:extLst>
          </p:cNvPr>
          <p:cNvCxnSpPr>
            <a:stCxn id="49" idx="0"/>
            <a:endCxn id="1026" idx="2"/>
          </p:cNvCxnSpPr>
          <p:nvPr/>
        </p:nvCxnSpPr>
        <p:spPr>
          <a:xfrm flipV="1">
            <a:off x="6085814" y="4548180"/>
            <a:ext cx="2479" cy="46789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2BD0CCA9-ABA5-4ECC-9606-7444803EADCB}"/>
              </a:ext>
            </a:extLst>
          </p:cNvPr>
          <p:cNvCxnSpPr>
            <a:stCxn id="52" idx="1"/>
            <a:endCxn id="1026" idx="3"/>
          </p:cNvCxnSpPr>
          <p:nvPr/>
        </p:nvCxnSpPr>
        <p:spPr>
          <a:xfrm flipH="1">
            <a:off x="6565784" y="2295514"/>
            <a:ext cx="2421091" cy="169307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" name="Straight Arrow Connector 1024">
            <a:extLst>
              <a:ext uri="{FF2B5EF4-FFF2-40B4-BE49-F238E27FC236}">
                <a16:creationId xmlns:a16="http://schemas.microsoft.com/office/drawing/2014/main" id="{AD1536AD-47BE-4415-97D6-E76CA66FEF63}"/>
              </a:ext>
            </a:extLst>
          </p:cNvPr>
          <p:cNvCxnSpPr>
            <a:cxnSpLocks/>
            <a:stCxn id="47" idx="0"/>
            <a:endCxn id="1026" idx="1"/>
          </p:cNvCxnSpPr>
          <p:nvPr/>
        </p:nvCxnSpPr>
        <p:spPr>
          <a:xfrm flipV="1">
            <a:off x="2439312" y="3988590"/>
            <a:ext cx="3171489" cy="110128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8" name="Straight Arrow Connector 1027">
            <a:extLst>
              <a:ext uri="{FF2B5EF4-FFF2-40B4-BE49-F238E27FC236}">
                <a16:creationId xmlns:a16="http://schemas.microsoft.com/office/drawing/2014/main" id="{47A50363-709C-4BA8-A327-D9F4B6AFF267}"/>
              </a:ext>
            </a:extLst>
          </p:cNvPr>
          <p:cNvCxnSpPr>
            <a:stCxn id="48" idx="0"/>
            <a:endCxn id="1026" idx="3"/>
          </p:cNvCxnSpPr>
          <p:nvPr/>
        </p:nvCxnSpPr>
        <p:spPr>
          <a:xfrm flipH="1" flipV="1">
            <a:off x="6565784" y="3988590"/>
            <a:ext cx="3208729" cy="97617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01361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46A3E-D2E9-489E-A3F5-C02FEE3C4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/>
              <a:t>Overview of proposed CAD layers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F6E8A1-BE72-41A1-93DC-FF2D3602C5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sz="2400" dirty="0"/>
              <a:t>77 layers proposed to cover plan and survey requirements, including: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AU" sz="2000" dirty="0"/>
              <a:t>Control, Reference and Traverse Points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AU" sz="2000" dirty="0"/>
              <a:t>Traverse and Radiation Lines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AU" sz="2000" dirty="0"/>
              <a:t>Occupation (Fence, Kerb, Wall, etc.)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AU" sz="2000" dirty="0"/>
              <a:t>Building Boundaries (median, exterior face, interior face, other)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AU" sz="2000" dirty="0"/>
              <a:t>Road and Crown Allotment Abuttals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AU" sz="2000" dirty="0"/>
              <a:t>Lot/Stage Lots (created, existing, cancelled, affected, encroached)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AU" sz="2000" dirty="0"/>
              <a:t>Roads (created, existing, cancelled, affected, encroached)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AU" sz="2000" dirty="0"/>
              <a:t>Reserves (created, existing, cancelled, affected, encroached)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AU" sz="2000" dirty="0"/>
              <a:t>Common Properties (created, existing, cancelled, affected, encroached)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AU" sz="2000" dirty="0"/>
              <a:t>Crown Allotments (created, existing, cancelled, affected, encroached)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AU" sz="2000" dirty="0"/>
              <a:t>Easements (created, existing, cancelled, affected, encroached)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AU" sz="2000" dirty="0"/>
              <a:t>Restrictions (created, existing, cancelled, affected, encroached)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AU" sz="2000" dirty="0"/>
              <a:t>Stage Boundaries</a:t>
            </a:r>
          </a:p>
          <a:p>
            <a:pPr lvl="1"/>
            <a:endParaRPr lang="en-AU" sz="2000" dirty="0">
              <a:solidFill>
                <a:srgbClr val="00B050"/>
              </a:solidFill>
            </a:endParaRPr>
          </a:p>
          <a:p>
            <a:pPr lvl="1"/>
            <a:endParaRPr lang="en-AU" dirty="0"/>
          </a:p>
          <a:p>
            <a:pPr lvl="1"/>
            <a:endParaRPr lang="en-AU" dirty="0"/>
          </a:p>
          <a:p>
            <a:pPr lvl="1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384771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4020E-C33C-446A-9C97-E369963D8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3600" dirty="0">
                <a:latin typeface="Century Gothic" panose="020B0502020202020204" pitchFamily="34" charset="0"/>
              </a:rPr>
              <a:t>ePlan Conversion Service process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53B33B-5EAF-4BE3-84CA-24A834B98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9724" y="1104900"/>
            <a:ext cx="11396751" cy="5210175"/>
          </a:xfrm>
        </p:spPr>
        <p:txBody>
          <a:bodyPr/>
          <a:lstStyle/>
          <a:p>
            <a:pPr marL="0" indent="0">
              <a:buNone/>
            </a:pPr>
            <a:r>
              <a:rPr lang="en-AU" dirty="0">
                <a:latin typeface="Century Gothic" panose="020B0502020202020204" pitchFamily="34" charset="0"/>
              </a:rPr>
              <a:t>Data that can be pre-populated to the ePlan file:-</a:t>
            </a:r>
          </a:p>
          <a:p>
            <a:pPr marL="0" indent="0">
              <a:buNone/>
            </a:pPr>
            <a:endParaRPr lang="en-AU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en-AU" sz="2400" b="1" i="1" dirty="0"/>
              <a:t>From the CAD file:</a:t>
            </a:r>
          </a:p>
          <a:p>
            <a:r>
              <a:rPr lang="en-AU" sz="2400" dirty="0"/>
              <a:t>Geometry and the attributes recorded in the standard layers </a:t>
            </a:r>
          </a:p>
          <a:p>
            <a:r>
              <a:rPr lang="en-AU" sz="2400" dirty="0"/>
              <a:t>Created Parcel Identifiers</a:t>
            </a:r>
          </a:p>
          <a:p>
            <a:endParaRPr lang="en-AU" sz="2400" dirty="0"/>
          </a:p>
          <a:p>
            <a:pPr marL="0" indent="0">
              <a:buNone/>
            </a:pPr>
            <a:r>
              <a:rPr lang="en-AU" sz="2400" b="1" i="1" dirty="0"/>
              <a:t>From Vicmap:</a:t>
            </a:r>
          </a:p>
          <a:p>
            <a:r>
              <a:rPr lang="en-AU" sz="2400" dirty="0">
                <a:latin typeface="Century Gothic" panose="020B0502020202020204" pitchFamily="34" charset="0"/>
              </a:rPr>
              <a:t>Coordinate system</a:t>
            </a:r>
          </a:p>
          <a:p>
            <a:r>
              <a:rPr lang="en-AU" sz="2400" dirty="0">
                <a:latin typeface="Century Gothic" panose="020B0502020202020204" pitchFamily="34" charset="0"/>
              </a:rPr>
              <a:t>Subject parcel SPI and address</a:t>
            </a:r>
          </a:p>
          <a:p>
            <a:r>
              <a:rPr lang="en-AU" sz="2400" dirty="0">
                <a:latin typeface="Century Gothic" panose="020B0502020202020204" pitchFamily="34" charset="0"/>
              </a:rPr>
              <a:t>Administrative Areas and Crown description</a:t>
            </a:r>
          </a:p>
          <a:p>
            <a:r>
              <a:rPr lang="en-AU" sz="2400" dirty="0">
                <a:latin typeface="Century Gothic" panose="020B0502020202020204" pitchFamily="34" charset="0"/>
              </a:rPr>
              <a:t>Abutting parcels information</a:t>
            </a:r>
          </a:p>
          <a:p>
            <a:endParaRPr lang="en-AU" dirty="0">
              <a:latin typeface="Century Gothic" panose="020B0502020202020204" pitchFamily="34" charset="0"/>
            </a:endParaRPr>
          </a:p>
          <a:p>
            <a:endParaRPr lang="en-A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4371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2CD43-08CA-49F3-B9E0-75FBFD906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/>
              <a:t>ePlan Conversion Service process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F273FD-29A6-4098-87B5-CCD807C586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sz="2400" b="1" i="1" dirty="0"/>
              <a:t>From SMES:</a:t>
            </a:r>
          </a:p>
          <a:p>
            <a:r>
              <a:rPr lang="en-AU" sz="2400" dirty="0"/>
              <a:t>Survey marks and monuments information</a:t>
            </a:r>
          </a:p>
          <a:p>
            <a:endParaRPr lang="en-AU" sz="2400" dirty="0"/>
          </a:p>
          <a:p>
            <a:pPr marL="0" indent="0">
              <a:buNone/>
            </a:pPr>
            <a:r>
              <a:rPr lang="en-AU" sz="2400" b="1" i="1" dirty="0"/>
              <a:t>From VOTS:</a:t>
            </a:r>
          </a:p>
          <a:p>
            <a:r>
              <a:rPr lang="en-AU" sz="2400" dirty="0"/>
              <a:t>Vol/</a:t>
            </a:r>
            <a:r>
              <a:rPr lang="en-AU" sz="2400" dirty="0" err="1"/>
              <a:t>Fol</a:t>
            </a:r>
            <a:endParaRPr lang="en-AU" sz="2400" dirty="0"/>
          </a:p>
          <a:p>
            <a:endParaRPr lang="en-AU" sz="2400" dirty="0"/>
          </a:p>
          <a:p>
            <a:pPr marL="0" indent="0">
              <a:buNone/>
            </a:pPr>
            <a:r>
              <a:rPr lang="en-AU" sz="2400" b="1" i="1" dirty="0"/>
              <a:t>From SRBV:</a:t>
            </a:r>
          </a:p>
          <a:p>
            <a:r>
              <a:rPr lang="en-AU" sz="2400" dirty="0"/>
              <a:t>Surveyor’s name and registration number </a:t>
            </a:r>
          </a:p>
          <a:p>
            <a:endParaRPr lang="en-AU" sz="2400" dirty="0"/>
          </a:p>
          <a:p>
            <a:pPr marL="0" indent="0">
              <a:buNone/>
            </a:pPr>
            <a:r>
              <a:rPr lang="en-AU" sz="2400" b="1" i="1" dirty="0"/>
              <a:t>From SPEAR:</a:t>
            </a:r>
          </a:p>
          <a:p>
            <a:r>
              <a:rPr lang="en-AU" sz="2400" dirty="0"/>
              <a:t>Application details </a:t>
            </a:r>
          </a:p>
          <a:p>
            <a:endParaRPr lang="en-AU" sz="2400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79223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AU" dirty="0">
                <a:solidFill>
                  <a:srgbClr val="FFFFFF"/>
                </a:solidFill>
              </a:rPr>
              <a:t>2020 - Plans &amp; Surveys in SPEAR</a:t>
            </a:r>
            <a:endParaRPr lang="en-US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sz="2400" dirty="0"/>
              <a:t>Requirement 13.4 – All Owners Corporation information for a plan first signed by the licensed surveyor on or after 1 January 2020 must be submitted using an Excel spreadsheet </a:t>
            </a:r>
          </a:p>
        </p:txBody>
      </p:sp>
    </p:spTree>
    <p:extLst>
      <p:ext uri="{BB962C8B-B14F-4D97-AF65-F5344CB8AC3E}">
        <p14:creationId xmlns:p14="http://schemas.microsoft.com/office/powerpoint/2010/main" val="21123296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4020E-C33C-446A-9C97-E369963D8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3600" dirty="0"/>
              <a:t>ePlan Conversion Service process</a:t>
            </a:r>
            <a:endParaRPr lang="en-AU" sz="3600" dirty="0">
              <a:latin typeface="Century Gothic" panose="020B0502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53B33B-5EAF-4BE3-84CA-24A834B98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Data that requires manual entry into the Conversion Service:</a:t>
            </a:r>
          </a:p>
          <a:p>
            <a:r>
              <a:rPr lang="en-AU" sz="2400" dirty="0">
                <a:latin typeface="Century Gothic" panose="020B0502020202020204" pitchFamily="34" charset="0"/>
              </a:rPr>
              <a:t>New survey marks information (unavailable in SMES)</a:t>
            </a:r>
          </a:p>
          <a:p>
            <a:r>
              <a:rPr lang="en-AU" sz="2400" dirty="0">
                <a:latin typeface="Century Gothic" panose="020B0502020202020204" pitchFamily="34" charset="0"/>
              </a:rPr>
              <a:t>Monument information for marks unavailable in SMES (</a:t>
            </a:r>
            <a:r>
              <a:rPr lang="en-AU" sz="2400" dirty="0" err="1">
                <a:latin typeface="Century Gothic" panose="020B0502020202020204" pitchFamily="34" charset="0"/>
              </a:rPr>
              <a:t>eg</a:t>
            </a:r>
            <a:r>
              <a:rPr lang="en-AU" sz="2400" dirty="0">
                <a:latin typeface="Century Gothic" panose="020B0502020202020204" pitchFamily="34" charset="0"/>
              </a:rPr>
              <a:t> type, condition)</a:t>
            </a:r>
          </a:p>
          <a:p>
            <a:r>
              <a:rPr lang="en-AU" sz="2400" dirty="0">
                <a:latin typeface="Century Gothic" panose="020B0502020202020204" pitchFamily="34" charset="0"/>
              </a:rPr>
              <a:t>Natural boundary description</a:t>
            </a:r>
          </a:p>
          <a:p>
            <a:r>
              <a:rPr lang="en-AU" sz="2400" dirty="0">
                <a:latin typeface="Century Gothic" panose="020B0502020202020204" pitchFamily="34" charset="0"/>
              </a:rPr>
              <a:t>Easements information (</a:t>
            </a:r>
            <a:r>
              <a:rPr lang="en-AU" sz="2400" dirty="0" err="1">
                <a:latin typeface="Century Gothic" panose="020B0502020202020204" pitchFamily="34" charset="0"/>
              </a:rPr>
              <a:t>eg</a:t>
            </a:r>
            <a:r>
              <a:rPr lang="en-AU" sz="2400" dirty="0">
                <a:latin typeface="Century Gothic" panose="020B0502020202020204" pitchFamily="34" charset="0"/>
              </a:rPr>
              <a:t> name, purpose, beneficiary, origin)</a:t>
            </a:r>
          </a:p>
          <a:p>
            <a:r>
              <a:rPr lang="en-AU" sz="2400" dirty="0">
                <a:latin typeface="Century Gothic" panose="020B0502020202020204" pitchFamily="34" charset="0"/>
              </a:rPr>
              <a:t>Restrictions information (</a:t>
            </a:r>
            <a:r>
              <a:rPr lang="en-AU" sz="2400" dirty="0" err="1">
                <a:latin typeface="Century Gothic" panose="020B0502020202020204" pitchFamily="34" charset="0"/>
              </a:rPr>
              <a:t>eg</a:t>
            </a:r>
            <a:r>
              <a:rPr lang="en-AU" sz="2400" dirty="0">
                <a:latin typeface="Century Gothic" panose="020B0502020202020204" pitchFamily="34" charset="0"/>
              </a:rPr>
              <a:t> depth limitation, description, expiry date, burdened/benefited lots)</a:t>
            </a:r>
          </a:p>
          <a:p>
            <a:r>
              <a:rPr lang="en-AU" sz="2400" dirty="0">
                <a:latin typeface="Century Gothic" panose="020B0502020202020204" pitchFamily="34" charset="0"/>
              </a:rPr>
              <a:t>Plan notations</a:t>
            </a:r>
          </a:p>
          <a:p>
            <a:r>
              <a:rPr lang="en-AU" sz="2400" dirty="0">
                <a:latin typeface="Century Gothic" panose="020B0502020202020204" pitchFamily="34" charset="0"/>
              </a:rPr>
              <a:t>Created Roads and Reserves name and beneficiary</a:t>
            </a:r>
          </a:p>
          <a:p>
            <a:r>
              <a:rPr lang="en-AU" sz="2400" dirty="0">
                <a:latin typeface="Century Gothic" panose="020B0502020202020204" pitchFamily="34" charset="0"/>
              </a:rPr>
              <a:t>Occupation information (</a:t>
            </a:r>
            <a:r>
              <a:rPr lang="en-AU" sz="2400" dirty="0" err="1">
                <a:latin typeface="Century Gothic" panose="020B0502020202020204" pitchFamily="34" charset="0"/>
              </a:rPr>
              <a:t>eg</a:t>
            </a:r>
            <a:r>
              <a:rPr lang="en-AU" sz="2400" dirty="0">
                <a:latin typeface="Century Gothic" panose="020B0502020202020204" pitchFamily="34" charset="0"/>
              </a:rPr>
              <a:t> Fence description)</a:t>
            </a:r>
          </a:p>
          <a:p>
            <a:endParaRPr lang="en-A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3368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6DB77826-7097-4828-9A4B-1D6D135905E6}"/>
              </a:ext>
            </a:extLst>
          </p:cNvPr>
          <p:cNvSpPr/>
          <p:nvPr/>
        </p:nvSpPr>
        <p:spPr>
          <a:xfrm>
            <a:off x="6059541" y="2952079"/>
            <a:ext cx="1135648" cy="713805"/>
          </a:xfrm>
          <a:prstGeom prst="roundRect">
            <a:avLst>
              <a:gd name="adj" fmla="val 361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CAD to ePlan Converter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3E1903-B046-4F74-AD97-4617ED57F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3600" dirty="0" err="1">
                <a:latin typeface="Century Gothic" panose="020B0502020202020204" pitchFamily="34" charset="0"/>
              </a:rPr>
              <a:t>ePlan</a:t>
            </a:r>
            <a:r>
              <a:rPr lang="en-AU" sz="3600" dirty="0">
                <a:latin typeface="Century Gothic" panose="020B0502020202020204" pitchFamily="34" charset="0"/>
              </a:rPr>
              <a:t> Future Workflow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8D06486-F22E-4E30-AA38-7BACA438D697}"/>
              </a:ext>
            </a:extLst>
          </p:cNvPr>
          <p:cNvSpPr/>
          <p:nvPr/>
        </p:nvSpPr>
        <p:spPr>
          <a:xfrm>
            <a:off x="3609991" y="1501344"/>
            <a:ext cx="1248101" cy="960228"/>
          </a:xfrm>
          <a:prstGeom prst="rect">
            <a:avLst/>
          </a:prstGeom>
          <a:solidFill>
            <a:srgbClr val="219CD7"/>
          </a:solidFill>
          <a:ln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Digital plan &amp; AFR upload </a:t>
            </a:r>
          </a:p>
          <a:p>
            <a:pPr algn="ctr"/>
            <a:r>
              <a:rPr lang="en-AU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(SPEAR)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17BEEA0-FE7F-4BED-B617-8446F0395A05}"/>
              </a:ext>
            </a:extLst>
          </p:cNvPr>
          <p:cNvSpPr/>
          <p:nvPr/>
        </p:nvSpPr>
        <p:spPr>
          <a:xfrm>
            <a:off x="8167842" y="997561"/>
            <a:ext cx="1724973" cy="2157739"/>
          </a:xfrm>
          <a:prstGeom prst="rect">
            <a:avLst/>
          </a:prstGeom>
          <a:solidFill>
            <a:srgbClr val="219C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400" dirty="0">
              <a:latin typeface="Century Gothic" panose="020B0502020202020204" pitchFamily="34" charset="0"/>
            </a:endParaRPr>
          </a:p>
        </p:txBody>
      </p: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55B2F8B3-11D9-4D64-A49D-B3C26569B6D6}"/>
              </a:ext>
            </a:extLst>
          </p:cNvPr>
          <p:cNvCxnSpPr>
            <a:cxnSpLocks/>
            <a:stCxn id="51" idx="3"/>
          </p:cNvCxnSpPr>
          <p:nvPr/>
        </p:nvCxnSpPr>
        <p:spPr>
          <a:xfrm>
            <a:off x="6453962" y="1427281"/>
            <a:ext cx="1713880" cy="318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FC268798-1C9F-4229-BCAB-0005AD02E68D}"/>
              </a:ext>
            </a:extLst>
          </p:cNvPr>
          <p:cNvSpPr/>
          <p:nvPr/>
        </p:nvSpPr>
        <p:spPr>
          <a:xfrm>
            <a:off x="6873107" y="2373352"/>
            <a:ext cx="976889" cy="3755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latin typeface="Century Gothic" panose="020B0502020202020204" pitchFamily="34" charset="0"/>
              </a:rPr>
              <a:t>LandXML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A336CA66-7542-436E-8889-49E5D445CD42}"/>
              </a:ext>
            </a:extLst>
          </p:cNvPr>
          <p:cNvSpPr/>
          <p:nvPr/>
        </p:nvSpPr>
        <p:spPr>
          <a:xfrm>
            <a:off x="3609991" y="4616560"/>
            <a:ext cx="1479181" cy="3755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latin typeface="Century Gothic" panose="020B0502020202020204" pitchFamily="34" charset="0"/>
              </a:rPr>
              <a:t>Enriched CAD</a:t>
            </a:r>
          </a:p>
        </p:txBody>
      </p:sp>
      <p:cxnSp>
        <p:nvCxnSpPr>
          <p:cNvPr id="75" name="Connector: Elbow 74">
            <a:extLst>
              <a:ext uri="{FF2B5EF4-FFF2-40B4-BE49-F238E27FC236}">
                <a16:creationId xmlns:a16="http://schemas.microsoft.com/office/drawing/2014/main" id="{B4A41C51-A634-4660-92A3-7C4C9EA7DBB9}"/>
              </a:ext>
            </a:extLst>
          </p:cNvPr>
          <p:cNvCxnSpPr>
            <a:cxnSpLocks/>
            <a:stCxn id="82" idx="1"/>
            <a:endCxn id="110" idx="2"/>
          </p:cNvCxnSpPr>
          <p:nvPr/>
        </p:nvCxnSpPr>
        <p:spPr>
          <a:xfrm rot="10800000">
            <a:off x="1773897" y="2881844"/>
            <a:ext cx="1836095" cy="1922510"/>
          </a:xfrm>
          <a:prstGeom prst="bentConnector2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 84">
            <a:extLst>
              <a:ext uri="{FF2B5EF4-FFF2-40B4-BE49-F238E27FC236}">
                <a16:creationId xmlns:a16="http://schemas.microsoft.com/office/drawing/2014/main" id="{97736684-62E6-4140-88CE-02FB2E1004BE}"/>
              </a:ext>
            </a:extLst>
          </p:cNvPr>
          <p:cNvSpPr/>
          <p:nvPr/>
        </p:nvSpPr>
        <p:spPr>
          <a:xfrm>
            <a:off x="8167841" y="1032595"/>
            <a:ext cx="17249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#</a:t>
            </a:r>
            <a:r>
              <a:rPr lang="en-AU" sz="1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ePlan</a:t>
            </a:r>
            <a:r>
              <a:rPr lang="en-AU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Services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DF1C8B0-77BC-4929-A7CD-2BF88063D385}"/>
              </a:ext>
            </a:extLst>
          </p:cNvPr>
          <p:cNvSpPr/>
          <p:nvPr/>
        </p:nvSpPr>
        <p:spPr>
          <a:xfrm>
            <a:off x="8366022" y="1385095"/>
            <a:ext cx="1380768" cy="350236"/>
          </a:xfrm>
          <a:prstGeom prst="rect">
            <a:avLst/>
          </a:prstGeom>
          <a:solidFill>
            <a:srgbClr val="80C8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>
                <a:solidFill>
                  <a:schemeClr val="dk1"/>
                </a:solidFill>
                <a:latin typeface="Century Gothic" panose="020B0502020202020204" pitchFamily="34" charset="0"/>
              </a:rPr>
              <a:t>Validation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E00D592E-6CEB-4A9A-9309-782C0419FEAD}"/>
              </a:ext>
            </a:extLst>
          </p:cNvPr>
          <p:cNvSpPr/>
          <p:nvPr/>
        </p:nvSpPr>
        <p:spPr>
          <a:xfrm>
            <a:off x="8366022" y="1822951"/>
            <a:ext cx="1380768" cy="350236"/>
          </a:xfrm>
          <a:prstGeom prst="rect">
            <a:avLst/>
          </a:prstGeom>
          <a:solidFill>
            <a:srgbClr val="80C8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>
                <a:solidFill>
                  <a:schemeClr val="dk1"/>
                </a:solidFill>
                <a:latin typeface="Century Gothic" panose="020B0502020202020204" pitchFamily="34" charset="0"/>
              </a:rPr>
              <a:t>Visualisation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07710B9F-0BF6-4831-AB87-5817FF75FAB0}"/>
              </a:ext>
            </a:extLst>
          </p:cNvPr>
          <p:cNvSpPr/>
          <p:nvPr/>
        </p:nvSpPr>
        <p:spPr>
          <a:xfrm>
            <a:off x="8366022" y="2245155"/>
            <a:ext cx="1380768" cy="350236"/>
          </a:xfrm>
          <a:prstGeom prst="rect">
            <a:avLst/>
          </a:prstGeom>
          <a:solidFill>
            <a:srgbClr val="80C8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>
                <a:solidFill>
                  <a:schemeClr val="dk1"/>
                </a:solidFill>
                <a:latin typeface="Century Gothic" panose="020B0502020202020204" pitchFamily="34" charset="0"/>
              </a:rPr>
              <a:t>VET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76EB8B11-3AA6-4A6B-83D5-418F87FEF57B}"/>
              </a:ext>
            </a:extLst>
          </p:cNvPr>
          <p:cNvSpPr/>
          <p:nvPr/>
        </p:nvSpPr>
        <p:spPr>
          <a:xfrm>
            <a:off x="8366022" y="2675948"/>
            <a:ext cx="1380768" cy="350236"/>
          </a:xfrm>
          <a:prstGeom prst="rect">
            <a:avLst/>
          </a:prstGeom>
          <a:solidFill>
            <a:srgbClr val="80C8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>
                <a:solidFill>
                  <a:schemeClr val="dk1"/>
                </a:solidFill>
                <a:latin typeface="Century Gothic" panose="020B0502020202020204" pitchFamily="34" charset="0"/>
              </a:rPr>
              <a:t>Data</a:t>
            </a:r>
            <a:r>
              <a:rPr lang="en-AU" sz="1400" dirty="0"/>
              <a:t> </a:t>
            </a:r>
            <a:r>
              <a:rPr lang="en-AU" sz="1400" dirty="0">
                <a:solidFill>
                  <a:schemeClr val="dk1"/>
                </a:solidFill>
                <a:latin typeface="Century Gothic" panose="020B0502020202020204" pitchFamily="34" charset="0"/>
              </a:rPr>
              <a:t>Viewer</a:t>
            </a:r>
          </a:p>
        </p:txBody>
      </p:sp>
      <p:sp>
        <p:nvSpPr>
          <p:cNvPr id="90" name="Cylinder 89">
            <a:extLst>
              <a:ext uri="{FF2B5EF4-FFF2-40B4-BE49-F238E27FC236}">
                <a16:creationId xmlns:a16="http://schemas.microsoft.com/office/drawing/2014/main" id="{B195B7ED-CE97-4717-9C7B-EC0D49B0B741}"/>
              </a:ext>
            </a:extLst>
          </p:cNvPr>
          <p:cNvSpPr/>
          <p:nvPr/>
        </p:nvSpPr>
        <p:spPr>
          <a:xfrm>
            <a:off x="10298248" y="4110513"/>
            <a:ext cx="1112701" cy="936451"/>
          </a:xfrm>
          <a:prstGeom prst="ca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Digital Cadastre</a:t>
            </a:r>
          </a:p>
        </p:txBody>
      </p:sp>
      <p:pic>
        <p:nvPicPr>
          <p:cNvPr id="101" name="Picture 2" descr="Image result for surveyor icon">
            <a:extLst>
              <a:ext uri="{FF2B5EF4-FFF2-40B4-BE49-F238E27FC236}">
                <a16:creationId xmlns:a16="http://schemas.microsoft.com/office/drawing/2014/main" id="{441CD669-C9C9-40A4-8DB2-3C7C022FBC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36911" y="1585702"/>
            <a:ext cx="1038276" cy="981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03118072-5263-4CFA-827A-0F8618B0788F}"/>
              </a:ext>
            </a:extLst>
          </p:cNvPr>
          <p:cNvCxnSpPr>
            <a:cxnSpLocks/>
            <a:stCxn id="121" idx="3"/>
            <a:endCxn id="13" idx="1"/>
          </p:cNvCxnSpPr>
          <p:nvPr/>
        </p:nvCxnSpPr>
        <p:spPr>
          <a:xfrm flipV="1">
            <a:off x="2993008" y="1981458"/>
            <a:ext cx="616983" cy="539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>
            <a:extLst>
              <a:ext uri="{FF2B5EF4-FFF2-40B4-BE49-F238E27FC236}">
                <a16:creationId xmlns:a16="http://schemas.microsoft.com/office/drawing/2014/main" id="{7A0FC129-F29C-45FD-95C2-255F75C58079}"/>
              </a:ext>
            </a:extLst>
          </p:cNvPr>
          <p:cNvSpPr txBox="1"/>
          <p:nvPr/>
        </p:nvSpPr>
        <p:spPr>
          <a:xfrm>
            <a:off x="1254758" y="2574067"/>
            <a:ext cx="1038275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AU" sz="1400" b="1" dirty="0">
                <a:latin typeface="Century Gothic" panose="020B0502020202020204" pitchFamily="34" charset="0"/>
              </a:rPr>
              <a:t>Surveyor</a:t>
            </a:r>
          </a:p>
        </p:txBody>
      </p:sp>
      <p:sp>
        <p:nvSpPr>
          <p:cNvPr id="100" name="Cloud 99">
            <a:extLst>
              <a:ext uri="{FF2B5EF4-FFF2-40B4-BE49-F238E27FC236}">
                <a16:creationId xmlns:a16="http://schemas.microsoft.com/office/drawing/2014/main" id="{3916D9FC-5EE2-47FD-A153-B5201F4BC777}"/>
              </a:ext>
            </a:extLst>
          </p:cNvPr>
          <p:cNvSpPr/>
          <p:nvPr/>
        </p:nvSpPr>
        <p:spPr>
          <a:xfrm>
            <a:off x="4740897" y="3440686"/>
            <a:ext cx="1502958" cy="98117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>
                <a:latin typeface="Century Gothic" panose="020B0502020202020204" pitchFamily="34" charset="0"/>
              </a:rPr>
              <a:t>Web API’s will be available to vendors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7C4B50ED-4BD7-4FB5-97BB-68DCCE55A4DC}"/>
              </a:ext>
            </a:extLst>
          </p:cNvPr>
          <p:cNvSpPr txBox="1"/>
          <p:nvPr/>
        </p:nvSpPr>
        <p:spPr>
          <a:xfrm rot="16200000">
            <a:off x="-212646" y="3733571"/>
            <a:ext cx="212101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AU" sz="1400" b="1" dirty="0">
                <a:latin typeface="Century Gothic" panose="020B0502020202020204" pitchFamily="34" charset="0"/>
              </a:rPr>
              <a:t>ePlan file / CAD file</a:t>
            </a:r>
          </a:p>
        </p:txBody>
      </p:sp>
      <p:pic>
        <p:nvPicPr>
          <p:cNvPr id="121" name="Graphic 120" descr="Gears">
            <a:extLst>
              <a:ext uri="{FF2B5EF4-FFF2-40B4-BE49-F238E27FC236}">
                <a16:creationId xmlns:a16="http://schemas.microsoft.com/office/drawing/2014/main" id="{7B53B609-4EF7-4BDB-96B0-AA91DAA980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52855" y="1716778"/>
            <a:ext cx="540153" cy="540153"/>
          </a:xfrm>
          <a:prstGeom prst="rect">
            <a:avLst/>
          </a:prstGeom>
        </p:spPr>
      </p:pic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F5BD0531-71B6-42E2-BE1B-EAD723773562}"/>
              </a:ext>
            </a:extLst>
          </p:cNvPr>
          <p:cNvCxnSpPr>
            <a:cxnSpLocks/>
            <a:endCxn id="121" idx="1"/>
          </p:cNvCxnSpPr>
          <p:nvPr/>
        </p:nvCxnSpPr>
        <p:spPr>
          <a:xfrm>
            <a:off x="2175187" y="1981458"/>
            <a:ext cx="277668" cy="539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>
            <a:extLst>
              <a:ext uri="{FF2B5EF4-FFF2-40B4-BE49-F238E27FC236}">
                <a16:creationId xmlns:a16="http://schemas.microsoft.com/office/drawing/2014/main" id="{E28A38EF-C05E-4CCF-9DB7-C5915C74F5A9}"/>
              </a:ext>
            </a:extLst>
          </p:cNvPr>
          <p:cNvSpPr txBox="1"/>
          <p:nvPr/>
        </p:nvSpPr>
        <p:spPr>
          <a:xfrm>
            <a:off x="2095952" y="2585778"/>
            <a:ext cx="2060290" cy="116955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AU" sz="1400" b="1" dirty="0">
                <a:latin typeface="Century Gothic" panose="020B0502020202020204" pitchFamily="34" charset="0"/>
              </a:rPr>
              <a:t>Preparation of cadastral plan and survey information in single CAD format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24C3841C-4ACF-4FC7-BF35-77CD430C221D}"/>
              </a:ext>
            </a:extLst>
          </p:cNvPr>
          <p:cNvSpPr/>
          <p:nvPr/>
        </p:nvSpPr>
        <p:spPr>
          <a:xfrm>
            <a:off x="10298248" y="1805195"/>
            <a:ext cx="1068134" cy="556408"/>
          </a:xfrm>
          <a:prstGeom prst="rect">
            <a:avLst/>
          </a:prstGeom>
          <a:solidFill>
            <a:srgbClr val="219CD7"/>
          </a:solidFill>
          <a:ln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AU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SPEAR Application</a:t>
            </a:r>
          </a:p>
          <a:p>
            <a:pPr algn="ctr"/>
            <a:endParaRPr lang="en-AU" sz="1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8960489F-9C88-49DD-B2EC-632963F92087}"/>
              </a:ext>
            </a:extLst>
          </p:cNvPr>
          <p:cNvCxnSpPr>
            <a:cxnSpLocks/>
            <a:stCxn id="42" idx="3"/>
            <a:endCxn id="133" idx="1"/>
          </p:cNvCxnSpPr>
          <p:nvPr/>
        </p:nvCxnSpPr>
        <p:spPr>
          <a:xfrm>
            <a:off x="9892815" y="2076431"/>
            <a:ext cx="405433" cy="696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Box 142">
            <a:extLst>
              <a:ext uri="{FF2B5EF4-FFF2-40B4-BE49-F238E27FC236}">
                <a16:creationId xmlns:a16="http://schemas.microsoft.com/office/drawing/2014/main" id="{A29B2B07-08F2-46B5-B4B1-F8FC337F7103}"/>
              </a:ext>
            </a:extLst>
          </p:cNvPr>
          <p:cNvSpPr txBox="1"/>
          <p:nvPr/>
        </p:nvSpPr>
        <p:spPr>
          <a:xfrm>
            <a:off x="60324" y="5544774"/>
            <a:ext cx="10951403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AU" sz="1100" dirty="0">
                <a:latin typeface="Century Gothic" panose="020B0502020202020204" pitchFamily="34" charset="0"/>
              </a:rPr>
              <a:t>*CAD file contains the Geometry of Plan and Survey components (</a:t>
            </a:r>
            <a:r>
              <a:rPr lang="en-AU" sz="1100" dirty="0" err="1">
                <a:latin typeface="Century Gothic" panose="020B0502020202020204" pitchFamily="34" charset="0"/>
              </a:rPr>
              <a:t>eg</a:t>
            </a:r>
            <a:r>
              <a:rPr lang="en-AU" sz="1100" dirty="0">
                <a:latin typeface="Century Gothic" panose="020B0502020202020204" pitchFamily="34" charset="0"/>
              </a:rPr>
              <a:t> Primary/Secondary Parcels, Observations, Occupation, Survey Marks) in standard layers. </a:t>
            </a:r>
          </a:p>
        </p:txBody>
      </p:sp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94107482-6AC4-41C8-8144-A2A5714BA36B}"/>
              </a:ext>
            </a:extLst>
          </p:cNvPr>
          <p:cNvCxnSpPr>
            <a:cxnSpLocks/>
            <a:stCxn id="90" idx="3"/>
            <a:endCxn id="110" idx="1"/>
          </p:cNvCxnSpPr>
          <p:nvPr/>
        </p:nvCxnSpPr>
        <p:spPr>
          <a:xfrm rot="5400000" flipH="1">
            <a:off x="4895175" y="-912460"/>
            <a:ext cx="2319008" cy="9599841"/>
          </a:xfrm>
          <a:prstGeom prst="bentConnector4">
            <a:avLst>
              <a:gd name="adj1" fmla="val -9858"/>
              <a:gd name="adj2" fmla="val 102381"/>
            </a:avLst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2B99AF3-6E98-487A-912B-9D840099656A}"/>
              </a:ext>
            </a:extLst>
          </p:cNvPr>
          <p:cNvCxnSpPr>
            <a:cxnSpLocks/>
            <a:stCxn id="133" idx="2"/>
            <a:endCxn id="90" idx="1"/>
          </p:cNvCxnSpPr>
          <p:nvPr/>
        </p:nvCxnSpPr>
        <p:spPr>
          <a:xfrm>
            <a:off x="10832315" y="2361603"/>
            <a:ext cx="22284" cy="174891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12C5747E-BE8E-4301-9649-A3B341F0FD3C}"/>
              </a:ext>
            </a:extLst>
          </p:cNvPr>
          <p:cNvSpPr txBox="1"/>
          <p:nvPr/>
        </p:nvSpPr>
        <p:spPr>
          <a:xfrm>
            <a:off x="10842737" y="3126999"/>
            <a:ext cx="130822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AU" sz="1400" b="1" dirty="0">
                <a:latin typeface="Century Gothic" panose="020B0502020202020204" pitchFamily="34" charset="0"/>
              </a:rPr>
              <a:t>Registered LandXML file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CF05C84-0599-4957-9E49-AD4E7C209380}"/>
              </a:ext>
            </a:extLst>
          </p:cNvPr>
          <p:cNvSpPr/>
          <p:nvPr/>
        </p:nvSpPr>
        <p:spPr>
          <a:xfrm>
            <a:off x="5407612" y="1239487"/>
            <a:ext cx="1046350" cy="3755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latin typeface="Century Gothic" panose="020B0502020202020204" pitchFamily="34" charset="0"/>
              </a:rPr>
              <a:t>LandXML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8B92D09-F762-477D-A420-3AB2D137A2A2}"/>
              </a:ext>
            </a:extLst>
          </p:cNvPr>
          <p:cNvSpPr/>
          <p:nvPr/>
        </p:nvSpPr>
        <p:spPr>
          <a:xfrm>
            <a:off x="5407846" y="2361349"/>
            <a:ext cx="883874" cy="3755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latin typeface="Century Gothic" panose="020B0502020202020204" pitchFamily="34" charset="0"/>
              </a:rPr>
              <a:t>*CAD</a:t>
            </a:r>
          </a:p>
        </p:txBody>
      </p: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00A881CA-5E14-4914-98C6-697C306C8F47}"/>
              </a:ext>
            </a:extLst>
          </p:cNvPr>
          <p:cNvCxnSpPr>
            <a:cxnSpLocks/>
            <a:stCxn id="13" idx="3"/>
            <a:endCxn id="51" idx="1"/>
          </p:cNvCxnSpPr>
          <p:nvPr/>
        </p:nvCxnSpPr>
        <p:spPr>
          <a:xfrm flipV="1">
            <a:off x="4858092" y="1427281"/>
            <a:ext cx="549520" cy="554177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79763E79-4229-4815-ACA7-051E587759C8}"/>
              </a:ext>
            </a:extLst>
          </p:cNvPr>
          <p:cNvCxnSpPr>
            <a:stCxn id="13" idx="3"/>
            <a:endCxn id="52" idx="1"/>
          </p:cNvCxnSpPr>
          <p:nvPr/>
        </p:nvCxnSpPr>
        <p:spPr>
          <a:xfrm>
            <a:off x="4858092" y="1981458"/>
            <a:ext cx="549754" cy="567685"/>
          </a:xfrm>
          <a:prstGeom prst="bentConnector3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DE88C55E-7AB7-4AD3-84D8-1B54D47DA281}"/>
              </a:ext>
            </a:extLst>
          </p:cNvPr>
          <p:cNvCxnSpPr>
            <a:stCxn id="52" idx="2"/>
            <a:endCxn id="49" idx="1"/>
          </p:cNvCxnSpPr>
          <p:nvPr/>
        </p:nvCxnSpPr>
        <p:spPr>
          <a:xfrm rot="16200000" flipH="1">
            <a:off x="5668639" y="2918080"/>
            <a:ext cx="572046" cy="209758"/>
          </a:xfrm>
          <a:prstGeom prst="bentConnector2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B49FC34B-D2C6-491A-8E29-CE3A3D9506BA}"/>
              </a:ext>
            </a:extLst>
          </p:cNvPr>
          <p:cNvCxnSpPr>
            <a:cxnSpLocks/>
            <a:stCxn id="49" idx="3"/>
            <a:endCxn id="53" idx="2"/>
          </p:cNvCxnSpPr>
          <p:nvPr/>
        </p:nvCxnSpPr>
        <p:spPr>
          <a:xfrm flipV="1">
            <a:off x="7195189" y="2748939"/>
            <a:ext cx="166363" cy="560043"/>
          </a:xfrm>
          <a:prstGeom prst="bentConnector2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9D5A566-1304-4A7F-99B3-A8D8B115BE81}"/>
              </a:ext>
            </a:extLst>
          </p:cNvPr>
          <p:cNvCxnSpPr>
            <a:cxnSpLocks/>
            <a:stCxn id="53" idx="3"/>
          </p:cNvCxnSpPr>
          <p:nvPr/>
        </p:nvCxnSpPr>
        <p:spPr>
          <a:xfrm>
            <a:off x="7849996" y="2561146"/>
            <a:ext cx="350061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61897197-C0CD-4938-95CB-57529C43DE82}"/>
              </a:ext>
            </a:extLst>
          </p:cNvPr>
          <p:cNvCxnSpPr>
            <a:cxnSpLocks/>
            <a:stCxn id="49" idx="2"/>
            <a:endCxn id="82" idx="3"/>
          </p:cNvCxnSpPr>
          <p:nvPr/>
        </p:nvCxnSpPr>
        <p:spPr>
          <a:xfrm rot="5400000">
            <a:off x="5289034" y="3466023"/>
            <a:ext cx="1138470" cy="1538193"/>
          </a:xfrm>
          <a:prstGeom prst="bentConnector2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31ECACA9-C925-4104-8316-3AD0ED38CD8A}"/>
              </a:ext>
            </a:extLst>
          </p:cNvPr>
          <p:cNvSpPr txBox="1"/>
          <p:nvPr/>
        </p:nvSpPr>
        <p:spPr>
          <a:xfrm>
            <a:off x="60324" y="5870399"/>
            <a:ext cx="10951403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AU" sz="1100" dirty="0">
                <a:latin typeface="Century Gothic" panose="020B0502020202020204" pitchFamily="34" charset="0"/>
              </a:rPr>
              <a:t>#</a:t>
            </a:r>
            <a:r>
              <a:rPr lang="en-AU" sz="1100" dirty="0" err="1">
                <a:latin typeface="Century Gothic" panose="020B0502020202020204" pitchFamily="34" charset="0"/>
              </a:rPr>
              <a:t>ePlan</a:t>
            </a:r>
            <a:r>
              <a:rPr lang="en-AU" sz="1100" dirty="0">
                <a:latin typeface="Century Gothic" panose="020B0502020202020204" pitchFamily="34" charset="0"/>
              </a:rPr>
              <a:t> Services are available within both SPEAR and </a:t>
            </a:r>
            <a:r>
              <a:rPr lang="en-AU" sz="1100" dirty="0" err="1">
                <a:latin typeface="Century Gothic" panose="020B0502020202020204" pitchFamily="34" charset="0"/>
              </a:rPr>
              <a:t>ePlan</a:t>
            </a:r>
            <a:r>
              <a:rPr lang="en-AU" sz="1100" dirty="0">
                <a:latin typeface="Century Gothic" panose="020B0502020202020204" pitchFamily="34" charset="0"/>
              </a:rPr>
              <a:t> Public Page. </a:t>
            </a:r>
          </a:p>
        </p:txBody>
      </p:sp>
    </p:spTree>
    <p:extLst>
      <p:ext uri="{BB962C8B-B14F-4D97-AF65-F5344CB8AC3E}">
        <p14:creationId xmlns:p14="http://schemas.microsoft.com/office/powerpoint/2010/main" val="360551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13" grpId="0" animBg="1"/>
      <p:bldP spid="42" grpId="0" animBg="1"/>
      <p:bldP spid="53" grpId="0" animBg="1"/>
      <p:bldP spid="82" grpId="0" animBg="1"/>
      <p:bldP spid="85" grpId="0"/>
      <p:bldP spid="46" grpId="0" animBg="1"/>
      <p:bldP spid="87" grpId="0" animBg="1"/>
      <p:bldP spid="88" grpId="0" animBg="1"/>
      <p:bldP spid="91" grpId="0" animBg="1"/>
      <p:bldP spid="90" grpId="0" animBg="1"/>
      <p:bldP spid="110" grpId="0"/>
      <p:bldP spid="100" grpId="0" animBg="1"/>
      <p:bldP spid="115" grpId="0"/>
      <p:bldP spid="132" grpId="0"/>
      <p:bldP spid="133" grpId="0" animBg="1"/>
      <p:bldP spid="143" grpId="0"/>
      <p:bldP spid="54" grpId="0"/>
      <p:bldP spid="51" grpId="0" animBg="1"/>
      <p:bldP spid="52" grpId="0" animBg="1"/>
      <p:bldP spid="3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34006-51B6-437E-986C-D41D87475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/>
              <a:t>ePlan Project – objectives for 2020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667AF9-6E74-4613-8171-80A12A2620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/>
              <a:t>Develop CAD to ePlan conversion service</a:t>
            </a:r>
          </a:p>
          <a:p>
            <a:r>
              <a:rPr lang="en-AU" dirty="0"/>
              <a:t>Expand ePlan Data Viewer to embed all ePlan services</a:t>
            </a:r>
          </a:p>
          <a:p>
            <a:r>
              <a:rPr lang="en-AU" dirty="0"/>
              <a:t>Work with interested surveying firms in creating plans greater than 10 lots</a:t>
            </a:r>
          </a:p>
          <a:p>
            <a:r>
              <a:rPr lang="en-AU" dirty="0"/>
              <a:t>Enhancing training material – videos, tours and user guides</a:t>
            </a:r>
          </a:p>
          <a:p>
            <a:r>
              <a:rPr lang="en-AU" dirty="0"/>
              <a:t>Consult with industry – digital presentation of Abstract of Field Records</a:t>
            </a:r>
          </a:p>
        </p:txBody>
      </p:sp>
    </p:spTree>
    <p:extLst>
      <p:ext uri="{BB962C8B-B14F-4D97-AF65-F5344CB8AC3E}">
        <p14:creationId xmlns:p14="http://schemas.microsoft.com/office/powerpoint/2010/main" val="39750687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3B67E-2F3B-4E0B-83DA-35D3B28D3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/>
              <a:t>Upcoming free events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F6A6E-E1BF-414D-B092-EF858E1E05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Victoria’s ePlan &amp; Smart Cadastre Seminar</a:t>
            </a:r>
          </a:p>
          <a:p>
            <a:pPr marL="0" indent="0">
              <a:buNone/>
            </a:pPr>
            <a:r>
              <a:rPr lang="en-AU" dirty="0"/>
              <a:t>	- 25 February 1-5pm</a:t>
            </a:r>
          </a:p>
          <a:p>
            <a:pPr marL="0" indent="0">
              <a:buNone/>
            </a:pPr>
            <a:r>
              <a:rPr lang="en-AU" dirty="0"/>
              <a:t>	- 3 cadastral survey practice FPET points</a:t>
            </a:r>
          </a:p>
          <a:p>
            <a:pPr marL="0" indent="0">
              <a:buNone/>
            </a:pPr>
            <a:endParaRPr lang="en-A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AU" dirty="0"/>
              <a:t>SPEAR User Group Meetings</a:t>
            </a:r>
          </a:p>
          <a:p>
            <a:pPr marL="0" indent="0">
              <a:buNone/>
            </a:pPr>
            <a:r>
              <a:rPr lang="en-AU" dirty="0"/>
              <a:t>	- July/August</a:t>
            </a:r>
          </a:p>
        </p:txBody>
      </p:sp>
    </p:spTree>
    <p:extLst>
      <p:ext uri="{BB962C8B-B14F-4D97-AF65-F5344CB8AC3E}">
        <p14:creationId xmlns:p14="http://schemas.microsoft.com/office/powerpoint/2010/main" val="18110316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06C78-EA70-440F-A635-E54EBDBD83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>
                <a:latin typeface="Century Gothic" panose="020B0502020202020204" pitchFamily="34" charset="0"/>
              </a:rPr>
              <a:t>Q&amp;A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526C7654-1A28-4564-95A4-57E3F93E7F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76303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AU"/>
              <a:t>SPEAR Electronic </a:t>
            </a:r>
            <a:r>
              <a:rPr lang="en-AU" err="1"/>
              <a:t>Lodgment</a:t>
            </a:r>
            <a:r>
              <a:rPr lang="en-AU"/>
              <a:t> Network</a:t>
            </a:r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>
                <a:latin typeface="Verdana"/>
                <a:ea typeface="Verdana"/>
                <a:cs typeface="Verdana"/>
              </a:rPr>
              <a:t>230 SPEAR ELN subscribers, including some of the highest volume lodgers: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70695469-1904-46F3-BBAF-9030C5660F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359" y="3064013"/>
            <a:ext cx="3832413" cy="250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66C3413-9439-4143-B984-16D1422DEBC7}"/>
              </a:ext>
            </a:extLst>
          </p:cNvPr>
          <p:cNvSpPr/>
          <p:nvPr/>
        </p:nvSpPr>
        <p:spPr>
          <a:xfrm>
            <a:off x="1887071" y="5772220"/>
            <a:ext cx="8686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>
                <a:solidFill>
                  <a:srgbClr val="40404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 full list of subscribers can be found on the SPEAR website: </a:t>
            </a:r>
            <a:br>
              <a:rPr lang="en-US" sz="2000">
                <a:solidFill>
                  <a:srgbClr val="404040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19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4"/>
              </a:rPr>
              <a:t>https://www.spear.land.vic.gov.au/spear/spearOrganisations/List.do</a:t>
            </a:r>
            <a:r>
              <a:rPr lang="en-US" sz="20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 </a:t>
            </a:r>
            <a:endParaRPr lang="en-AU" sz="200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B99FA50-FE19-4512-BA7D-ADA4B531789F}"/>
              </a:ext>
            </a:extLst>
          </p:cNvPr>
          <p:cNvSpPr/>
          <p:nvPr/>
        </p:nvSpPr>
        <p:spPr>
          <a:xfrm>
            <a:off x="284064" y="3102848"/>
            <a:ext cx="4572000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-"/>
            </a:pPr>
            <a:r>
              <a:rPr lang="en-AU" sz="2200" dirty="0">
                <a:solidFill>
                  <a:srgbClr val="40404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Maddocks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-"/>
            </a:pPr>
            <a:r>
              <a:rPr lang="en-AU" sz="2200" dirty="0">
                <a:solidFill>
                  <a:srgbClr val="40404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AU" sz="2200" dirty="0" err="1">
                <a:solidFill>
                  <a:srgbClr val="40404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Aughtersons</a:t>
            </a:r>
            <a:endParaRPr lang="en-AU" sz="2200" dirty="0">
              <a:solidFill>
                <a:srgbClr val="40404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-"/>
            </a:pPr>
            <a:r>
              <a:rPr lang="en-AU" sz="2200" dirty="0">
                <a:solidFill>
                  <a:srgbClr val="40404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Macquarie Local</a:t>
            </a:r>
            <a:br>
              <a:rPr lang="en-AU" sz="2200" dirty="0">
                <a:solidFill>
                  <a:srgbClr val="404040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AU" sz="2200" dirty="0">
                <a:solidFill>
                  <a:srgbClr val="40404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Government Lawyers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-"/>
            </a:pPr>
            <a:r>
              <a:rPr lang="en-AU" sz="2200" dirty="0">
                <a:solidFill>
                  <a:srgbClr val="40404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Russell Kennedy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-"/>
            </a:pPr>
            <a:r>
              <a:rPr lang="en-AU" sz="2200" dirty="0">
                <a:solidFill>
                  <a:srgbClr val="40404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Duffy &amp; Simon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-"/>
            </a:pPr>
            <a:r>
              <a:rPr lang="en-AU" sz="2200" dirty="0">
                <a:solidFill>
                  <a:srgbClr val="40404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Warren Graham &amp; Murphy</a:t>
            </a:r>
          </a:p>
        </p:txBody>
      </p:sp>
    </p:spTree>
    <p:extLst>
      <p:ext uri="{BB962C8B-B14F-4D97-AF65-F5344CB8AC3E}">
        <p14:creationId xmlns:p14="http://schemas.microsoft.com/office/powerpoint/2010/main" val="1232166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SPEAR digital signing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609600" y="2173736"/>
            <a:ext cx="10825424" cy="4497996"/>
          </a:xfrm>
        </p:spPr>
        <p:txBody>
          <a:bodyPr>
            <a:noAutofit/>
          </a:bodyPr>
          <a:lstStyle/>
          <a:p>
            <a:pPr marL="57150" indent="0">
              <a:buNone/>
            </a:pPr>
            <a:r>
              <a:rPr lang="en-AU" b="1" dirty="0"/>
              <a:t>SPEAR signing application</a:t>
            </a:r>
          </a:p>
          <a:p>
            <a:pPr marL="400050"/>
            <a:r>
              <a:rPr lang="en-AU" sz="2200" dirty="0"/>
              <a:t>A new signing application has been developed for users that sign with a digital certificate in SPEAR</a:t>
            </a:r>
          </a:p>
          <a:p>
            <a:pPr marL="400050"/>
            <a:r>
              <a:rPr lang="en-AU" sz="2200" dirty="0"/>
              <a:t>The new application removes the need to use or purchase a license for Java</a:t>
            </a:r>
          </a:p>
          <a:p>
            <a:pPr marL="400050"/>
            <a:r>
              <a:rPr lang="en-AU" sz="2200" dirty="0"/>
              <a:t>This change affects all Licensed Surveyors, council delegated officers and lodging party signers</a:t>
            </a:r>
          </a:p>
          <a:p>
            <a:pPr marL="400050"/>
            <a:r>
              <a:rPr lang="en-AU" sz="2200" dirty="0"/>
              <a:t>From November 2019, signing Users are being migrated progressively</a:t>
            </a:r>
          </a:p>
        </p:txBody>
      </p:sp>
    </p:spTree>
    <p:extLst>
      <p:ext uri="{BB962C8B-B14F-4D97-AF65-F5344CB8AC3E}">
        <p14:creationId xmlns:p14="http://schemas.microsoft.com/office/powerpoint/2010/main" val="3949143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CD5EF-0049-4C08-AAA5-D260EFEDA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SPEAR modernisation – June 2020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87C617-B6F4-41D3-BEF0-EFAD79C29E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144889"/>
            <a:ext cx="10972800" cy="4143023"/>
          </a:xfrm>
        </p:spPr>
        <p:txBody>
          <a:bodyPr/>
          <a:lstStyle/>
          <a:p>
            <a:pPr marL="0" indent="0">
              <a:buNone/>
            </a:pPr>
            <a:r>
              <a:rPr lang="en-AU" b="1" dirty="0"/>
              <a:t>Angular</a:t>
            </a:r>
          </a:p>
          <a:p>
            <a:r>
              <a:rPr lang="en-AU" sz="2200" dirty="0"/>
              <a:t>SPEAR is undergoing an upgrade to the Angular web development framework</a:t>
            </a:r>
          </a:p>
          <a:p>
            <a:r>
              <a:rPr lang="en-AU" sz="2200" dirty="0"/>
              <a:t>Every screen in SPEAR will be rebuilt</a:t>
            </a:r>
          </a:p>
          <a:p>
            <a:r>
              <a:rPr lang="en-AU" sz="2200" dirty="0"/>
              <a:t>Things may look a bit different, but will function largely the same</a:t>
            </a:r>
          </a:p>
          <a:p>
            <a:r>
              <a:rPr lang="en-AU" sz="2200" dirty="0"/>
              <a:t>There are no proposed changes to functionality, however some changes may be necessary due to the technology change</a:t>
            </a:r>
          </a:p>
        </p:txBody>
      </p:sp>
    </p:spTree>
    <p:extLst>
      <p:ext uri="{BB962C8B-B14F-4D97-AF65-F5344CB8AC3E}">
        <p14:creationId xmlns:p14="http://schemas.microsoft.com/office/powerpoint/2010/main" val="658462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8" r="2629" b="2239"/>
          <a:stretch/>
        </p:blipFill>
        <p:spPr>
          <a:xfrm>
            <a:off x="3201816" y="-479"/>
            <a:ext cx="8990183" cy="6857989"/>
          </a:xfrm>
          <a:prstGeom prst="rect">
            <a:avLst/>
          </a:prstGeom>
        </p:spPr>
      </p:pic>
      <p:sp>
        <p:nvSpPr>
          <p:cNvPr id="9" name="Freeform 8">
            <a:extLst>
              <a:ext uri="{FF2B5EF4-FFF2-40B4-BE49-F238E27FC236}">
                <a16:creationId xmlns:a16="http://schemas.microsoft.com/office/drawing/2014/main" id="{9225B0D8-E56E-4ACC-A464-81F4062765CC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851" y="-479"/>
            <a:ext cx="9468701" cy="6858478"/>
          </a:xfrm>
          <a:custGeom>
            <a:avLst/>
            <a:gdLst>
              <a:gd name="connsiteX0" fmla="*/ 0 w 8078051"/>
              <a:gd name="connsiteY0" fmla="*/ 0 h 5829300"/>
              <a:gd name="connsiteX1" fmla="*/ 4453793 w 8078051"/>
              <a:gd name="connsiteY1" fmla="*/ 0 h 5829300"/>
              <a:gd name="connsiteX2" fmla="*/ 5363426 w 8078051"/>
              <a:gd name="connsiteY2" fmla="*/ 0 h 5829300"/>
              <a:gd name="connsiteX3" fmla="*/ 5368184 w 8078051"/>
              <a:gd name="connsiteY3" fmla="*/ 0 h 5829300"/>
              <a:gd name="connsiteX4" fmla="*/ 8078051 w 8078051"/>
              <a:gd name="connsiteY4" fmla="*/ 5829300 h 5829300"/>
              <a:gd name="connsiteX5" fmla="*/ 1743926 w 8078051"/>
              <a:gd name="connsiteY5" fmla="*/ 5829300 h 5829300"/>
              <a:gd name="connsiteX6" fmla="*/ 1744148 w 8078051"/>
              <a:gd name="connsiteY6" fmla="*/ 5828822 h 5829300"/>
              <a:gd name="connsiteX7" fmla="*/ 0 w 8078051"/>
              <a:gd name="connsiteY7" fmla="*/ 5828822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1" h="5829300">
                <a:moveTo>
                  <a:pt x="0" y="0"/>
                </a:moveTo>
                <a:lnTo>
                  <a:pt x="4453793" y="0"/>
                </a:lnTo>
                <a:lnTo>
                  <a:pt x="5363426" y="0"/>
                </a:lnTo>
                <a:lnTo>
                  <a:pt x="5368184" y="0"/>
                </a:lnTo>
                <a:lnTo>
                  <a:pt x="8078051" y="5829300"/>
                </a:lnTo>
                <a:lnTo>
                  <a:pt x="1743926" y="5829300"/>
                </a:lnTo>
                <a:lnTo>
                  <a:pt x="1744148" y="5828822"/>
                </a:lnTo>
                <a:lnTo>
                  <a:pt x="0" y="5828822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8F5D1B28-3976-4367-807C-CAD629CDD838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852" y="-479"/>
            <a:ext cx="8078052" cy="6858478"/>
          </a:xfrm>
          <a:custGeom>
            <a:avLst/>
            <a:gdLst>
              <a:gd name="connsiteX0" fmla="*/ 0 w 8078052"/>
              <a:gd name="connsiteY0" fmla="*/ 0 h 6858478"/>
              <a:gd name="connsiteX1" fmla="*/ 3829872 w 8078052"/>
              <a:gd name="connsiteY1" fmla="*/ 0 h 6858478"/>
              <a:gd name="connsiteX2" fmla="*/ 4896100 w 8078052"/>
              <a:gd name="connsiteY2" fmla="*/ 0 h 6858478"/>
              <a:gd name="connsiteX3" fmla="*/ 4901677 w 8078052"/>
              <a:gd name="connsiteY3" fmla="*/ 0 h 6858478"/>
              <a:gd name="connsiteX4" fmla="*/ 8078052 w 8078052"/>
              <a:gd name="connsiteY4" fmla="*/ 6858478 h 6858478"/>
              <a:gd name="connsiteX5" fmla="*/ 653497 w 8078052"/>
              <a:gd name="connsiteY5" fmla="*/ 6858478 h 6858478"/>
              <a:gd name="connsiteX6" fmla="*/ 653757 w 8078052"/>
              <a:gd name="connsiteY6" fmla="*/ 6857916 h 6858478"/>
              <a:gd name="connsiteX7" fmla="*/ 0 w 8078052"/>
              <a:gd name="connsiteY7" fmla="*/ 6857916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2" h="6858478">
                <a:moveTo>
                  <a:pt x="0" y="0"/>
                </a:moveTo>
                <a:lnTo>
                  <a:pt x="3829872" y="0"/>
                </a:lnTo>
                <a:lnTo>
                  <a:pt x="4896100" y="0"/>
                </a:lnTo>
                <a:lnTo>
                  <a:pt x="4901677" y="0"/>
                </a:lnTo>
                <a:lnTo>
                  <a:pt x="8078052" y="6858478"/>
                </a:lnTo>
                <a:lnTo>
                  <a:pt x="653497" y="6858478"/>
                </a:lnTo>
                <a:lnTo>
                  <a:pt x="653757" y="6857916"/>
                </a:lnTo>
                <a:lnTo>
                  <a:pt x="0" y="6857916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378" y="1257196"/>
            <a:ext cx="5514838" cy="830768"/>
          </a:xfrm>
        </p:spPr>
        <p:txBody>
          <a:bodyPr anchor="t">
            <a:normAutofit fontScale="90000"/>
          </a:bodyPr>
          <a:lstStyle/>
          <a:p>
            <a:r>
              <a:rPr lang="en-A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ePlan Update</a:t>
            </a:r>
            <a:endParaRPr lang="en-AU" sz="66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783270F2-4F83-4691-8558-6D63DACFDD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681" y="6000906"/>
            <a:ext cx="2864135" cy="830767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1C7090D3-A709-44A4-866D-030093FFAE88}"/>
              </a:ext>
            </a:extLst>
          </p:cNvPr>
          <p:cNvSpPr txBox="1">
            <a:spLocks/>
          </p:cNvSpPr>
          <p:nvPr/>
        </p:nvSpPr>
        <p:spPr>
          <a:xfrm>
            <a:off x="263160" y="5170138"/>
            <a:ext cx="5206461" cy="8307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AU" sz="2000" dirty="0">
                <a:latin typeface="Century Gothic" panose="020B0502020202020204" pitchFamily="34" charset="0"/>
              </a:rPr>
              <a:t>Electronic Subdivisions Unit</a:t>
            </a:r>
          </a:p>
          <a:p>
            <a:pPr algn="l"/>
            <a:r>
              <a:rPr lang="en-AU" sz="2000" dirty="0">
                <a:latin typeface="Century Gothic" panose="020B0502020202020204" pitchFamily="34" charset="0"/>
              </a:rPr>
              <a:t>Land Use Victoria</a:t>
            </a:r>
          </a:p>
        </p:txBody>
      </p:sp>
    </p:spTree>
    <p:extLst>
      <p:ext uri="{BB962C8B-B14F-4D97-AF65-F5344CB8AC3E}">
        <p14:creationId xmlns:p14="http://schemas.microsoft.com/office/powerpoint/2010/main" val="33280780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C8DFD-A5B5-4B43-8489-78EE4D7FB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/>
              <a:t>ePlan Project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7D1919-FC8C-48E0-AF9A-DF51795CD5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9436" y="1104900"/>
            <a:ext cx="11522826" cy="5210175"/>
          </a:xfrm>
        </p:spPr>
        <p:txBody>
          <a:bodyPr/>
          <a:lstStyle/>
          <a:p>
            <a:r>
              <a:rPr lang="en-AU" sz="2400" dirty="0"/>
              <a:t>ePlan aims to replace the preparation and submission of cadastral plans and abstract of field records in SPEAR from PDF and paper to digital format</a:t>
            </a:r>
          </a:p>
          <a:p>
            <a:r>
              <a:rPr lang="en-AU" sz="2400" dirty="0"/>
              <a:t>As an ePlan, cadastral data for a 2D cadastral plan can be stored digitally and structurally in LandXML format</a:t>
            </a:r>
          </a:p>
          <a:p>
            <a:r>
              <a:rPr lang="en-AU" sz="2400" dirty="0"/>
              <a:t>Cadastral data can include:</a:t>
            </a:r>
          </a:p>
          <a:p>
            <a:pPr lvl="1"/>
            <a:r>
              <a:rPr lang="en-AU" dirty="0"/>
              <a:t>Administrative information (locality of land description)</a:t>
            </a:r>
          </a:p>
          <a:p>
            <a:pPr lvl="1"/>
            <a:r>
              <a:rPr lang="en-AU" dirty="0"/>
              <a:t>Parcel dimensions, identifiers and descriptions</a:t>
            </a:r>
          </a:p>
          <a:p>
            <a:pPr lvl="1"/>
            <a:r>
              <a:rPr lang="en-AU" dirty="0"/>
              <a:t>General plan notations</a:t>
            </a:r>
          </a:p>
          <a:p>
            <a:pPr lvl="1"/>
            <a:r>
              <a:rPr lang="en-AU" dirty="0"/>
              <a:t>Easement information</a:t>
            </a:r>
          </a:p>
          <a:p>
            <a:pPr lvl="1"/>
            <a:r>
              <a:rPr lang="en-AU" dirty="0"/>
              <a:t>Abuttal and title connections</a:t>
            </a:r>
          </a:p>
          <a:p>
            <a:pPr lvl="1"/>
            <a:r>
              <a:rPr lang="en-AU" dirty="0"/>
              <a:t>Owners corporation schedules</a:t>
            </a:r>
          </a:p>
          <a:p>
            <a:pPr lvl="1"/>
            <a:r>
              <a:rPr lang="en-AU" dirty="0"/>
              <a:t>Surveying measurements</a:t>
            </a:r>
          </a:p>
          <a:p>
            <a:pPr lvl="1"/>
            <a:r>
              <a:rPr lang="en-AU" dirty="0"/>
              <a:t>Surveyor’s details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085980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FB95A-A1BC-4F4A-985D-D8F30AE08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/>
              <a:t>ePlan Project</a:t>
            </a:r>
            <a:r>
              <a:rPr lang="en-AU" sz="3600" strike="sngStrike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A8B484-948B-40A5-918F-721B475A18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Data in an ePlan is structured to enable:</a:t>
            </a:r>
          </a:p>
          <a:p>
            <a:pPr lvl="1"/>
            <a:r>
              <a:rPr lang="en-AU" dirty="0"/>
              <a:t>Validation</a:t>
            </a:r>
          </a:p>
          <a:p>
            <a:pPr lvl="1"/>
            <a:r>
              <a:rPr lang="en-AU" dirty="0"/>
              <a:t>Visualisation</a:t>
            </a:r>
          </a:p>
          <a:p>
            <a:pPr lvl="1"/>
            <a:r>
              <a:rPr lang="en-AU" dirty="0"/>
              <a:t>Pre-population</a:t>
            </a:r>
          </a:p>
          <a:p>
            <a:pPr lvl="1"/>
            <a:r>
              <a:rPr lang="en-AU" dirty="0"/>
              <a:t>Storage (databases)</a:t>
            </a:r>
          </a:p>
          <a:p>
            <a:pPr lvl="1"/>
            <a:r>
              <a:rPr lang="en-AU" dirty="0"/>
              <a:t>Re-use</a:t>
            </a:r>
          </a:p>
          <a:p>
            <a:pPr lvl="1"/>
            <a:r>
              <a:rPr lang="en-AU" dirty="0"/>
              <a:t>Search, query &amp; analysis</a:t>
            </a:r>
          </a:p>
          <a:p>
            <a:pPr lvl="1"/>
            <a:r>
              <a:rPr lang="en-AU" dirty="0"/>
              <a:t>Digital cadastral plan &amp; survey submissions</a:t>
            </a:r>
          </a:p>
          <a:p>
            <a:pPr lvl="1"/>
            <a:r>
              <a:rPr lang="en-AU" dirty="0"/>
              <a:t>Automation of registration and new title creation</a:t>
            </a:r>
          </a:p>
          <a:p>
            <a:pPr lvl="1"/>
            <a:endParaRPr lang="en-AU" dirty="0"/>
          </a:p>
          <a:p>
            <a:pPr lvl="1"/>
            <a:endParaRPr lang="en-AU" dirty="0"/>
          </a:p>
          <a:p>
            <a:pPr lvl="1"/>
            <a:endParaRPr lang="en-AU" dirty="0"/>
          </a:p>
          <a:p>
            <a:pPr lvl="1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227078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SE_Presentation-Bl">
  <a:themeElements>
    <a:clrScheme name="DSE_Presentation-B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SE_Presentation-B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SE_Presentation-B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SE_Presentation-B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SE_Presentation-B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SE_Presentation-B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SE_Presentation-B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SE_Presentation-B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SE_Presentation-B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SE_Presentation-B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SE_Presentation-B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SE_Presentation-B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SE_Presentation-B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SE_Presentation-B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11499</TotalTime>
  <Words>1865</Words>
  <Application>Microsoft Office PowerPoint</Application>
  <PresentationFormat>Widescreen</PresentationFormat>
  <Paragraphs>330</Paragraphs>
  <Slides>34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34</vt:i4>
      </vt:variant>
    </vt:vector>
  </HeadingPairs>
  <TitlesOfParts>
    <vt:vector size="43" baseType="lpstr">
      <vt:lpstr>Arial</vt:lpstr>
      <vt:lpstr>Calibri</vt:lpstr>
      <vt:lpstr>Century Gothic</vt:lpstr>
      <vt:lpstr>Courier New</vt:lpstr>
      <vt:lpstr>Verdana</vt:lpstr>
      <vt:lpstr>Wingdings</vt:lpstr>
      <vt:lpstr>Office Theme</vt:lpstr>
      <vt:lpstr>DSE_Presentation-Bl</vt:lpstr>
      <vt:lpstr>Custom Design</vt:lpstr>
      <vt:lpstr>SPEAR Update</vt:lpstr>
      <vt:lpstr>2020 - Plans &amp; Surveys in SPEAR</vt:lpstr>
      <vt:lpstr>2020 - Plans &amp; Surveys in SPEAR</vt:lpstr>
      <vt:lpstr>SPEAR Electronic Lodgment Network</vt:lpstr>
      <vt:lpstr>SPEAR digital signing</vt:lpstr>
      <vt:lpstr>SPEAR modernisation – June 2020</vt:lpstr>
      <vt:lpstr>ePlan Update</vt:lpstr>
      <vt:lpstr>ePlan Project</vt:lpstr>
      <vt:lpstr>ePlan Project </vt:lpstr>
      <vt:lpstr>What can be created in ePlan?</vt:lpstr>
      <vt:lpstr>ePlan Current Workflow</vt:lpstr>
      <vt:lpstr>2D ePlan Services</vt:lpstr>
      <vt:lpstr>ePlan Pilot (Mar 2018 – Jun 2019)</vt:lpstr>
      <vt:lpstr>ePlan Pilot Submissions</vt:lpstr>
      <vt:lpstr>Summary of ePlan Pilot Feedback</vt:lpstr>
      <vt:lpstr>Summary of ePlan Pilot Feedback</vt:lpstr>
      <vt:lpstr>Summary of ePlan Pilot Feedback</vt:lpstr>
      <vt:lpstr>ePlan Case Studies</vt:lpstr>
      <vt:lpstr>PowerPoint Presentation</vt:lpstr>
      <vt:lpstr>PowerPoint Presentation</vt:lpstr>
      <vt:lpstr>PowerPoint Presentation</vt:lpstr>
      <vt:lpstr>Post ePlan Pilot Incentive</vt:lpstr>
      <vt:lpstr>  Single CAD Format to ePlan Conversion Project </vt:lpstr>
      <vt:lpstr>Project Objectives</vt:lpstr>
      <vt:lpstr>Use Cases – Single CAD Format to ePlan Conversion Service</vt:lpstr>
      <vt:lpstr>What should be contained in the CAD file?</vt:lpstr>
      <vt:lpstr>Overview of proposed CAD layers</vt:lpstr>
      <vt:lpstr>ePlan Conversion Service process</vt:lpstr>
      <vt:lpstr>ePlan Conversion Service process</vt:lpstr>
      <vt:lpstr>ePlan Conversion Service process</vt:lpstr>
      <vt:lpstr>ePlan Future Workflow</vt:lpstr>
      <vt:lpstr>ePlan Project – objectives for 2020</vt:lpstr>
      <vt:lpstr>Upcoming free events</vt:lpstr>
      <vt:lpstr>Q&amp;A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ePlan Workshop</dc:title>
  <dc:creator>Hamed Olfat (DELWP)</dc:creator>
  <cp:lastModifiedBy>Mark A Briffa (DELWP)</cp:lastModifiedBy>
  <cp:revision>182</cp:revision>
  <cp:lastPrinted>2020-01-17T00:54:51Z</cp:lastPrinted>
  <dcterms:created xsi:type="dcterms:W3CDTF">2019-12-24T02:08:59Z</dcterms:created>
  <dcterms:modified xsi:type="dcterms:W3CDTF">2020-01-19T22:56:04Z</dcterms:modified>
</cp:coreProperties>
</file>