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6" r:id="rId4"/>
    <p:sldId id="258" r:id="rId5"/>
    <p:sldId id="259" r:id="rId6"/>
    <p:sldId id="260" r:id="rId7"/>
    <p:sldId id="268" r:id="rId8"/>
    <p:sldId id="261" r:id="rId9"/>
    <p:sldId id="267" r:id="rId10"/>
    <p:sldId id="262" r:id="rId11"/>
    <p:sldId id="263" r:id="rId12"/>
    <p:sldId id="265" r:id="rId13"/>
    <p:sldId id="264" r:id="rId14"/>
    <p:sldId id="270" r:id="rId15"/>
    <p:sldId id="269" r:id="rId16"/>
    <p:sldId id="271" r:id="rId17"/>
  </p:sldIdLst>
  <p:sldSz cx="18288000" cy="10296525"/>
  <p:notesSz cx="6858000" cy="9144000"/>
  <p:defaultTextStyle>
    <a:defPPr>
      <a:defRPr lang="en-US"/>
    </a:defPPr>
    <a:lvl1pPr marL="0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696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3393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50089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678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3482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00178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687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3571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0024E"/>
    <a:srgbClr val="2262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756" y="-108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58"/>
    </p:cViewPr>
  </p:sorterViewPr>
  <p:notesViewPr>
    <p:cSldViewPr snapToGrid="0" snapToObjects="1">
      <p:cViewPr varScale="1">
        <p:scale>
          <a:sx n="56" d="100"/>
          <a:sy n="56" d="100"/>
        </p:scale>
        <p:origin x="-283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0BFB6-495E-4375-A28C-3C75C7052F13}" type="datetimeFigureOut">
              <a:rPr lang="en-AU" smtClean="0"/>
              <a:pPr/>
              <a:t>26/04/2018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0DF29-C0A4-4205-B5C0-3130322E479A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0DF29-C0A4-4205-B5C0-3130322E479A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nections-homonyms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4" t="23452" r="10437" b="2753"/>
          <a:stretch/>
        </p:blipFill>
        <p:spPr>
          <a:xfrm>
            <a:off x="-25400" y="2"/>
            <a:ext cx="18288000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2"/>
            <a:ext cx="7746999" cy="8559800"/>
          </a:xfrm>
        </p:spPr>
        <p:txBody>
          <a:bodyPr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413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559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l="1661" t="487" r="6323" b="832"/>
          <a:stretch/>
        </p:blipFill>
        <p:spPr>
          <a:xfrm>
            <a:off x="-2" y="2"/>
            <a:ext cx="18288002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7" y="6616472"/>
            <a:ext cx="15544800" cy="2045004"/>
          </a:xfrm>
        </p:spPr>
        <p:txBody>
          <a:bodyPr anchor="t"/>
          <a:lstStyle>
            <a:lvl1pPr algn="l">
              <a:defRPr sz="7100" b="1" cap="all">
                <a:solidFill>
                  <a:srgbClr val="FFFFFF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7" y="4364107"/>
            <a:ext cx="15544800" cy="2252364"/>
          </a:xfrm>
        </p:spPr>
        <p:txBody>
          <a:bodyPr anchor="b"/>
          <a:lstStyle>
            <a:lvl1pPr marL="0" indent="0">
              <a:buNone/>
              <a:defRPr sz="3600">
                <a:solidFill>
                  <a:srgbClr val="FFFFFF"/>
                </a:solidFill>
              </a:defRPr>
            </a:lvl1pPr>
            <a:lvl2pPr marL="8166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3339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5008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6678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8348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0017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1687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3357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44571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2" y="412338"/>
            <a:ext cx="16459201" cy="1716088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4801"/>
            <a:ext cx="8080376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4801"/>
            <a:ext cx="808355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5333"/>
            <a:ext cx="808355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71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33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9" y="7207568"/>
            <a:ext cx="10972800" cy="850894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9" y="920014"/>
            <a:ext cx="10972800" cy="6177915"/>
          </a:xfrm>
        </p:spPr>
        <p:txBody>
          <a:bodyPr/>
          <a:lstStyle>
            <a:lvl1pPr marL="0" indent="0">
              <a:buNone/>
              <a:defRPr sz="5700"/>
            </a:lvl1pPr>
            <a:lvl2pPr marL="816696" indent="0">
              <a:buNone/>
              <a:defRPr sz="5000"/>
            </a:lvl2pPr>
            <a:lvl3pPr marL="1633393" indent="0">
              <a:buNone/>
              <a:defRPr sz="4300"/>
            </a:lvl3pPr>
            <a:lvl4pPr marL="2450089" indent="0">
              <a:buNone/>
              <a:defRPr sz="3600"/>
            </a:lvl4pPr>
            <a:lvl5pPr marL="3266785" indent="0">
              <a:buNone/>
              <a:defRPr sz="3600"/>
            </a:lvl5pPr>
            <a:lvl6pPr marL="4083482" indent="0">
              <a:buNone/>
              <a:defRPr sz="3600"/>
            </a:lvl6pPr>
            <a:lvl7pPr marL="4900178" indent="0">
              <a:buNone/>
              <a:defRPr sz="3600"/>
            </a:lvl7pPr>
            <a:lvl8pPr marL="5716875" indent="0">
              <a:buNone/>
              <a:defRPr sz="3600"/>
            </a:lvl8pPr>
            <a:lvl9pPr marL="6533571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9" y="8058464"/>
            <a:ext cx="10972800" cy="1208411"/>
          </a:xfrm>
        </p:spPr>
        <p:txBody>
          <a:bodyPr/>
          <a:lstStyle>
            <a:lvl1pPr marL="0" indent="0">
              <a:buNone/>
              <a:defRPr sz="2500"/>
            </a:lvl1pPr>
            <a:lvl2pPr marL="816696" indent="0">
              <a:buNone/>
              <a:defRPr sz="2100"/>
            </a:lvl2pPr>
            <a:lvl3pPr marL="1633393" indent="0">
              <a:buNone/>
              <a:defRPr sz="1800"/>
            </a:lvl3pPr>
            <a:lvl4pPr marL="2450089" indent="0">
              <a:buNone/>
              <a:defRPr sz="1600"/>
            </a:lvl4pPr>
            <a:lvl5pPr marL="3266785" indent="0">
              <a:buNone/>
              <a:defRPr sz="1600"/>
            </a:lvl5pPr>
            <a:lvl6pPr marL="4083482" indent="0">
              <a:buNone/>
              <a:defRPr sz="1600"/>
            </a:lvl6pPr>
            <a:lvl7pPr marL="4900178" indent="0">
              <a:buNone/>
              <a:defRPr sz="1600"/>
            </a:lvl7pPr>
            <a:lvl8pPr marL="5716875" indent="0">
              <a:buNone/>
              <a:defRPr sz="1600"/>
            </a:lvl8pPr>
            <a:lvl9pPr marL="6533571" indent="0">
              <a:buNone/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2" y="9543356"/>
            <a:ext cx="4267201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48401" y="9543356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106402" y="9543356"/>
            <a:ext cx="4267201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561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2" y="9543356"/>
            <a:ext cx="4267201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1" y="9543356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106402" y="9543356"/>
            <a:ext cx="4267201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27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V-logoELECTRONIC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62121" y="9173325"/>
            <a:ext cx="2454399" cy="1123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2" y="412340"/>
            <a:ext cx="16459201" cy="1618465"/>
          </a:xfrm>
          <a:prstGeom prst="rect">
            <a:avLst/>
          </a:prstGeom>
        </p:spPr>
        <p:txBody>
          <a:bodyPr vert="horz" lIns="163339" tIns="81670" rIns="163339" bIns="8167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2402525"/>
            <a:ext cx="16459201" cy="6795231"/>
          </a:xfrm>
          <a:prstGeom prst="rect">
            <a:avLst/>
          </a:prstGeom>
        </p:spPr>
        <p:txBody>
          <a:bodyPr vert="horz" lIns="163339" tIns="81670" rIns="163339" bIns="8167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14398" y="2030803"/>
            <a:ext cx="16200001" cy="2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7" r:id="rId6"/>
    <p:sldLayoutId id="2147483658" r:id="rId7"/>
  </p:sldLayoutIdLst>
  <p:txStyles>
    <p:titleStyle>
      <a:lvl1pPr algn="l" defTabSz="816696" rtl="0" eaLnBrk="1" latinLnBrk="0" hangingPunct="1">
        <a:spcBef>
          <a:spcPct val="0"/>
        </a:spcBef>
        <a:buNone/>
        <a:defRPr sz="7900" b="1" kern="1200">
          <a:solidFill>
            <a:srgbClr val="2262AC"/>
          </a:solidFill>
          <a:latin typeface="Arial Narrow"/>
          <a:ea typeface="+mj-ea"/>
          <a:cs typeface="Arial Narrow"/>
        </a:defRPr>
      </a:lvl1pPr>
    </p:titleStyle>
    <p:bodyStyle>
      <a:lvl1pPr marL="612522" indent="-612522" algn="l" defTabSz="816696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1327132" indent="-510435" algn="l" defTabSz="816696" rtl="0" eaLnBrk="1" latinLnBrk="0" hangingPunct="1">
        <a:spcBef>
          <a:spcPct val="20000"/>
        </a:spcBef>
        <a:buFont typeface="Arial"/>
        <a:buChar char="–"/>
        <a:defRPr sz="5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2041741" indent="-408348" algn="l" defTabSz="816696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2858437" indent="-408348" algn="l" defTabSz="816696" rtl="0" eaLnBrk="1" latinLnBrk="0" hangingPunct="1">
        <a:spcBef>
          <a:spcPct val="20000"/>
        </a:spcBef>
        <a:buFont typeface="Arial"/>
        <a:buChar char="–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3675134" indent="-408348" algn="l" defTabSz="816696" rtl="0" eaLnBrk="1" latinLnBrk="0" hangingPunct="1">
        <a:spcBef>
          <a:spcPct val="20000"/>
        </a:spcBef>
        <a:buFont typeface="Arial"/>
        <a:buChar char="»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4491830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8526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5223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41919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696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3393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50089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678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3482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00178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87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3571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ih.net/" TargetMode="External"/><Relationship Id="rId2" Type="http://schemas.openxmlformats.org/officeDocument/2006/relationships/hyperlink" Target="http://www.zollverein.de/service/english-p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latzundpartner.de/en/projekte/postindustrielle-landschafte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INSTITUTION OF SURVEYORS VICTORIA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8712200"/>
            <a:ext cx="8407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2018 REGIONAL CONFERENCE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xmlns="" val="5182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Coal excavator, Saxony-</a:t>
            </a:r>
            <a:r>
              <a:rPr lang="en-US" dirty="0" err="1" smtClean="0"/>
              <a:t>Anhalt,Germany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11928" y="2826328"/>
            <a:ext cx="14235546" cy="613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1648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Duisburg-Nord, Germany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17076" y="2639292"/>
            <a:ext cx="14651183" cy="631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6180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A few (of many) international examples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10024E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u="sng" dirty="0" smtClean="0">
                <a:solidFill>
                  <a:srgbClr val="C00000"/>
                </a:solidFill>
              </a:rPr>
              <a:t>References: </a:t>
            </a:r>
          </a:p>
          <a:p>
            <a:pPr marL="0" indent="0">
              <a:buNone/>
            </a:pPr>
            <a:r>
              <a:rPr lang="en-AU" sz="4400" b="1" dirty="0" smtClean="0">
                <a:solidFill>
                  <a:srgbClr val="10024E"/>
                </a:solidFill>
                <a:hlinkClick r:id="rId2"/>
              </a:rPr>
              <a:t>Http://www.Zollverein.De/service/english-page</a:t>
            </a:r>
            <a:endParaRPr lang="en-AU" sz="4400" b="1" dirty="0" smtClean="0">
              <a:solidFill>
                <a:srgbClr val="10024E"/>
              </a:solidFill>
            </a:endParaRPr>
          </a:p>
          <a:p>
            <a:pPr marL="0" indent="0">
              <a:buNone/>
            </a:pPr>
            <a:endParaRPr lang="en-AU" sz="4400" b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AU" sz="4400" b="1" dirty="0" smtClean="0">
                <a:solidFill>
                  <a:srgbClr val="FFFF00"/>
                </a:solidFill>
                <a:hlinkClick r:id="rId3"/>
              </a:rPr>
              <a:t>https://www.erih.net/</a:t>
            </a:r>
            <a:endParaRPr lang="en-AU" sz="4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4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AU" sz="4400" b="1" dirty="0" smtClean="0">
                <a:solidFill>
                  <a:srgbClr val="FFFF00"/>
                </a:solidFill>
              </a:rPr>
              <a:t>setouchi-artfest.jp/en/about/</a:t>
            </a:r>
          </a:p>
          <a:p>
            <a:pPr marL="0" indent="0">
              <a:buNone/>
            </a:pPr>
            <a:endParaRPr lang="en-AU" sz="4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AU" sz="4400" b="1" dirty="0" smtClean="0">
                <a:solidFill>
                  <a:srgbClr val="10024E"/>
                </a:solidFill>
                <a:hlinkClick r:id="rId4"/>
              </a:rPr>
              <a:t>Https://www.Latzundpartner.De/en/projekte/postindustrielle-landschaften/</a:t>
            </a:r>
            <a:endParaRPr lang="en-AU" sz="4400" b="1" dirty="0" smtClean="0">
              <a:solidFill>
                <a:srgbClr val="10024E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826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smtClean="0"/>
          </a:p>
          <a:p>
            <a:endParaRPr lang="en-US" dirty="0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3927764" y="685800"/>
          <a:ext cx="9621981" cy="8511956"/>
        </p:xfrm>
        <a:graphic>
          <a:graphicData uri="http://schemas.openxmlformats.org/presentationml/2006/ole">
            <p:oleObj spid="_x0000_s5123" name="Acrobat Document" r:id="rId4" imgW="5829103" imgH="7991384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73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Conserving industrial heritage creates wealth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10024E"/>
          </a:solidFill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AU" b="1" i="1" dirty="0" smtClean="0">
              <a:solidFill>
                <a:srgbClr val="10024E"/>
              </a:solidFill>
            </a:endParaRPr>
          </a:p>
          <a:p>
            <a:pPr>
              <a:buNone/>
            </a:pPr>
            <a:r>
              <a:rPr lang="en-AU" b="1" i="1" dirty="0" smtClean="0">
                <a:solidFill>
                  <a:srgbClr val="10024E"/>
                </a:solidFill>
              </a:rPr>
              <a:t>	</a:t>
            </a:r>
            <a:r>
              <a:rPr lang="en-AU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‘</a:t>
            </a:r>
            <a:r>
              <a:rPr lang="en-A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legacy of mining, land, buildings, and infrastructures are industrial-heritage resources for sustainable development.  The preservation and reuse of typical components creates special places that shapes the look of our region and bridges the past and the future.’</a:t>
            </a:r>
          </a:p>
          <a:p>
            <a:pPr>
              <a:buNone/>
            </a:pPr>
            <a:r>
              <a:rPr lang="en-A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</a:pPr>
            <a:r>
              <a:rPr lang="en-A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A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Excerpt from Proposition 2:  ‘Using Resources’, the </a:t>
            </a:r>
            <a:r>
              <a:rPr lang="en-AU" sz="4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Lusatia Charter.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6000" dirty="0" smtClean="0"/>
              <a:t>Lusatia Charter and the Lusatia IBA</a:t>
            </a:r>
            <a:endParaRPr lang="en-AU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54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	‘</a:t>
            </a:r>
            <a:r>
              <a:rPr lang="en-AU" sz="5400" b="1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Ten Principles concerning the Treatment of Post- Mining Landscapes’: </a:t>
            </a:r>
            <a:r>
              <a:rPr lang="en-AU" sz="5400" b="1" i="1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Lusatia Charter</a:t>
            </a:r>
          </a:p>
          <a:p>
            <a:pPr>
              <a:buNone/>
            </a:pPr>
            <a:endParaRPr lang="en-AU" sz="5400" dirty="0" smtClean="0">
              <a:solidFill>
                <a:srgbClr val="10024E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AU" sz="54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AU" sz="5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Reference:</a:t>
            </a:r>
          </a:p>
          <a:p>
            <a:pPr>
              <a:buNone/>
            </a:pPr>
            <a:r>
              <a:rPr lang="en-AU" sz="5400" b="1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	http://www.iba-see2010.de/en/verstehen/konferenz.html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...a bridge between our past and future.</a:t>
            </a:r>
            <a:endParaRPr lang="en-AU" dirty="0"/>
          </a:p>
        </p:txBody>
      </p:sp>
      <p:pic>
        <p:nvPicPr>
          <p:cNvPr id="6" name="Content Placeholder 5" descr="20170928142537_0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0036" y="2401888"/>
            <a:ext cx="15399327" cy="6796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Morwell</a:t>
            </a:r>
            <a:r>
              <a:rPr lang="en-US" dirty="0" smtClean="0"/>
              <a:t> Briquette &amp; Power…nil value?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</p:txBody>
      </p:sp>
      <p:pic>
        <p:nvPicPr>
          <p:cNvPr id="5" name="Picture 4" descr="Morwell__0.t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83" y="2402523"/>
            <a:ext cx="13965382" cy="693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04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review...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tx1"/>
                </a:solidFill>
              </a:rPr>
              <a:t>Interim protection order and nomination;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Heritage Victoria (government department);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Heritage Council of Victoria </a:t>
            </a:r>
            <a:r>
              <a:rPr lang="en-AU" sz="4400" dirty="0" smtClean="0">
                <a:solidFill>
                  <a:schemeClr val="tx1"/>
                </a:solidFill>
              </a:rPr>
              <a:t>(independent statutory body);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Public submissions;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Listing determination;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VHR 2377</a:t>
            </a:r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…new view…</a:t>
            </a:r>
            <a:endParaRPr lang="en-US" dirty="0"/>
          </a:p>
        </p:txBody>
      </p:sp>
      <p:pic>
        <p:nvPicPr>
          <p:cNvPr id="6" name="Content Placeholder 5" descr="20170928143948_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3983" y="2401890"/>
            <a:ext cx="13009419" cy="6796087"/>
          </a:xfrm>
        </p:spPr>
      </p:pic>
    </p:spTree>
    <p:extLst>
      <p:ext uri="{BB962C8B-B14F-4D97-AF65-F5344CB8AC3E}">
        <p14:creationId xmlns:p14="http://schemas.microsoft.com/office/powerpoint/2010/main" xmlns="" val="131513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…high value heritage.</a:t>
            </a:r>
            <a:endParaRPr lang="en-US" dirty="0"/>
          </a:p>
        </p:txBody>
      </p:sp>
      <p:pic>
        <p:nvPicPr>
          <p:cNvPr id="4" name="Content Placeholder 3" descr="general view of Wet Section, Boiler House, No.1 Briquette Factory and conveyor 2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1636" y="2327564"/>
            <a:ext cx="12365182" cy="7065819"/>
          </a:xfrm>
        </p:spPr>
      </p:pic>
    </p:spTree>
    <p:extLst>
      <p:ext uri="{BB962C8B-B14F-4D97-AF65-F5344CB8AC3E}">
        <p14:creationId xmlns:p14="http://schemas.microsoft.com/office/powerpoint/2010/main" xmlns="" val="187650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Political leadership for industrial heritage </a:t>
            </a:r>
            <a:endParaRPr lang="en-US" dirty="0"/>
          </a:p>
        </p:txBody>
      </p:sp>
      <p:pic>
        <p:nvPicPr>
          <p:cNvPr id="1026" name="Picture 2" descr="C:\Users\MADRA\AppData\Local\Microsoft\Windows\Temporary Internet Files\Content.IE5\U33EPVH0\manifestant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7803" y="2348346"/>
            <a:ext cx="6947103" cy="6712527"/>
          </a:xfrm>
          <a:prstGeom prst="rect">
            <a:avLst/>
          </a:prstGeom>
          <a:noFill/>
        </p:spPr>
      </p:pic>
      <p:pic>
        <p:nvPicPr>
          <p:cNvPr id="13" name="Content Placeholder 3" descr="general view of Wet Section, Boiler House, No.1 Briquette Factory and conveyor 2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0000">
            <a:off x="6422707" y="2808969"/>
            <a:ext cx="4725395" cy="156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614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‘Shift X’ Partnership:  case studies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AU" dirty="0" smtClean="0"/>
              <a:t>	</a:t>
            </a:r>
            <a:r>
              <a:rPr lang="en-AU" b="1" u="sng" dirty="0" smtClean="0">
                <a:solidFill>
                  <a:srgbClr val="C00000"/>
                </a:solidFill>
              </a:rPr>
              <a:t>Reference</a:t>
            </a:r>
            <a:r>
              <a:rPr lang="en-AU" u="sng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endParaRPr lang="en-AU" dirty="0" smtClean="0">
              <a:solidFill>
                <a:srgbClr val="10024E"/>
              </a:solidFill>
            </a:endParaRPr>
          </a:p>
          <a:p>
            <a:pPr>
              <a:buNone/>
            </a:pPr>
            <a:r>
              <a:rPr lang="en-AU" baseline="30000" dirty="0" smtClean="0">
                <a:solidFill>
                  <a:srgbClr val="10024E"/>
                </a:solidFill>
              </a:rPr>
              <a:t>	</a:t>
            </a:r>
            <a:r>
              <a:rPr lang="en-AU" b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Walther D. And </a:t>
            </a:r>
            <a:r>
              <a:rPr lang="en-AU" b="1" spc="-150" baseline="30000" dirty="0" err="1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Petzak</a:t>
            </a:r>
            <a:r>
              <a:rPr lang="en-AU" b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 J. - </a:t>
            </a:r>
            <a:r>
              <a:rPr lang="en-AU" b="1" i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Valorising industrial culture:  Overview on good practice</a:t>
            </a:r>
            <a:r>
              <a:rPr lang="en-AU" b="1" i="1" spc="-15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AU" b="1" i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examples of industrial heritage management outside the Shift X</a:t>
            </a:r>
            <a:r>
              <a:rPr lang="en-AU" b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AU" b="1" i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partnership</a:t>
            </a:r>
            <a:r>
              <a:rPr lang="en-AU" b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, TU </a:t>
            </a:r>
            <a:r>
              <a:rPr lang="en-AU" b="1" spc="-150" baseline="30000" dirty="0" err="1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Bergakademie</a:t>
            </a:r>
            <a:r>
              <a:rPr lang="en-AU" b="1" spc="-150" baseline="30000" dirty="0" smtClean="0">
                <a:solidFill>
                  <a:srgbClr val="10024E"/>
                </a:solidFill>
                <a:latin typeface="Arial" pitchFamily="34" charset="0"/>
                <a:cs typeface="Arial" pitchFamily="34" charset="0"/>
              </a:rPr>
              <a:t> Freiberg, Germany </a:t>
            </a:r>
            <a:endParaRPr lang="en-AU" b="1" spc="-150" dirty="0">
              <a:solidFill>
                <a:srgbClr val="10024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Zollverein, </a:t>
            </a:r>
            <a:r>
              <a:rPr lang="en-US" dirty="0" err="1" smtClean="0"/>
              <a:t>Rurh</a:t>
            </a:r>
            <a:r>
              <a:rPr lang="en-US" dirty="0" smtClean="0"/>
              <a:t> Valley, Germany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65221" y="2514600"/>
            <a:ext cx="13528965" cy="638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645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Zollverein</a:t>
            </a:r>
            <a:endParaRPr lang="en-A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2" y="2163236"/>
            <a:ext cx="16459201" cy="691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</TotalTime>
  <Words>120</Words>
  <Application>Microsoft Office PowerPoint</Application>
  <PresentationFormat>Custom</PresentationFormat>
  <Paragraphs>42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Adobe Acrobat Document</vt:lpstr>
      <vt:lpstr>THE INSTITUTION OF SURVEYORS VICTORIA</vt:lpstr>
      <vt:lpstr>Morwell Briquette &amp; Power…nil value?</vt:lpstr>
      <vt:lpstr>review...</vt:lpstr>
      <vt:lpstr>…new view…</vt:lpstr>
      <vt:lpstr>…high value heritage.</vt:lpstr>
      <vt:lpstr>Political leadership for industrial heritage </vt:lpstr>
      <vt:lpstr>‘Shift X’ Partnership:  case studies</vt:lpstr>
      <vt:lpstr>  Zollverein, Rurh Valley, Germany</vt:lpstr>
      <vt:lpstr>Zollverein</vt:lpstr>
      <vt:lpstr> Coal excavator, Saxony-Anhalt,Germany</vt:lpstr>
      <vt:lpstr>  Duisburg-Nord, Germany</vt:lpstr>
      <vt:lpstr>  A few (of many) international examples </vt:lpstr>
      <vt:lpstr>Slide 13</vt:lpstr>
      <vt:lpstr>Conserving industrial heritage creates wealth</vt:lpstr>
      <vt:lpstr>Lusatia Charter and the Lusatia IBA</vt:lpstr>
      <vt:lpstr>...a bridge between our past and future.</vt:lpstr>
    </vt:vector>
  </TitlesOfParts>
  <Company>The Lead Agency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Silcox</dc:creator>
  <cp:lastModifiedBy>MADRA</cp:lastModifiedBy>
  <cp:revision>276</cp:revision>
  <dcterms:created xsi:type="dcterms:W3CDTF">2018-02-19T03:53:03Z</dcterms:created>
  <dcterms:modified xsi:type="dcterms:W3CDTF">2018-04-26T10:47:12Z</dcterms:modified>
</cp:coreProperties>
</file>