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7" r:id="rId10"/>
    <p:sldId id="263" r:id="rId11"/>
    <p:sldId id="264" r:id="rId12"/>
    <p:sldId id="268" r:id="rId13"/>
    <p:sldId id="269" r:id="rId14"/>
    <p:sldId id="270" r:id="rId15"/>
    <p:sldId id="265" r:id="rId16"/>
    <p:sldId id="271" r:id="rId17"/>
    <p:sldId id="273" r:id="rId18"/>
  </p:sldIdLst>
  <p:sldSz cx="18288000" cy="10296525"/>
  <p:notesSz cx="6858000" cy="9144000"/>
  <p:defaultTextStyle>
    <a:defPPr>
      <a:defRPr lang="en-US"/>
    </a:defPPr>
    <a:lvl1pPr marL="0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816696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1633393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2450089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3266785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4083482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4900178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5716875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6533571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3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62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33" d="100"/>
          <a:sy n="33" d="100"/>
        </p:scale>
        <p:origin x="1162" y="686"/>
      </p:cViewPr>
      <p:guideLst>
        <p:guide orient="horz" pos="3243"/>
        <p:guide pos="57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rowthere\Desktop\Book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Entered a PTA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numRef>
              <c:f>Sheet1!$A$2:$A$11</c:f>
              <c:numCache>
                <c:formatCode>General</c:formatCode>
                <c:ptCount val="10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40</c:v>
                </c:pt>
                <c:pt idx="1">
                  <c:v>19</c:v>
                </c:pt>
                <c:pt idx="2">
                  <c:v>22</c:v>
                </c:pt>
                <c:pt idx="3">
                  <c:v>32</c:v>
                </c:pt>
                <c:pt idx="4">
                  <c:v>36</c:v>
                </c:pt>
                <c:pt idx="5">
                  <c:v>22</c:v>
                </c:pt>
                <c:pt idx="6">
                  <c:v>15</c:v>
                </c:pt>
                <c:pt idx="7">
                  <c:v>33</c:v>
                </c:pt>
                <c:pt idx="8">
                  <c:v>24</c:v>
                </c:pt>
                <c:pt idx="9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4C-4C35-BC13-362E9181B25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Completed a PTA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Sheet1!$A$2:$A$11</c:f>
              <c:numCache>
                <c:formatCode>General</c:formatCode>
                <c:ptCount val="10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9</c:v>
                </c:pt>
                <c:pt idx="1">
                  <c:v>5</c:v>
                </c:pt>
                <c:pt idx="2">
                  <c:v>12</c:v>
                </c:pt>
                <c:pt idx="3">
                  <c:v>10</c:v>
                </c:pt>
                <c:pt idx="4">
                  <c:v>11</c:v>
                </c:pt>
                <c:pt idx="5">
                  <c:v>21</c:v>
                </c:pt>
                <c:pt idx="6">
                  <c:v>13</c:v>
                </c:pt>
                <c:pt idx="7">
                  <c:v>11</c:v>
                </c:pt>
                <c:pt idx="8">
                  <c:v>18</c:v>
                </c:pt>
                <c:pt idx="9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24C-4C35-BC13-362E9181B2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2239784"/>
        <c:axId val="57224011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PTA entries</c:v>
                </c:pt>
              </c:strCache>
            </c:strRef>
          </c:tx>
          <c:spPr>
            <a:ln w="76200" cap="rnd">
              <a:solidFill>
                <a:schemeClr val="accent1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76200">
                <a:solidFill>
                  <a:schemeClr val="accent1">
                    <a:lumMod val="50000"/>
                  </a:schemeClr>
                </a:solidFill>
              </a:ln>
              <a:effectLst/>
            </c:spPr>
          </c:marker>
          <c:cat>
            <c:numRef>
              <c:f>Sheet1!$A$2:$A$11</c:f>
              <c:numCache>
                <c:formatCode>General</c:formatCode>
                <c:ptCount val="10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</c:numCache>
            </c:num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40</c:v>
                </c:pt>
                <c:pt idx="1">
                  <c:v>59</c:v>
                </c:pt>
                <c:pt idx="2">
                  <c:v>81</c:v>
                </c:pt>
                <c:pt idx="3">
                  <c:v>113</c:v>
                </c:pt>
                <c:pt idx="4">
                  <c:v>149</c:v>
                </c:pt>
                <c:pt idx="5">
                  <c:v>171</c:v>
                </c:pt>
                <c:pt idx="6">
                  <c:v>186</c:v>
                </c:pt>
                <c:pt idx="7">
                  <c:v>219</c:v>
                </c:pt>
                <c:pt idx="8">
                  <c:v>243</c:v>
                </c:pt>
                <c:pt idx="9">
                  <c:v>274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24C-4C35-BC13-362E9181B25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PTA completions</c:v>
                </c:pt>
              </c:strCache>
            </c:strRef>
          </c:tx>
          <c:spPr>
            <a:ln w="762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76200">
                <a:solidFill>
                  <a:schemeClr val="accent5"/>
                </a:solidFill>
              </a:ln>
              <a:effectLst/>
            </c:spPr>
          </c:marker>
          <c:cat>
            <c:numRef>
              <c:f>Sheet1!$A$2:$A$11</c:f>
              <c:numCache>
                <c:formatCode>General</c:formatCode>
                <c:ptCount val="10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</c:numCache>
            </c:numRef>
          </c:cat>
          <c:val>
            <c:numRef>
              <c:f>Sheet1!$E$2:$E$11</c:f>
              <c:numCache>
                <c:formatCode>General</c:formatCode>
                <c:ptCount val="10"/>
                <c:pt idx="0">
                  <c:v>9</c:v>
                </c:pt>
                <c:pt idx="1">
                  <c:v>14</c:v>
                </c:pt>
                <c:pt idx="2">
                  <c:v>26</c:v>
                </c:pt>
                <c:pt idx="3">
                  <c:v>36</c:v>
                </c:pt>
                <c:pt idx="4">
                  <c:v>47</c:v>
                </c:pt>
                <c:pt idx="5">
                  <c:v>68</c:v>
                </c:pt>
                <c:pt idx="6">
                  <c:v>81</c:v>
                </c:pt>
                <c:pt idx="7">
                  <c:v>92</c:v>
                </c:pt>
                <c:pt idx="8">
                  <c:v>110</c:v>
                </c:pt>
                <c:pt idx="9">
                  <c:v>119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24C-4C35-BC13-362E9181B2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4555792"/>
        <c:axId val="214553824"/>
      </c:lineChart>
      <c:catAx>
        <c:axId val="5722397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2240112"/>
        <c:crosses val="autoZero"/>
        <c:auto val="1"/>
        <c:lblAlgn val="ctr"/>
        <c:lblOffset val="100"/>
        <c:noMultiLvlLbl val="0"/>
      </c:catAx>
      <c:valAx>
        <c:axId val="572240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3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 sz="3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Annual</a:t>
                </a:r>
                <a:r>
                  <a:rPr lang="en-AU" sz="3200" baseline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Figures</a:t>
                </a:r>
                <a:endParaRPr lang="en-AU" sz="3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3200" b="0" i="0" u="none" strike="noStrike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2239784"/>
        <c:crosses val="autoZero"/>
        <c:crossBetween val="between"/>
      </c:valAx>
      <c:valAx>
        <c:axId val="21455382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3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 sz="3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Cumulative Figures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3200" b="0" i="0" u="none" strike="noStrike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4555792"/>
        <c:crosses val="max"/>
        <c:crossBetween val="between"/>
      </c:valAx>
      <c:catAx>
        <c:axId val="2145557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455382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nnections-homonyms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" t="23452" r="10437" b="2753"/>
          <a:stretch/>
        </p:blipFill>
        <p:spPr>
          <a:xfrm>
            <a:off x="-25400" y="0"/>
            <a:ext cx="18288000" cy="102965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5000" y="965201"/>
            <a:ext cx="7747000" cy="8559800"/>
          </a:xfrm>
        </p:spPr>
        <p:txBody>
          <a:bodyPr>
            <a:normAutofit/>
          </a:bodyPr>
          <a:lstStyle>
            <a:lvl1pPr>
              <a:defRPr sz="9600">
                <a:solidFill>
                  <a:schemeClr val="tx1"/>
                </a:solidFill>
              </a:defRPr>
            </a:lvl1pPr>
          </a:lstStyle>
          <a:p>
            <a:r>
              <a:rPr lang="en-AU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133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591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/>
          <a:srcRect l="1661" t="487" r="6323" b="832"/>
          <a:stretch/>
        </p:blipFill>
        <p:spPr>
          <a:xfrm>
            <a:off x="-1" y="0"/>
            <a:ext cx="18288001" cy="102965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26" y="6616472"/>
            <a:ext cx="15544800" cy="2045004"/>
          </a:xfrm>
        </p:spPr>
        <p:txBody>
          <a:bodyPr anchor="t"/>
          <a:lstStyle>
            <a:lvl1pPr algn="l">
              <a:defRPr sz="7100" b="1" cap="all">
                <a:solidFill>
                  <a:srgbClr val="FFFFFF"/>
                </a:solidFill>
              </a:defRPr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4626" y="4364107"/>
            <a:ext cx="15544800" cy="2252364"/>
          </a:xfrm>
        </p:spPr>
        <p:txBody>
          <a:bodyPr anchor="b"/>
          <a:lstStyle>
            <a:lvl1pPr marL="0" indent="0">
              <a:buNone/>
              <a:defRPr sz="3600">
                <a:solidFill>
                  <a:srgbClr val="FFFFFF"/>
                </a:solidFill>
              </a:defRPr>
            </a:lvl1pPr>
            <a:lvl2pPr marL="81669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33393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3pPr>
            <a:lvl4pPr marL="2450089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4pPr>
            <a:lvl5pPr marL="3266785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5pPr>
            <a:lvl6pPr marL="4083482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6pPr>
            <a:lvl7pPr marL="490017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7pPr>
            <a:lvl8pPr marL="5716875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8pPr>
            <a:lvl9pPr marL="653357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5716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12338"/>
            <a:ext cx="16459200" cy="1716088"/>
          </a:xfrm>
        </p:spPr>
        <p:txBody>
          <a:bodyPr/>
          <a:lstStyle>
            <a:lvl1pPr>
              <a:defRPr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304801"/>
            <a:ext cx="8080376" cy="960532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6696" indent="0">
              <a:buNone/>
              <a:defRPr sz="3600" b="1"/>
            </a:lvl2pPr>
            <a:lvl3pPr marL="1633393" indent="0">
              <a:buNone/>
              <a:defRPr sz="3200" b="1"/>
            </a:lvl3pPr>
            <a:lvl4pPr marL="2450089" indent="0">
              <a:buNone/>
              <a:defRPr sz="2900" b="1"/>
            </a:lvl4pPr>
            <a:lvl5pPr marL="3266785" indent="0">
              <a:buNone/>
              <a:defRPr sz="2900" b="1"/>
            </a:lvl5pPr>
            <a:lvl6pPr marL="4083482" indent="0">
              <a:buNone/>
              <a:defRPr sz="2900" b="1"/>
            </a:lvl6pPr>
            <a:lvl7pPr marL="4900178" indent="0">
              <a:buNone/>
              <a:defRPr sz="2900" b="1"/>
            </a:lvl7pPr>
            <a:lvl8pPr marL="5716875" indent="0">
              <a:buNone/>
              <a:defRPr sz="2900" b="1"/>
            </a:lvl8pPr>
            <a:lvl9pPr marL="6533571" indent="0">
              <a:buNone/>
              <a:defRPr sz="29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3265333"/>
            <a:ext cx="8080376" cy="5932420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90051" y="2304801"/>
            <a:ext cx="8083550" cy="960532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6696" indent="0">
              <a:buNone/>
              <a:defRPr sz="3600" b="1"/>
            </a:lvl2pPr>
            <a:lvl3pPr marL="1633393" indent="0">
              <a:buNone/>
              <a:defRPr sz="3200" b="1"/>
            </a:lvl3pPr>
            <a:lvl4pPr marL="2450089" indent="0">
              <a:buNone/>
              <a:defRPr sz="2900" b="1"/>
            </a:lvl4pPr>
            <a:lvl5pPr marL="3266785" indent="0">
              <a:buNone/>
              <a:defRPr sz="2900" b="1"/>
            </a:lvl5pPr>
            <a:lvl6pPr marL="4083482" indent="0">
              <a:buNone/>
              <a:defRPr sz="2900" b="1"/>
            </a:lvl6pPr>
            <a:lvl7pPr marL="4900178" indent="0">
              <a:buNone/>
              <a:defRPr sz="2900" b="1"/>
            </a:lvl7pPr>
            <a:lvl8pPr marL="5716875" indent="0">
              <a:buNone/>
              <a:defRPr sz="2900" b="1"/>
            </a:lvl8pPr>
            <a:lvl9pPr marL="6533571" indent="0">
              <a:buNone/>
              <a:defRPr sz="29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90051" y="3265333"/>
            <a:ext cx="8083550" cy="5932420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190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36043-BB8E-4962-8DAD-492DE24BB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1E7DA4-B504-4819-B97E-50DD49C003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2304801"/>
            <a:ext cx="5364000" cy="960532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6696" indent="0">
              <a:buNone/>
              <a:defRPr sz="3600" b="1"/>
            </a:lvl2pPr>
            <a:lvl3pPr marL="1633393" indent="0">
              <a:buNone/>
              <a:defRPr sz="3200" b="1"/>
            </a:lvl3pPr>
            <a:lvl4pPr marL="2450089" indent="0">
              <a:buNone/>
              <a:defRPr sz="2900" b="1"/>
            </a:lvl4pPr>
            <a:lvl5pPr marL="3266785" indent="0">
              <a:buNone/>
              <a:defRPr sz="2900" b="1"/>
            </a:lvl5pPr>
            <a:lvl6pPr marL="4083482" indent="0">
              <a:buNone/>
              <a:defRPr sz="2900" b="1"/>
            </a:lvl6pPr>
            <a:lvl7pPr marL="4900178" indent="0">
              <a:buNone/>
              <a:defRPr sz="2900" b="1"/>
            </a:lvl7pPr>
            <a:lvl8pPr marL="5716875" indent="0">
              <a:buNone/>
              <a:defRPr sz="2900" b="1"/>
            </a:lvl8pPr>
            <a:lvl9pPr marL="6533571" indent="0">
              <a:buNone/>
              <a:defRPr sz="29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A05D1D-BDBE-48BB-BDA6-E9DB4B1608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3265333"/>
            <a:ext cx="5364000" cy="5932420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9D89CD8-C3FF-4945-BBA1-31766A4C8770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2009600" y="2304801"/>
            <a:ext cx="5364000" cy="960532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6696" indent="0">
              <a:buNone/>
              <a:defRPr sz="3600" b="1"/>
            </a:lvl2pPr>
            <a:lvl3pPr marL="1633393" indent="0">
              <a:buNone/>
              <a:defRPr sz="3200" b="1"/>
            </a:lvl3pPr>
            <a:lvl4pPr marL="2450089" indent="0">
              <a:buNone/>
              <a:defRPr sz="2900" b="1"/>
            </a:lvl4pPr>
            <a:lvl5pPr marL="3266785" indent="0">
              <a:buNone/>
              <a:defRPr sz="2900" b="1"/>
            </a:lvl5pPr>
            <a:lvl6pPr marL="4083482" indent="0">
              <a:buNone/>
              <a:defRPr sz="2900" b="1"/>
            </a:lvl6pPr>
            <a:lvl7pPr marL="4900178" indent="0">
              <a:buNone/>
              <a:defRPr sz="2900" b="1"/>
            </a:lvl7pPr>
            <a:lvl8pPr marL="5716875" indent="0">
              <a:buNone/>
              <a:defRPr sz="2900" b="1"/>
            </a:lvl8pPr>
            <a:lvl9pPr marL="6533571" indent="0">
              <a:buNone/>
              <a:defRPr sz="29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EC45D895-663C-417A-AA4A-819D66DC0816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12009600" y="3265333"/>
            <a:ext cx="5364000" cy="5932420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40CDAB1-C4DF-446C-9C1D-CED2A4E57CC9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6462000" y="2304801"/>
            <a:ext cx="5364000" cy="960532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6696" indent="0">
              <a:buNone/>
              <a:defRPr sz="3600" b="1"/>
            </a:lvl2pPr>
            <a:lvl3pPr marL="1633393" indent="0">
              <a:buNone/>
              <a:defRPr sz="3200" b="1"/>
            </a:lvl3pPr>
            <a:lvl4pPr marL="2450089" indent="0">
              <a:buNone/>
              <a:defRPr sz="2900" b="1"/>
            </a:lvl4pPr>
            <a:lvl5pPr marL="3266785" indent="0">
              <a:buNone/>
              <a:defRPr sz="2900" b="1"/>
            </a:lvl5pPr>
            <a:lvl6pPr marL="4083482" indent="0">
              <a:buNone/>
              <a:defRPr sz="2900" b="1"/>
            </a:lvl6pPr>
            <a:lvl7pPr marL="4900178" indent="0">
              <a:buNone/>
              <a:defRPr sz="2900" b="1"/>
            </a:lvl7pPr>
            <a:lvl8pPr marL="5716875" indent="0">
              <a:buNone/>
              <a:defRPr sz="2900" b="1"/>
            </a:lvl8pPr>
            <a:lvl9pPr marL="6533571" indent="0">
              <a:buNone/>
              <a:defRPr sz="29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0B7C078A-1326-4CC2-897D-8CB63B8F3B4D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462000" y="3265333"/>
            <a:ext cx="5364000" cy="5932420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219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30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76" y="7207568"/>
            <a:ext cx="10972800" cy="850894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84576" y="920014"/>
            <a:ext cx="10972800" cy="6177915"/>
          </a:xfrm>
        </p:spPr>
        <p:txBody>
          <a:bodyPr/>
          <a:lstStyle>
            <a:lvl1pPr marL="0" indent="0">
              <a:buNone/>
              <a:defRPr sz="5700"/>
            </a:lvl1pPr>
            <a:lvl2pPr marL="816696" indent="0">
              <a:buNone/>
              <a:defRPr sz="5000"/>
            </a:lvl2pPr>
            <a:lvl3pPr marL="1633393" indent="0">
              <a:buNone/>
              <a:defRPr sz="4300"/>
            </a:lvl3pPr>
            <a:lvl4pPr marL="2450089" indent="0">
              <a:buNone/>
              <a:defRPr sz="3600"/>
            </a:lvl4pPr>
            <a:lvl5pPr marL="3266785" indent="0">
              <a:buNone/>
              <a:defRPr sz="3600"/>
            </a:lvl5pPr>
            <a:lvl6pPr marL="4083482" indent="0">
              <a:buNone/>
              <a:defRPr sz="3600"/>
            </a:lvl6pPr>
            <a:lvl7pPr marL="4900178" indent="0">
              <a:buNone/>
              <a:defRPr sz="3600"/>
            </a:lvl7pPr>
            <a:lvl8pPr marL="5716875" indent="0">
              <a:buNone/>
              <a:defRPr sz="3600"/>
            </a:lvl8pPr>
            <a:lvl9pPr marL="6533571" indent="0">
              <a:buNone/>
              <a:defRPr sz="3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84576" y="8058462"/>
            <a:ext cx="10972800" cy="1208411"/>
          </a:xfrm>
        </p:spPr>
        <p:txBody>
          <a:bodyPr/>
          <a:lstStyle>
            <a:lvl1pPr marL="0" indent="0">
              <a:buNone/>
              <a:defRPr sz="2500"/>
            </a:lvl1pPr>
            <a:lvl2pPr marL="816696" indent="0">
              <a:buNone/>
              <a:defRPr sz="2100"/>
            </a:lvl2pPr>
            <a:lvl3pPr marL="1633393" indent="0">
              <a:buNone/>
              <a:defRPr sz="1800"/>
            </a:lvl3pPr>
            <a:lvl4pPr marL="2450089" indent="0">
              <a:buNone/>
              <a:defRPr sz="1600"/>
            </a:lvl4pPr>
            <a:lvl5pPr marL="3266785" indent="0">
              <a:buNone/>
              <a:defRPr sz="1600"/>
            </a:lvl5pPr>
            <a:lvl6pPr marL="4083482" indent="0">
              <a:buNone/>
              <a:defRPr sz="1600"/>
            </a:lvl6pPr>
            <a:lvl7pPr marL="4900178" indent="0">
              <a:buNone/>
              <a:defRPr sz="1600"/>
            </a:lvl7pPr>
            <a:lvl8pPr marL="5716875" indent="0">
              <a:buNone/>
              <a:defRPr sz="1600"/>
            </a:lvl8pPr>
            <a:lvl9pPr marL="6533571" indent="0">
              <a:buNone/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9543354"/>
            <a:ext cx="4267200" cy="548195"/>
          </a:xfrm>
          <a:prstGeom prst="rect">
            <a:avLst/>
          </a:prstGeom>
        </p:spPr>
        <p:txBody>
          <a:bodyPr/>
          <a:lstStyle/>
          <a:p>
            <a:fld id="{E54C6CDE-2F84-2444-A079-49B4982F2C99}" type="datetimeFigureOut">
              <a:rPr lang="en-US" smtClean="0"/>
              <a:t>4/24/2018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248400" y="9543354"/>
            <a:ext cx="5791200" cy="54819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106400" y="9543354"/>
            <a:ext cx="4267200" cy="548195"/>
          </a:xfrm>
          <a:prstGeom prst="rect">
            <a:avLst/>
          </a:prstGeom>
        </p:spPr>
        <p:txBody>
          <a:bodyPr/>
          <a:lstStyle/>
          <a:p>
            <a:fld id="{C8AC745B-DB40-DA47-B68C-6EB8FF086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612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0" y="9543354"/>
            <a:ext cx="4267200" cy="548195"/>
          </a:xfrm>
          <a:prstGeom prst="rect">
            <a:avLst/>
          </a:prstGeom>
        </p:spPr>
        <p:txBody>
          <a:bodyPr/>
          <a:lstStyle/>
          <a:p>
            <a:fld id="{E54C6CDE-2F84-2444-A079-49B4982F2C99}" type="datetimeFigureOut">
              <a:rPr lang="en-US" smtClean="0"/>
              <a:t>4/24/2018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248400" y="9543354"/>
            <a:ext cx="5791200" cy="54819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3106400" y="9543354"/>
            <a:ext cx="4267200" cy="548195"/>
          </a:xfrm>
          <a:prstGeom prst="rect">
            <a:avLst/>
          </a:prstGeom>
        </p:spPr>
        <p:txBody>
          <a:bodyPr/>
          <a:lstStyle/>
          <a:p>
            <a:fld id="{C8AC745B-DB40-DA47-B68C-6EB8FF086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78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SV-logoELECTRONIC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2119" y="9173325"/>
            <a:ext cx="2454400" cy="11232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412338"/>
            <a:ext cx="16459200" cy="1618465"/>
          </a:xfrm>
          <a:prstGeom prst="rect">
            <a:avLst/>
          </a:prstGeom>
        </p:spPr>
        <p:txBody>
          <a:bodyPr vert="horz" lIns="163339" tIns="81670" rIns="163339" bIns="81670" rtlCol="0" anchor="ctr">
            <a:normAutofit/>
          </a:bodyPr>
          <a:lstStyle/>
          <a:p>
            <a:r>
              <a:rPr lang="en-AU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402523"/>
            <a:ext cx="16459200" cy="6795231"/>
          </a:xfrm>
          <a:prstGeom prst="rect">
            <a:avLst/>
          </a:prstGeom>
        </p:spPr>
        <p:txBody>
          <a:bodyPr vert="horz" lIns="163339" tIns="81670" rIns="163339" bIns="81670" rtlCol="0">
            <a:normAutofit/>
          </a:bodyPr>
          <a:lstStyle/>
          <a:p>
            <a:pPr lvl="0"/>
            <a:r>
              <a:rPr lang="en-AU" dirty="0"/>
              <a:t>Click to edit Master text styles</a:t>
            </a:r>
          </a:p>
          <a:p>
            <a:pPr lvl="1"/>
            <a:r>
              <a:rPr lang="en-AU" dirty="0"/>
              <a:t>Second level</a:t>
            </a:r>
          </a:p>
          <a:p>
            <a:pPr lvl="2"/>
            <a:r>
              <a:rPr lang="en-AU" dirty="0"/>
              <a:t>Third level</a:t>
            </a:r>
          </a:p>
          <a:p>
            <a:pPr lvl="3"/>
            <a:r>
              <a:rPr lang="en-AU" dirty="0"/>
              <a:t>Fourth level</a:t>
            </a:r>
          </a:p>
          <a:p>
            <a:pPr lvl="4"/>
            <a:r>
              <a:rPr lang="en-AU" dirty="0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14399" y="2030803"/>
            <a:ext cx="16200000" cy="2303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266119F-6F2F-4E0E-A688-8A2F62CD28FB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2114973" y="9339141"/>
            <a:ext cx="2947146" cy="957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34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9" r:id="rId5"/>
    <p:sldLayoutId id="2147483654" r:id="rId6"/>
    <p:sldLayoutId id="2147483657" r:id="rId7"/>
    <p:sldLayoutId id="2147483658" r:id="rId8"/>
  </p:sldLayoutIdLst>
  <p:txStyles>
    <p:titleStyle>
      <a:lvl1pPr algn="l" defTabSz="816696" rtl="0" eaLnBrk="1" latinLnBrk="0" hangingPunct="1">
        <a:spcBef>
          <a:spcPct val="0"/>
        </a:spcBef>
        <a:buNone/>
        <a:defRPr sz="7900" b="1" kern="1200">
          <a:solidFill>
            <a:srgbClr val="2262AC"/>
          </a:solidFill>
          <a:latin typeface="Arial Narrow"/>
          <a:ea typeface="+mj-ea"/>
          <a:cs typeface="Arial Narrow"/>
        </a:defRPr>
      </a:lvl1pPr>
    </p:titleStyle>
    <p:bodyStyle>
      <a:lvl1pPr marL="612522" indent="-612522" algn="l" defTabSz="816696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1327132" indent="-510435" algn="l" defTabSz="816696" rtl="0" eaLnBrk="1" latinLnBrk="0" hangingPunct="1">
        <a:spcBef>
          <a:spcPct val="20000"/>
        </a:spcBef>
        <a:buFont typeface="Arial"/>
        <a:buChar char="–"/>
        <a:defRPr sz="5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2041741" indent="-408348" algn="l" defTabSz="816696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2858437" indent="-408348" algn="l" defTabSz="816696" rtl="0" eaLnBrk="1" latinLnBrk="0" hangingPunct="1">
        <a:spcBef>
          <a:spcPct val="20000"/>
        </a:spcBef>
        <a:buFont typeface="Arial"/>
        <a:buChar char="–"/>
        <a:defRPr sz="3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3675134" indent="-408348" algn="l" defTabSz="816696" rtl="0" eaLnBrk="1" latinLnBrk="0" hangingPunct="1">
        <a:spcBef>
          <a:spcPct val="20000"/>
        </a:spcBef>
        <a:buFont typeface="Arial"/>
        <a:buChar char="»"/>
        <a:defRPr sz="3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4491830" indent="-408348" algn="l" defTabSz="816696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308526" indent="-408348" algn="l" defTabSz="816696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25223" indent="-408348" algn="l" defTabSz="816696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41919" indent="-408348" algn="l" defTabSz="816696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6696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33393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50089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6785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83482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900178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716875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33571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5000" y="965201"/>
            <a:ext cx="8686800" cy="7924799"/>
          </a:xfrm>
        </p:spPr>
        <p:txBody>
          <a:bodyPr>
            <a:normAutofit/>
          </a:bodyPr>
          <a:lstStyle/>
          <a:p>
            <a:r>
              <a:rPr lang="en-US" sz="8000" dirty="0"/>
              <a:t>THE INSTITUTION OF SURVEYORS VICTORIA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635000" y="8712200"/>
            <a:ext cx="8407400" cy="121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/>
              <a:t>2018 REGIONAL CONFERENCE</a:t>
            </a:r>
          </a:p>
        </p:txBody>
      </p:sp>
    </p:spTree>
    <p:extLst>
      <p:ext uri="{BB962C8B-B14F-4D97-AF65-F5344CB8AC3E}">
        <p14:creationId xmlns:p14="http://schemas.microsoft.com/office/powerpoint/2010/main" val="518201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Bureaucracy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A06A5D67-FA0B-4532-ABFA-6B76542A3E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2050" name="Picture 2" descr="Image result for abc utopia">
            <a:extLst>
              <a:ext uri="{FF2B5EF4-FFF2-40B4-BE49-F238E27FC236}">
                <a16:creationId xmlns:a16="http://schemas.microsoft.com/office/drawing/2014/main" id="{A3009A4B-7D04-4A61-A176-4D2259AC6C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" r="2862"/>
          <a:stretch/>
        </p:blipFill>
        <p:spPr bwMode="auto">
          <a:xfrm>
            <a:off x="914399" y="3188162"/>
            <a:ext cx="16459201" cy="522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49FA753-1B70-43E3-9D4F-9974B32BEC86}"/>
              </a:ext>
            </a:extLst>
          </p:cNvPr>
          <p:cNvSpPr txBox="1"/>
          <p:nvPr/>
        </p:nvSpPr>
        <p:spPr>
          <a:xfrm>
            <a:off x="914400" y="9197754"/>
            <a:ext cx="9561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Source: http://www.abc.net.au/tv/img/promos/PP-Utopia2.jpg</a:t>
            </a:r>
            <a:endParaRPr lang="en-A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8090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Occupational Health &amp; Safety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86D3AD-3E67-4C1E-95EB-4A1DD5003D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" t="19347" r="5000" b="14596"/>
          <a:stretch/>
        </p:blipFill>
        <p:spPr>
          <a:xfrm>
            <a:off x="914400" y="2402523"/>
            <a:ext cx="16459200" cy="67952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2B39392-D2A1-44E5-A6D6-FB3D80B32D60}"/>
              </a:ext>
            </a:extLst>
          </p:cNvPr>
          <p:cNvSpPr txBox="1"/>
          <p:nvPr/>
        </p:nvSpPr>
        <p:spPr>
          <a:xfrm>
            <a:off x="914400" y="9197754"/>
            <a:ext cx="9561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Source: David Sherrard (a surveyor who is lucky to be alive!)</a:t>
            </a:r>
          </a:p>
        </p:txBody>
      </p:sp>
    </p:spTree>
    <p:extLst>
      <p:ext uri="{BB962C8B-B14F-4D97-AF65-F5344CB8AC3E}">
        <p14:creationId xmlns:p14="http://schemas.microsoft.com/office/powerpoint/2010/main" val="37873754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Responsibility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228933-3CFD-4FA9-BB16-82A96A1CA7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62" t="22014" r="8303" b="15721"/>
          <a:stretch/>
        </p:blipFill>
        <p:spPr>
          <a:xfrm>
            <a:off x="914400" y="2402523"/>
            <a:ext cx="16459200" cy="679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8758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Future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C8E53BB-665E-4A75-980B-E9F4B0ADC9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9D2FB8D-71F3-4D23-A744-38DE27EF9BF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AU" dirty="0"/>
              <a:t>Loss of Knowledge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9117BFD-6D08-4A30-A7A5-95FA01B597D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3BDDF88-1A28-4076-89A8-C71C688074A3}"/>
              </a:ext>
            </a:extLst>
          </p:cNvPr>
          <p:cNvSpPr>
            <a:spLocks noGrp="1"/>
          </p:cNvSpPr>
          <p:nvPr>
            <p:ph sz="half" idx="1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AU" dirty="0"/>
              <a:t>Equality &amp; Diversity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6F3E014-3F3F-415A-B681-F03A3258E9EC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39545FF4-FD58-4A46-8A2A-F811EC7755D9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AU" dirty="0"/>
              <a:t>Skills Shortage</a:t>
            </a:r>
          </a:p>
        </p:txBody>
      </p:sp>
    </p:spTree>
    <p:extLst>
      <p:ext uri="{BB962C8B-B14F-4D97-AF65-F5344CB8AC3E}">
        <p14:creationId xmlns:p14="http://schemas.microsoft.com/office/powerpoint/2010/main" val="19506129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0E579-25C4-40DB-AA15-16691E53B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Loss of Knowledge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EEF87-4F8A-4D57-8686-031279364A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026" name="Picture 2" descr="Related image">
            <a:extLst>
              <a:ext uri="{FF2B5EF4-FFF2-40B4-BE49-F238E27FC236}">
                <a16:creationId xmlns:a16="http://schemas.microsoft.com/office/drawing/2014/main" id="{024092C4-B0C1-4ABB-9554-A3B74C5F34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6" b="50000"/>
          <a:stretch/>
        </p:blipFill>
        <p:spPr bwMode="auto">
          <a:xfrm>
            <a:off x="3377711" y="2402523"/>
            <a:ext cx="11532577" cy="6795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DD76482-4955-4A2C-A602-0A251D905017}"/>
              </a:ext>
            </a:extLst>
          </p:cNvPr>
          <p:cNvSpPr txBox="1"/>
          <p:nvPr/>
        </p:nvSpPr>
        <p:spPr>
          <a:xfrm>
            <a:off x="3377711" y="9197754"/>
            <a:ext cx="9561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Source: </a:t>
            </a:r>
            <a:r>
              <a:rPr lang="en-AU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radoslavK</a:t>
            </a:r>
            <a:r>
              <a:rPr lang="en-AU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on RPLStoday.com forum</a:t>
            </a:r>
          </a:p>
        </p:txBody>
      </p:sp>
    </p:spTree>
    <p:extLst>
      <p:ext uri="{BB962C8B-B14F-4D97-AF65-F5344CB8AC3E}">
        <p14:creationId xmlns:p14="http://schemas.microsoft.com/office/powerpoint/2010/main" val="26614243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Skills Shortage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E7A8A8-91E4-4C78-81FF-C635C44519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45" t="20671" r="16694" b="26303"/>
          <a:stretch/>
        </p:blipFill>
        <p:spPr>
          <a:xfrm>
            <a:off x="1436659" y="2402522"/>
            <a:ext cx="15414682" cy="679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2645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9B292-0885-48D2-B94D-14B5204F0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Equality &amp; Diversity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7223DD-CE3C-4337-8F5B-E9DCC15B0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2" descr="File:All female survey crew - Minidoka Project, Idaho 1918.jpg">
            <a:extLst>
              <a:ext uri="{FF2B5EF4-FFF2-40B4-BE49-F238E27FC236}">
                <a16:creationId xmlns:a16="http://schemas.microsoft.com/office/drawing/2014/main" id="{09015F3A-CD45-47E6-8A82-D6BD8DED71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" t="10076" r="843" b="31947"/>
          <a:stretch/>
        </p:blipFill>
        <p:spPr bwMode="auto">
          <a:xfrm>
            <a:off x="914400" y="2402522"/>
            <a:ext cx="16459200" cy="6795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569F4C-C9C9-4CE8-81E1-4E65A8DD11D9}"/>
              </a:ext>
            </a:extLst>
          </p:cNvPr>
          <p:cNvSpPr txBox="1"/>
          <p:nvPr/>
        </p:nvSpPr>
        <p:spPr>
          <a:xfrm>
            <a:off x="914400" y="9197754"/>
            <a:ext cx="9561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All female survey crew - </a:t>
            </a:r>
            <a:r>
              <a:rPr lang="en-AU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Minidoka</a:t>
            </a:r>
            <a:r>
              <a:rPr lang="en-AU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Project, Idaho 1918 (Source: Wikipedia)</a:t>
            </a:r>
          </a:p>
        </p:txBody>
      </p:sp>
    </p:spTree>
    <p:extLst>
      <p:ext uri="{BB962C8B-B14F-4D97-AF65-F5344CB8AC3E}">
        <p14:creationId xmlns:p14="http://schemas.microsoft.com/office/powerpoint/2010/main" val="3977861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5" descr="A group of people walking down a dirt road&#10;&#10;Description generated with very high confidence">
            <a:extLst>
              <a:ext uri="{FF2B5EF4-FFF2-40B4-BE49-F238E27FC236}">
                <a16:creationId xmlns:a16="http://schemas.microsoft.com/office/drawing/2014/main" id="{187077C5-CE26-4ED1-A63A-4E7BDEBAA5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88"/>
          <a:stretch/>
        </p:blipFill>
        <p:spPr>
          <a:xfrm>
            <a:off x="20" y="10"/>
            <a:ext cx="11301964" cy="102965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C15B69-0B80-474B-A327-6F1A5733C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62102" y="961010"/>
            <a:ext cx="5065775" cy="5568494"/>
          </a:xfrm>
          <a:noFill/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en-US" sz="6600" dirty="0">
                <a:latin typeface="Arial Narrow" panose="020B0606020202030204" pitchFamily="34" charset="0"/>
                <a:cs typeface="+mj-cs"/>
              </a:rPr>
              <a:t>Emma Crowther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EB251D-EC94-4243-A5FC-D3DCCD1F61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262102" y="6864348"/>
            <a:ext cx="5065776" cy="2471168"/>
          </a:xfrm>
          <a:noFill/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en-US" sz="4300" b="1" dirty="0"/>
              <a:t>Thoughts from a Young Surveyor</a:t>
            </a:r>
          </a:p>
        </p:txBody>
      </p:sp>
    </p:spTree>
    <p:extLst>
      <p:ext uri="{BB962C8B-B14F-4D97-AF65-F5344CB8AC3E}">
        <p14:creationId xmlns:p14="http://schemas.microsoft.com/office/powerpoint/2010/main" val="3521438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5" descr="A group of people walking down a dirt road&#10;&#10;Description generated with very high confidence">
            <a:extLst>
              <a:ext uri="{FF2B5EF4-FFF2-40B4-BE49-F238E27FC236}">
                <a16:creationId xmlns:a16="http://schemas.microsoft.com/office/drawing/2014/main" id="{187077C5-CE26-4ED1-A63A-4E7BDEBAA5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88"/>
          <a:stretch/>
        </p:blipFill>
        <p:spPr>
          <a:xfrm>
            <a:off x="20" y="10"/>
            <a:ext cx="11301964" cy="102965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C15B69-0B80-474B-A327-6F1A5733C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62102" y="961010"/>
            <a:ext cx="5065775" cy="5568494"/>
          </a:xfrm>
          <a:noFill/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en-US" sz="6600" dirty="0">
                <a:latin typeface="Arial Narrow" panose="020B0606020202030204" pitchFamily="34" charset="0"/>
                <a:cs typeface="+mj-cs"/>
              </a:rPr>
              <a:t>Emma Crowther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EB251D-EC94-4243-A5FC-D3DCCD1F61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262102" y="6864348"/>
            <a:ext cx="5065776" cy="2471168"/>
          </a:xfrm>
          <a:noFill/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en-US" sz="4300" b="1" dirty="0"/>
              <a:t>Thoughts from a Young Surveyor</a:t>
            </a:r>
          </a:p>
        </p:txBody>
      </p:sp>
    </p:spTree>
    <p:extLst>
      <p:ext uri="{BB962C8B-B14F-4D97-AF65-F5344CB8AC3E}">
        <p14:creationId xmlns:p14="http://schemas.microsoft.com/office/powerpoint/2010/main" val="1615707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 time line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DABAD1-E8AB-4F42-89F6-E1CB95C118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911226" y="2304801"/>
            <a:ext cx="8083549" cy="689295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AU" dirty="0"/>
              <a:t>2004 - Finished year 12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dirty="0"/>
              <a:t>2005 - Started at Melbourne Uni Dec 2007 - Started at BW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dirty="0"/>
              <a:t>Nov 2008 - Finished studying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dirty="0"/>
              <a:t>Nov 2008 - Full time at BW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dirty="0"/>
              <a:t>May 2010 - Entered PTA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dirty="0"/>
              <a:t>Oct 2015 - Obtained license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25EA024-721E-408D-B647-6B82C9BDAD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0C12295-BC7D-4D5E-8B20-EF9D12AE2E2D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pic>
        <p:nvPicPr>
          <p:cNvPr id="10" name="Content Placeholder 7">
            <a:extLst>
              <a:ext uri="{FF2B5EF4-FFF2-40B4-BE49-F238E27FC236}">
                <a16:creationId xmlns:a16="http://schemas.microsoft.com/office/drawing/2014/main" id="{26223AAB-69A1-4694-AD1F-6F83445E55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66" b="16489"/>
          <a:stretch/>
        </p:blipFill>
        <p:spPr>
          <a:xfrm>
            <a:off x="9290051" y="2304801"/>
            <a:ext cx="8080376" cy="689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4109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F21D9B4-ED35-4947-827F-B9F88B3C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My place in the industry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67761B-AE52-4316-9D06-161775E7A2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914399" y="2304801"/>
            <a:ext cx="8080377" cy="689295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AU" sz="2700" b="1" dirty="0"/>
              <a:t>Eastlink</a:t>
            </a:r>
            <a:r>
              <a:rPr lang="en-AU" sz="2700" dirty="0"/>
              <a:t> (drafting FRECS &amp; OP’s)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700" b="1" dirty="0"/>
              <a:t>Peninsula Link</a:t>
            </a:r>
            <a:r>
              <a:rPr lang="en-AU" sz="2700" dirty="0"/>
              <a:t> (declaration SP’s)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700" b="1" dirty="0"/>
              <a:t>Regional Rail Link </a:t>
            </a:r>
            <a:r>
              <a:rPr lang="en-AU" sz="2700" dirty="0"/>
              <a:t>(acquisition SP’s)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700" b="1" dirty="0"/>
              <a:t>Princes Highway Duplication </a:t>
            </a:r>
            <a:r>
              <a:rPr lang="en-AU" sz="2700" dirty="0"/>
              <a:t>(acquisition SP’s)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700" b="1" dirty="0"/>
              <a:t>Koo Wee Rup Bypass </a:t>
            </a:r>
            <a:r>
              <a:rPr lang="en-AU" sz="2700" dirty="0"/>
              <a:t>(acquisition SP’s, Sec 35 PS’s)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700" b="1" dirty="0"/>
              <a:t>Williams Landing Railway Station </a:t>
            </a:r>
            <a:r>
              <a:rPr lang="en-AU" sz="2700" dirty="0"/>
              <a:t>(declaration SP)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700" b="1" dirty="0"/>
              <a:t>WRR over </a:t>
            </a:r>
            <a:r>
              <a:rPr lang="en-AU" sz="2700" b="1" dirty="0" err="1"/>
              <a:t>Tilburn</a:t>
            </a:r>
            <a:r>
              <a:rPr lang="en-AU" sz="2700" b="1" dirty="0"/>
              <a:t> Road </a:t>
            </a:r>
            <a:r>
              <a:rPr lang="en-AU" sz="2700" dirty="0"/>
              <a:t>(declaration SP)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700" b="1" dirty="0"/>
              <a:t>Western Highway Duplication </a:t>
            </a:r>
            <a:r>
              <a:rPr lang="en-AU" sz="2700" dirty="0"/>
              <a:t>(feature surveys)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700" b="1" dirty="0" err="1"/>
              <a:t>Citylink</a:t>
            </a:r>
            <a:r>
              <a:rPr lang="en-AU" sz="2700" b="1" dirty="0"/>
              <a:t> – Tullamarine Freeway Upgrade</a:t>
            </a:r>
            <a:r>
              <a:rPr lang="en-AU" sz="2700" dirty="0"/>
              <a:t> (feature survey, acquisition SP’s and general boundary re-</a:t>
            </a:r>
            <a:r>
              <a:rPr lang="en-AU" sz="2700" dirty="0" err="1"/>
              <a:t>estabs</a:t>
            </a:r>
            <a:r>
              <a:rPr lang="en-AU" sz="2700" dirty="0"/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700" b="1" dirty="0"/>
              <a:t>North Road Level Crossing Removal </a:t>
            </a:r>
            <a:r>
              <a:rPr lang="en-AU" sz="2700" dirty="0"/>
              <a:t>(re-</a:t>
            </a:r>
            <a:r>
              <a:rPr lang="en-AU" sz="2700" dirty="0" err="1"/>
              <a:t>estab</a:t>
            </a:r>
            <a:r>
              <a:rPr lang="en-AU" sz="2700" dirty="0"/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700" b="1" dirty="0"/>
              <a:t>Park Road Level Crossing Removal </a:t>
            </a:r>
            <a:r>
              <a:rPr lang="en-AU" sz="2700" dirty="0"/>
              <a:t>(acquisition SP’s)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700" b="1" dirty="0"/>
              <a:t>Outer Suburban Arterial Road projects </a:t>
            </a:r>
            <a:r>
              <a:rPr lang="en-AU" sz="2700" dirty="0"/>
              <a:t>(acquisition SP’s)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700" b="1" dirty="0"/>
              <a:t>Various level crossing removals </a:t>
            </a:r>
            <a:r>
              <a:rPr lang="en-AU" sz="2700" dirty="0"/>
              <a:t>(project manage feature surveys &amp; boundary re-</a:t>
            </a:r>
            <a:r>
              <a:rPr lang="en-AU" sz="2700" dirty="0" err="1"/>
              <a:t>estabs</a:t>
            </a:r>
            <a:r>
              <a:rPr lang="en-AU" sz="2700" dirty="0"/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700" b="1" dirty="0"/>
              <a:t>West Gate Tunnel </a:t>
            </a:r>
            <a:r>
              <a:rPr lang="en-AU" sz="2700" dirty="0"/>
              <a:t>(acquisition SP’s)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54174ED-8293-45BE-8AEE-433C2233C3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8411BB-D544-42A3-9F61-BFCFC0ADC1B8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2B721C-F03B-4A8E-AEB1-D4EC30CE6D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24" t="-2" r="21472" b="1"/>
          <a:stretch/>
        </p:blipFill>
        <p:spPr>
          <a:xfrm>
            <a:off x="9290051" y="2304801"/>
            <a:ext cx="8083550" cy="689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136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Reflections on the past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C8E53BB-665E-4A75-980B-E9F4B0ADC9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9D2FB8D-71F3-4D23-A744-38DE27EF9B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prstGeom prst="roundRect">
            <a:avLst/>
          </a:prstGeom>
        </p:spPr>
        <p:txBody>
          <a:bodyPr anchor="ctr"/>
          <a:lstStyle/>
          <a:p>
            <a:pPr marL="0" indent="0" algn="ctr">
              <a:buNone/>
            </a:pPr>
            <a:r>
              <a:rPr lang="en-AU" dirty="0"/>
              <a:t>I’ve learnt so much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9117BFD-6D08-4A30-A7A5-95FA01B597D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3BDDF88-1A28-4076-89A8-C71C688074A3}"/>
              </a:ext>
            </a:extLst>
          </p:cNvPr>
          <p:cNvSpPr>
            <a:spLocks noGrp="1"/>
          </p:cNvSpPr>
          <p:nvPr>
            <p:ph sz="half" idx="1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AU" dirty="0"/>
              <a:t>Professional Training Agreements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6F3E014-3F3F-415A-B681-F03A3258E9EC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39545FF4-FD58-4A46-8A2A-F811EC7755D9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AU" dirty="0"/>
              <a:t>Work &amp; Study</a:t>
            </a:r>
          </a:p>
        </p:txBody>
      </p:sp>
    </p:spTree>
    <p:extLst>
      <p:ext uri="{BB962C8B-B14F-4D97-AF65-F5344CB8AC3E}">
        <p14:creationId xmlns:p14="http://schemas.microsoft.com/office/powerpoint/2010/main" val="1876506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I’ve learnt so much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22E5F2-BD9B-4D06-BE1E-FA23C95B27BB}"/>
              </a:ext>
            </a:extLst>
          </p:cNvPr>
          <p:cNvSpPr txBox="1"/>
          <p:nvPr/>
        </p:nvSpPr>
        <p:spPr>
          <a:xfrm>
            <a:off x="914400" y="9197754"/>
            <a:ext cx="9561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Source: Harvard Business Review (Sam Peet)</a:t>
            </a:r>
          </a:p>
        </p:txBody>
      </p:sp>
      <p:pic>
        <p:nvPicPr>
          <p:cNvPr id="3074" name="Picture 2" descr="https://hbr.org/resources/images/article_assets/2016/05/R1606J_PEET.jpg">
            <a:extLst>
              <a:ext uri="{FF2B5EF4-FFF2-40B4-BE49-F238E27FC236}">
                <a16:creationId xmlns:a16="http://schemas.microsoft.com/office/drawing/2014/main" id="{A54D17E9-5FB1-4683-9A8D-9EEBBA54EA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324" y="2402523"/>
            <a:ext cx="14285352" cy="6749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149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&amp; Study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B7D688-C16A-4789-9F63-8D8EF3CC718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48" t="11480" r="2052" b="22463"/>
          <a:stretch/>
        </p:blipFill>
        <p:spPr>
          <a:xfrm>
            <a:off x="914400" y="2402523"/>
            <a:ext cx="16459200" cy="67952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6ADE97-4C16-499F-B461-4496E3483DF9}"/>
              </a:ext>
            </a:extLst>
          </p:cNvPr>
          <p:cNvSpPr txBox="1"/>
          <p:nvPr/>
        </p:nvSpPr>
        <p:spPr>
          <a:xfrm>
            <a:off x="914400" y="9197754"/>
            <a:ext cx="9561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https://www.alifewithoutlimits.com.au/</a:t>
            </a:r>
            <a:endParaRPr lang="en-A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534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Professional Training Agreements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B22939D6-4857-4C14-8CB7-E0EDC143C0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8931915"/>
              </p:ext>
            </p:extLst>
          </p:nvPr>
        </p:nvGraphicFramePr>
        <p:xfrm>
          <a:off x="914400" y="2401888"/>
          <a:ext cx="16459200" cy="6796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EDDA3627-3CC2-4998-B5A0-18127DEACBC2}"/>
              </a:ext>
            </a:extLst>
          </p:cNvPr>
          <p:cNvSpPr txBox="1"/>
          <p:nvPr/>
        </p:nvSpPr>
        <p:spPr>
          <a:xfrm>
            <a:off x="281354" y="9092006"/>
            <a:ext cx="117828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Source: SRBV Annual Reports</a:t>
            </a:r>
          </a:p>
          <a:p>
            <a:r>
              <a:rPr lang="en-AU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Note: The number of active Professional Training Agreements is not published in the report.</a:t>
            </a:r>
          </a:p>
        </p:txBody>
      </p:sp>
    </p:spTree>
    <p:extLst>
      <p:ext uri="{BB962C8B-B14F-4D97-AF65-F5344CB8AC3E}">
        <p14:creationId xmlns:p14="http://schemas.microsoft.com/office/powerpoint/2010/main" val="22164885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Dilemmas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C8E53BB-665E-4A75-980B-E9F4B0ADC9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9D2FB8D-71F3-4D23-A744-38DE27EF9BF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AU" dirty="0"/>
              <a:t>Bureaucracy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9117BFD-6D08-4A30-A7A5-95FA01B597D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3BDDF88-1A28-4076-89A8-C71C688074A3}"/>
              </a:ext>
            </a:extLst>
          </p:cNvPr>
          <p:cNvSpPr>
            <a:spLocks noGrp="1"/>
          </p:cNvSpPr>
          <p:nvPr>
            <p:ph sz="half" idx="1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AU" dirty="0"/>
              <a:t>The Responsibility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6F3E014-3F3F-415A-B681-F03A3258E9EC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39545FF4-FD58-4A46-8A2A-F811EC7755D9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AU" dirty="0"/>
              <a:t>OH&amp;S</a:t>
            </a:r>
          </a:p>
        </p:txBody>
      </p:sp>
    </p:spTree>
    <p:extLst>
      <p:ext uri="{BB962C8B-B14F-4D97-AF65-F5344CB8AC3E}">
        <p14:creationId xmlns:p14="http://schemas.microsoft.com/office/powerpoint/2010/main" val="32835859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ky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352</Words>
  <Application>Microsoft Office PowerPoint</Application>
  <PresentationFormat>Custom</PresentationFormat>
  <Paragraphs>59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THE INSTITUTION OF SURVEYORS VICTORIA</vt:lpstr>
      <vt:lpstr>Emma Crowther</vt:lpstr>
      <vt:lpstr>My time line</vt:lpstr>
      <vt:lpstr>My place in the industry</vt:lpstr>
      <vt:lpstr>Reflections on the past</vt:lpstr>
      <vt:lpstr>I’ve learnt so much</vt:lpstr>
      <vt:lpstr>Work &amp; Study</vt:lpstr>
      <vt:lpstr>Professional Training Agreements</vt:lpstr>
      <vt:lpstr>Current Dilemmas</vt:lpstr>
      <vt:lpstr>Bureaucracy</vt:lpstr>
      <vt:lpstr>Occupational Health &amp; Safety</vt:lpstr>
      <vt:lpstr>The Responsibility</vt:lpstr>
      <vt:lpstr>The Future</vt:lpstr>
      <vt:lpstr>Loss of Knowledge</vt:lpstr>
      <vt:lpstr>Skills Shortage</vt:lpstr>
      <vt:lpstr>Equality &amp; Diversity</vt:lpstr>
      <vt:lpstr>Emma Crowther</vt:lpstr>
    </vt:vector>
  </TitlesOfParts>
  <Company>The Lead Agency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Silcox</dc:creator>
  <cp:lastModifiedBy>Emma Crowther</cp:lastModifiedBy>
  <cp:revision>32</cp:revision>
  <dcterms:created xsi:type="dcterms:W3CDTF">2018-02-19T03:53:03Z</dcterms:created>
  <dcterms:modified xsi:type="dcterms:W3CDTF">2018-04-24T04:26:47Z</dcterms:modified>
</cp:coreProperties>
</file>