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71" r:id="rId4"/>
    <p:sldId id="258" r:id="rId5"/>
    <p:sldId id="262" r:id="rId6"/>
    <p:sldId id="264" r:id="rId7"/>
    <p:sldId id="263" r:id="rId8"/>
    <p:sldId id="260" r:id="rId9"/>
    <p:sldId id="261" r:id="rId10"/>
    <p:sldId id="265" r:id="rId11"/>
    <p:sldId id="272" r:id="rId12"/>
    <p:sldId id="266" r:id="rId13"/>
    <p:sldId id="269" r:id="rId14"/>
    <p:sldId id="267" r:id="rId15"/>
    <p:sldId id="268" r:id="rId16"/>
    <p:sldId id="273" r:id="rId17"/>
    <p:sldId id="270" r:id="rId18"/>
    <p:sldId id="277" r:id="rId19"/>
    <p:sldId id="274" r:id="rId20"/>
    <p:sldId id="276" r:id="rId21"/>
    <p:sldId id="281" r:id="rId22"/>
    <p:sldId id="279" r:id="rId23"/>
    <p:sldId id="284" r:id="rId24"/>
    <p:sldId id="278" r:id="rId25"/>
    <p:sldId id="280" r:id="rId26"/>
    <p:sldId id="283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62" d="100"/>
          <a:sy n="62" d="100"/>
        </p:scale>
        <p:origin x="-182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8298"/>
    </p:cViewPr>
  </p:sorterViewPr>
  <p:notesViewPr>
    <p:cSldViewPr snapToGrid="0">
      <p:cViewPr varScale="1">
        <p:scale>
          <a:sx n="70" d="100"/>
          <a:sy n="70" d="100"/>
        </p:scale>
        <p:origin x="18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AU" dirty="0" smtClean="0"/>
              <a:t>ISV Conference, Horsham</a:t>
            </a: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AU" dirty="0" smtClean="0"/>
              <a:t>10 Sept 2016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AU" dirty="0" smtClean="0"/>
              <a:t>David Gabriel-Jones</a:t>
            </a:r>
          </a:p>
          <a:p>
            <a:r>
              <a:rPr lang="en-AU" dirty="0" smtClean="0"/>
              <a:t>The Public Land Consultancy 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A132D-7468-4725-BC6F-0288C666C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0363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419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293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928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89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3903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9241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4644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100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185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0455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34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9E002-8CF9-4261-B9E1-EBF148D39DB5}" type="datetimeFigureOut">
              <a:rPr lang="en-AU" smtClean="0"/>
              <a:t>6/9/16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9A1BA-F94D-4736-84DD-B94B6425E3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804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43566"/>
          </a:xfrm>
        </p:spPr>
        <p:txBody>
          <a:bodyPr>
            <a:normAutofit/>
          </a:bodyPr>
          <a:lstStyle/>
          <a:p>
            <a:r>
              <a:rPr lang="en-US" sz="3200" dirty="0"/>
              <a:t>2016 REGIONAL CONFERENCE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5400" dirty="0" smtClean="0"/>
              <a:t>Horsham</a:t>
            </a:r>
            <a:endParaRPr lang="en-AU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8893" y="3460375"/>
            <a:ext cx="10524565" cy="2904565"/>
          </a:xfrm>
        </p:spPr>
        <p:txBody>
          <a:bodyPr>
            <a:normAutofit/>
          </a:bodyPr>
          <a:lstStyle/>
          <a:p>
            <a:r>
              <a:rPr lang="en-AU" sz="5400" dirty="0" smtClean="0"/>
              <a:t>What’s happening on Crown land</a:t>
            </a:r>
          </a:p>
          <a:p>
            <a:r>
              <a:rPr lang="en-AU" sz="4000" dirty="0" smtClean="0"/>
              <a:t>David Gabriel-Jones</a:t>
            </a:r>
          </a:p>
          <a:p>
            <a:r>
              <a:rPr lang="en-AU" sz="4000" dirty="0" smtClean="0"/>
              <a:t>The Public Land Consultancy </a:t>
            </a:r>
            <a:endParaRPr lang="en-AU" sz="4000" dirty="0"/>
          </a:p>
        </p:txBody>
      </p:sp>
      <p:pic>
        <p:nvPicPr>
          <p:cNvPr id="1026" name="Picture 1" descr="Description: C:\Users\Gary\Documents\PICTURES\LOGOS\ISV\ISV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944" y="248910"/>
            <a:ext cx="4382705" cy="120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2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VEAC Statewide Assessment of Public Land</a:t>
            </a:r>
            <a:br>
              <a:rPr lang="en-AU" sz="2800" dirty="0" smtClean="0"/>
            </a:br>
            <a:r>
              <a:rPr lang="en-AU" dirty="0" smtClean="0"/>
              <a:t>Proposed amendments to CLR Act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Simplify the list of reserve purposes</a:t>
            </a:r>
          </a:p>
          <a:p>
            <a:r>
              <a:rPr lang="en-AU" dirty="0" smtClean="0"/>
              <a:t>Reassign the 1300+ existing gazetted reserve purposes </a:t>
            </a:r>
          </a:p>
          <a:p>
            <a:r>
              <a:rPr lang="en-AU" dirty="0" smtClean="0"/>
              <a:t>Remove the permanent / temporary distinction, but retain parliamentary approvals for certain categories of revocation</a:t>
            </a:r>
          </a:p>
          <a:p>
            <a:r>
              <a:rPr lang="en-AU" dirty="0" smtClean="0"/>
              <a:t>Provide for the declaration of a reserve to automatically revoke previous status - including roads and reserved forest </a:t>
            </a:r>
          </a:p>
          <a:p>
            <a:r>
              <a:rPr lang="en-AU" dirty="0" smtClean="0"/>
              <a:t>Rationalise leasing and licensing, including Ministerial approvals and parliamentary scrutiny</a:t>
            </a:r>
          </a:p>
          <a:p>
            <a:r>
              <a:rPr lang="en-AU" dirty="0" smtClean="0"/>
              <a:t>Transition ‘trusts’ to some more modern system of delegated management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7133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769080">
            <a:off x="452321" y="1255059"/>
            <a:ext cx="9112279" cy="4434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68" y="4708689"/>
            <a:ext cx="3933900" cy="16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647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2.  Proposed Coastal and Marine Act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2015 - Minister for ECCW appointed an Expert Panel of academics, planners, politicians </a:t>
            </a:r>
          </a:p>
          <a:p>
            <a:r>
              <a:rPr lang="en-AU" dirty="0" smtClean="0"/>
              <a:t>Consultation </a:t>
            </a:r>
            <a:r>
              <a:rPr lang="en-AU" dirty="0"/>
              <a:t>P</a:t>
            </a:r>
            <a:r>
              <a:rPr lang="en-AU" dirty="0" smtClean="0"/>
              <a:t>aper August 2016.  Submissions close 23 </a:t>
            </a:r>
            <a:r>
              <a:rPr lang="en-AU" dirty="0"/>
              <a:t>October 2016. </a:t>
            </a:r>
            <a:endParaRPr lang="en-AU" dirty="0" smtClean="0"/>
          </a:p>
          <a:p>
            <a:r>
              <a:rPr lang="en-AU" dirty="0" smtClean="0"/>
              <a:t>Proposes a new Coastal and Marine Act to replace the Coastal Management Act 1995 </a:t>
            </a:r>
          </a:p>
          <a:p>
            <a:r>
              <a:rPr lang="en-AU" dirty="0" smtClean="0"/>
              <a:t>Proposes abolition of Coastal Boards; transfer of functions to CMAs</a:t>
            </a:r>
          </a:p>
          <a:p>
            <a:r>
              <a:rPr lang="en-AU" dirty="0" smtClean="0"/>
              <a:t>Proposes phasing out of smaller Committees of Management in favour of larger </a:t>
            </a:r>
            <a:r>
              <a:rPr lang="en-AU" dirty="0" err="1" smtClean="0"/>
              <a:t>CoMs</a:t>
            </a:r>
            <a:r>
              <a:rPr lang="en-AU" dirty="0" smtClean="0"/>
              <a:t> (</a:t>
            </a:r>
            <a:r>
              <a:rPr lang="en-AU" i="1" dirty="0" smtClean="0"/>
              <a:t>e.g.</a:t>
            </a:r>
            <a:r>
              <a:rPr lang="en-AU" dirty="0" smtClean="0"/>
              <a:t> GORCC, PINP) or Councils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45180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/>
              <a:t>Proposed Coastal and Marine Act</a:t>
            </a:r>
            <a:br>
              <a:rPr lang="en-AU" sz="2800" dirty="0"/>
            </a:br>
            <a:r>
              <a:rPr lang="en-AU" dirty="0" smtClean="0"/>
              <a:t>Marine Planning 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AU" dirty="0" smtClean="0"/>
              <a:t>“</a:t>
            </a:r>
            <a:r>
              <a:rPr lang="en-AU" sz="3200" dirty="0" smtClean="0"/>
              <a:t>While </a:t>
            </a:r>
            <a:r>
              <a:rPr lang="en-AU" sz="3200" dirty="0"/>
              <a:t>the VCS has been </a:t>
            </a:r>
            <a:r>
              <a:rPr lang="en-AU" sz="3200" dirty="0" smtClean="0"/>
              <a:t>considered largely </a:t>
            </a:r>
            <a:r>
              <a:rPr lang="en-AU" sz="3200" dirty="0"/>
              <a:t>successful in delivering clear </a:t>
            </a:r>
            <a:r>
              <a:rPr lang="en-AU" sz="3200" dirty="0" smtClean="0"/>
              <a:t>land-based coastal </a:t>
            </a:r>
            <a:r>
              <a:rPr lang="en-AU" sz="3200" dirty="0"/>
              <a:t>policy and planning guidance, It has </a:t>
            </a:r>
            <a:r>
              <a:rPr lang="en-AU" sz="3200" dirty="0" smtClean="0"/>
              <a:t>not been </a:t>
            </a:r>
            <a:r>
              <a:rPr lang="en-AU" sz="3200" dirty="0"/>
              <a:t>successful in solving challenges that </a:t>
            </a:r>
            <a:r>
              <a:rPr lang="en-AU" sz="3200" dirty="0" smtClean="0"/>
              <a:t>cut across </a:t>
            </a:r>
            <a:r>
              <a:rPr lang="en-AU" sz="3200" dirty="0"/>
              <a:t>jurisdictional sector boundaries in the </a:t>
            </a:r>
            <a:r>
              <a:rPr lang="en-AU" sz="3200" dirty="0" smtClean="0"/>
              <a:t>marine environment</a:t>
            </a:r>
            <a:r>
              <a:rPr lang="en-AU" sz="32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AU" sz="3200" dirty="0" smtClean="0"/>
              <a:t>“Planning </a:t>
            </a:r>
            <a:r>
              <a:rPr lang="en-AU" sz="3200" dirty="0"/>
              <a:t>for marine and coastal areas needs </a:t>
            </a:r>
            <a:r>
              <a:rPr lang="en-AU" sz="3200" dirty="0" smtClean="0"/>
              <a:t>to integrate </a:t>
            </a:r>
            <a:r>
              <a:rPr lang="en-AU" sz="3200" dirty="0" err="1"/>
              <a:t>statewide</a:t>
            </a:r>
            <a:r>
              <a:rPr lang="en-AU" sz="3200" dirty="0"/>
              <a:t>, regional, local and </a:t>
            </a:r>
            <a:r>
              <a:rPr lang="en-AU" sz="3200" dirty="0" smtClean="0"/>
              <a:t>site-specific mechanisms </a:t>
            </a:r>
            <a:r>
              <a:rPr lang="en-AU" sz="3200" dirty="0"/>
              <a:t>that cross boundaries and apply </a:t>
            </a:r>
            <a:r>
              <a:rPr lang="en-AU" sz="3200" dirty="0" smtClean="0"/>
              <a:t>to public </a:t>
            </a:r>
            <a:r>
              <a:rPr lang="en-AU" sz="3200" dirty="0"/>
              <a:t>and private land when needed. </a:t>
            </a:r>
            <a:r>
              <a:rPr lang="en-AU" sz="3200" dirty="0" smtClean="0"/>
              <a:t> Ideally</a:t>
            </a:r>
            <a:r>
              <a:rPr lang="en-AU" sz="3200" dirty="0"/>
              <a:t>, </a:t>
            </a:r>
            <a:r>
              <a:rPr lang="en-AU" sz="3200" dirty="0" smtClean="0"/>
              <a:t>spatial planning </a:t>
            </a:r>
            <a:r>
              <a:rPr lang="en-AU" sz="3200" dirty="0"/>
              <a:t>for coastal and marine areas would </a:t>
            </a:r>
            <a:r>
              <a:rPr lang="en-AU" sz="3200" dirty="0" smtClean="0"/>
              <a:t>be integrated</a:t>
            </a:r>
            <a:r>
              <a:rPr lang="en-AU" sz="3200" dirty="0"/>
              <a:t>, co-ordinated and transparent</a:t>
            </a:r>
            <a:r>
              <a:rPr lang="en-AU" sz="3200" dirty="0" smtClean="0"/>
              <a:t>.”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1303953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2800" dirty="0"/>
              <a:t>Proposed Coastal and Marine </a:t>
            </a:r>
            <a:r>
              <a:rPr lang="en-AU" sz="2800" dirty="0" smtClean="0"/>
              <a:t>Act</a:t>
            </a:r>
            <a:br>
              <a:rPr lang="en-AU" sz="2800" dirty="0" smtClean="0"/>
            </a:br>
            <a:r>
              <a:rPr lang="en-AU" sz="4800" dirty="0" smtClean="0"/>
              <a:t>Doctrine of Accretion </a:t>
            </a:r>
            <a:endParaRPr lang="en-AU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0345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AU" dirty="0" smtClean="0"/>
              <a:t>“In </a:t>
            </a:r>
            <a:r>
              <a:rPr lang="en-AU" dirty="0"/>
              <a:t>other states, </a:t>
            </a:r>
            <a:r>
              <a:rPr lang="en-AU" dirty="0" smtClean="0"/>
              <a:t>the common </a:t>
            </a:r>
            <a:r>
              <a:rPr lang="en-AU" dirty="0"/>
              <a:t>law doctrine of erosion and accretion </a:t>
            </a:r>
            <a:r>
              <a:rPr lang="en-AU" dirty="0" smtClean="0"/>
              <a:t>has been </a:t>
            </a:r>
            <a:r>
              <a:rPr lang="en-AU" dirty="0"/>
              <a:t>amended through legislation, such that </a:t>
            </a:r>
            <a:r>
              <a:rPr lang="en-AU" dirty="0" smtClean="0"/>
              <a:t>erosion events </a:t>
            </a:r>
            <a:r>
              <a:rPr lang="en-AU" dirty="0"/>
              <a:t>caused by sudden storm surges result </a:t>
            </a:r>
            <a:r>
              <a:rPr lang="en-AU" dirty="0" smtClean="0"/>
              <a:t>in the </a:t>
            </a:r>
            <a:r>
              <a:rPr lang="en-AU" dirty="0"/>
              <a:t>boundary of land moving and reverting to </a:t>
            </a:r>
            <a:r>
              <a:rPr lang="en-AU" dirty="0" smtClean="0"/>
              <a:t>the Crown</a:t>
            </a:r>
            <a:r>
              <a:rPr lang="en-AU" dirty="0"/>
              <a:t>. Similarly, the doctrine of accretion can also </a:t>
            </a:r>
            <a:r>
              <a:rPr lang="en-AU" dirty="0" smtClean="0"/>
              <a:t>be amended </a:t>
            </a:r>
            <a:r>
              <a:rPr lang="en-AU" dirty="0"/>
              <a:t>to ensure public access and ownership</a:t>
            </a:r>
            <a:r>
              <a:rPr lang="en-AU" dirty="0" smtClean="0"/>
              <a:t>.</a:t>
            </a:r>
          </a:p>
          <a:p>
            <a:pPr>
              <a:lnSpc>
                <a:spcPct val="100000"/>
              </a:lnSpc>
            </a:pPr>
            <a:r>
              <a:rPr lang="en-AU" b="1" dirty="0" smtClean="0"/>
              <a:t>“Question 3:  </a:t>
            </a:r>
            <a:r>
              <a:rPr lang="en-AU" i="1" dirty="0" smtClean="0"/>
              <a:t>Other </a:t>
            </a:r>
            <a:r>
              <a:rPr lang="en-AU" i="1" dirty="0"/>
              <a:t>jurisdictions have made </a:t>
            </a:r>
            <a:r>
              <a:rPr lang="en-AU" i="1" dirty="0" smtClean="0"/>
              <a:t>legislative changes </a:t>
            </a:r>
            <a:r>
              <a:rPr lang="en-AU" i="1" dirty="0"/>
              <a:t>to better deal with the </a:t>
            </a:r>
            <a:r>
              <a:rPr lang="en-AU" i="1" dirty="0" smtClean="0"/>
              <a:t>impacts of </a:t>
            </a:r>
            <a:r>
              <a:rPr lang="en-AU" i="1" dirty="0"/>
              <a:t>accretion and erosion. Are </a:t>
            </a:r>
            <a:r>
              <a:rPr lang="en-AU" i="1" dirty="0" smtClean="0"/>
              <a:t>there any </a:t>
            </a:r>
            <a:r>
              <a:rPr lang="en-AU" i="1" dirty="0"/>
              <a:t>aspects of the approaches </a:t>
            </a:r>
            <a:r>
              <a:rPr lang="en-AU" i="1" dirty="0" smtClean="0"/>
              <a:t>used in </a:t>
            </a:r>
            <a:r>
              <a:rPr lang="en-AU" i="1" dirty="0"/>
              <a:t>other jurisdictions, for instance </a:t>
            </a:r>
            <a:r>
              <a:rPr lang="en-AU" i="1" dirty="0" smtClean="0"/>
              <a:t>NSW and </a:t>
            </a:r>
            <a:r>
              <a:rPr lang="en-AU" i="1" dirty="0"/>
              <a:t>Queensland, that would be </a:t>
            </a:r>
            <a:r>
              <a:rPr lang="en-AU" i="1" dirty="0" smtClean="0"/>
              <a:t>relevant for </a:t>
            </a:r>
            <a:r>
              <a:rPr lang="en-AU" i="1" dirty="0"/>
              <a:t>Victoria to help achieve the </a:t>
            </a:r>
            <a:r>
              <a:rPr lang="en-AU" i="1" dirty="0" smtClean="0"/>
              <a:t>above improvements?”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044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2800" dirty="0"/>
              <a:t>Proposed Coastal and Marine </a:t>
            </a:r>
            <a:r>
              <a:rPr lang="en-AU" sz="2800" dirty="0" smtClean="0"/>
              <a:t>Act</a:t>
            </a:r>
            <a:br>
              <a:rPr lang="en-AU" sz="2800" dirty="0" smtClean="0"/>
            </a:br>
            <a:r>
              <a:rPr lang="en-AU" sz="4800" dirty="0" smtClean="0"/>
              <a:t>Ambulatory Boundaries </a:t>
            </a:r>
            <a:endParaRPr lang="en-AU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0345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AU" sz="3200" dirty="0" smtClean="0"/>
              <a:t>The paper makes no mention of ambulatory boundaries, other than in the context of doctrine of accretion </a:t>
            </a:r>
          </a:p>
          <a:p>
            <a:pPr>
              <a:lnSpc>
                <a:spcPct val="100000"/>
              </a:lnSpc>
            </a:pPr>
            <a:r>
              <a:rPr lang="en-AU" sz="3200" dirty="0" smtClean="0"/>
              <a:t>Municipal boundaries are generally at Low Water Mark, wherever it may be from time to time </a:t>
            </a:r>
          </a:p>
          <a:p>
            <a:pPr>
              <a:lnSpc>
                <a:spcPct val="100000"/>
              </a:lnSpc>
            </a:pPr>
            <a:r>
              <a:rPr lang="en-AU" sz="3200" dirty="0" smtClean="0"/>
              <a:t>The Coastal Crown reserve is often bounded by HWM </a:t>
            </a:r>
            <a:r>
              <a:rPr lang="en-AU" sz="3200" i="1" dirty="0" smtClean="0"/>
              <a:t>as it was in 1865-66.  </a:t>
            </a:r>
          </a:p>
          <a:p>
            <a:pPr>
              <a:lnSpc>
                <a:spcPct val="100000"/>
              </a:lnSpc>
            </a:pPr>
            <a:r>
              <a:rPr lang="en-AU" sz="3200" dirty="0" smtClean="0"/>
              <a:t>Is the freehold boundary also ambulatory? See Chelsea Lands Act 1981 </a:t>
            </a:r>
          </a:p>
          <a:p>
            <a:pPr>
              <a:lnSpc>
                <a:spcPct val="100000"/>
              </a:lnSpc>
            </a:pPr>
            <a:r>
              <a:rPr lang="en-AU" sz="3200" dirty="0" smtClean="0"/>
              <a:t>Proposal to ISV:  the Surveying profession should use this opportunity to reform the law on coastal boundaries</a:t>
            </a:r>
          </a:p>
          <a:p>
            <a:pPr>
              <a:lnSpc>
                <a:spcPct val="100000"/>
              </a:lnSpc>
            </a:pP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3859533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911800">
            <a:off x="934286" y="1019844"/>
            <a:ext cx="9382636" cy="42816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99" y="3905824"/>
            <a:ext cx="2749500" cy="2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297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dirty="0" smtClean="0"/>
              <a:t>3	The </a:t>
            </a:r>
            <a:r>
              <a:rPr lang="en-AU" dirty="0"/>
              <a:t>Ministerial Advisory Committee on the Yarra River (</a:t>
            </a:r>
            <a:r>
              <a:rPr lang="en-AU" dirty="0" err="1"/>
              <a:t>Birrarung</a:t>
            </a:r>
            <a:r>
              <a:rPr lang="en-AU" dirty="0" smtClean="0"/>
              <a:t>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000" dirty="0" smtClean="0"/>
              <a:t>Terms of Reference:</a:t>
            </a:r>
            <a:br>
              <a:rPr lang="en-AU" sz="3000" dirty="0" smtClean="0"/>
            </a:br>
            <a:r>
              <a:rPr lang="en-AU" sz="3000" dirty="0" smtClean="0"/>
              <a:t>- what are the current and emerging issues?</a:t>
            </a:r>
            <a:br>
              <a:rPr lang="en-AU" sz="3000" dirty="0" smtClean="0"/>
            </a:br>
            <a:r>
              <a:rPr lang="en-AU" sz="3000" dirty="0" smtClean="0"/>
              <a:t>- can the powers and functions of existing agencies be reworked?</a:t>
            </a:r>
            <a:br>
              <a:rPr lang="en-AU" sz="3000" dirty="0" smtClean="0"/>
            </a:br>
            <a:r>
              <a:rPr lang="en-AU" sz="3000" dirty="0" smtClean="0"/>
              <a:t>- should there be a new coordinating entity? </a:t>
            </a:r>
            <a:br>
              <a:rPr lang="en-AU" sz="3000" dirty="0" smtClean="0"/>
            </a:br>
            <a:r>
              <a:rPr lang="en-AU" sz="3000" dirty="0" smtClean="0"/>
              <a:t>- do referral authorities have sufficient say in planning applications?</a:t>
            </a:r>
          </a:p>
          <a:p>
            <a:r>
              <a:rPr lang="en-AU" sz="3000" dirty="0" smtClean="0"/>
              <a:t>Not Asked:</a:t>
            </a:r>
            <a:br>
              <a:rPr lang="en-AU" sz="3000" dirty="0" smtClean="0"/>
            </a:br>
            <a:r>
              <a:rPr lang="en-AU" sz="3000" dirty="0" smtClean="0"/>
              <a:t>- is the inherited pattern of land status and ownership working? </a:t>
            </a:r>
            <a:br>
              <a:rPr lang="en-AU" sz="3000" dirty="0" smtClean="0"/>
            </a:br>
            <a:r>
              <a:rPr lang="en-AU" sz="3000" dirty="0" smtClean="0"/>
              <a:t>- are (reactive) planning controls adequate for good outcomes? </a:t>
            </a:r>
            <a:br>
              <a:rPr lang="en-AU" sz="3000" dirty="0" smtClean="0"/>
            </a:br>
            <a:r>
              <a:rPr lang="en-AU" sz="3000" dirty="0" smtClean="0"/>
              <a:t>- </a:t>
            </a:r>
            <a:r>
              <a:rPr lang="en-AU" sz="3000" dirty="0"/>
              <a:t>w</a:t>
            </a:r>
            <a:r>
              <a:rPr lang="en-AU" sz="3000" dirty="0" smtClean="0"/>
              <a:t>hy the Yarra?  Plenty of other rivers need attention!! </a:t>
            </a:r>
            <a:endParaRPr lang="en-AU" sz="3000" dirty="0"/>
          </a:p>
        </p:txBody>
      </p:sp>
    </p:spTree>
    <p:extLst>
      <p:ext uri="{BB962C8B-B14F-4D97-AF65-F5344CB8AC3E}">
        <p14:creationId xmlns:p14="http://schemas.microsoft.com/office/powerpoint/2010/main" val="1943639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Ministerial Advisory Committee on the Yarra</a:t>
            </a:r>
            <a:br>
              <a:rPr lang="en-AU" sz="2800" dirty="0" smtClean="0"/>
            </a:br>
            <a:r>
              <a:rPr lang="en-AU" dirty="0" smtClean="0"/>
              <a:t>A New Management Model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A ‘community vision’ … A Yarra strategic plan… 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A Yarra (</a:t>
            </a:r>
            <a:r>
              <a:rPr lang="en-A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Birrarung</a:t>
            </a: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) Protection Act to…</a:t>
            </a:r>
            <a:b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require a strategic plan</a:t>
            </a:r>
            <a:b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AU" dirty="0">
                <a:latin typeface="Arial" panose="020B0604020202020204" pitchFamily="34" charset="0"/>
                <a:cs typeface="Arial" panose="020B0604020202020204" pitchFamily="34" charset="0"/>
              </a:rPr>
              <a:t>establish a </a:t>
            </a:r>
            <a:r>
              <a:rPr lang="en-AU" altLang="en-US" dirty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entity OR require an existing entity to develop and implement the plan</a:t>
            </a:r>
            <a:b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involve Traditional Owners and ‘the community’</a:t>
            </a:r>
            <a:b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require ‘relevant agencies’ to contribute to and abide by the strategy</a:t>
            </a:r>
            <a:b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AU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AU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endParaRPr lang="en-A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44198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Ministerial Advisory Committee on the Yarra</a:t>
            </a:r>
            <a:br>
              <a:rPr lang="en-AU" sz="2800" dirty="0" smtClean="0"/>
            </a:br>
            <a:r>
              <a:rPr lang="en-AU" dirty="0" smtClean="0"/>
              <a:t>The Sub-Tributaries Anomaly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The 1881 permanent reservation of Crown frontages included ‘the Yarra and all its tributaries’</a:t>
            </a:r>
          </a:p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In the 1980s some smart-arse in DSE pronounced that ‘tributaries’ did not include tributaries of tributaries</a:t>
            </a:r>
          </a:p>
          <a:p>
            <a:r>
              <a:rPr lang="en-US" alt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Britannia </a:t>
            </a:r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Creek is a tributary of the Little </a:t>
            </a:r>
            <a:r>
              <a:rPr lang="en-US" alt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Yarra</a:t>
            </a:r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the </a:t>
            </a:r>
            <a:r>
              <a:rPr lang="en-US" alt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Wandin</a:t>
            </a:r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Yallock</a:t>
            </a:r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is a tributary of the Woori </a:t>
            </a:r>
            <a:r>
              <a:rPr lang="en-US" alt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Yallock</a:t>
            </a:r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Chum Creek is a tributary of the Watts </a:t>
            </a:r>
            <a:r>
              <a:rPr lang="en-US" alt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River</a:t>
            </a:r>
          </a:p>
          <a:p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land along them was de-reserved at the stroke of a blunt pencil…</a:t>
            </a:r>
            <a:endParaRPr lang="en-A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136331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What’s happening on Crown land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AU" sz="3600" dirty="0" smtClean="0"/>
              <a:t>The VEAC Statewide Assessment of Public Land 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3600" dirty="0" smtClean="0"/>
              <a:t>The proposed Coastal and Marine Act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3600" dirty="0" smtClean="0"/>
              <a:t>The Ministerial Advisory Committee on the Yarra River (</a:t>
            </a:r>
            <a:r>
              <a:rPr lang="en-AU" sz="3600" dirty="0" err="1" smtClean="0"/>
              <a:t>Birrarung</a:t>
            </a:r>
            <a:r>
              <a:rPr lang="en-AU" sz="3600" dirty="0" smtClean="0"/>
              <a:t>)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3600" dirty="0" smtClean="0"/>
              <a:t>The Bi-Partisan Working Group on Caulfield Racecourse 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3600" i="1" dirty="0" smtClean="0"/>
              <a:t>What’s not happening but should be…</a:t>
            </a:r>
          </a:p>
          <a:p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0795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4912659"/>
            <a:ext cx="10815918" cy="1264304"/>
          </a:xfrm>
        </p:spPr>
        <p:txBody>
          <a:bodyPr/>
          <a:lstStyle/>
          <a:p>
            <a:r>
              <a:rPr lang="en-AU" dirty="0" smtClean="0"/>
              <a:t>This smart-arse interpretation could have been nullified by another </a:t>
            </a:r>
            <a:r>
              <a:rPr lang="en-AU" dirty="0" err="1" smtClean="0"/>
              <a:t>OinC</a:t>
            </a:r>
            <a:r>
              <a:rPr lang="en-AU" dirty="0" smtClean="0"/>
              <a:t> in the government gazette.  At the same time the land between the (ex)reserve and the freehold boundary could have been reserved</a:t>
            </a:r>
            <a:endParaRPr lang="en-AU" dirty="0"/>
          </a:p>
        </p:txBody>
      </p:sp>
      <p:pic>
        <p:nvPicPr>
          <p:cNvPr id="4" name="Picture 2" descr="Brit Ck annotation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65" y="203761"/>
            <a:ext cx="8754035" cy="438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395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600" cy="1325563"/>
          </a:xfrm>
        </p:spPr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449081">
            <a:off x="1694451" y="1289370"/>
            <a:ext cx="6979385" cy="4309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050" y="2521635"/>
            <a:ext cx="4705567" cy="10141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050" y="3869458"/>
            <a:ext cx="4906297" cy="99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48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4  Caulfield Racecourse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54 ha reserved for three purposes (</a:t>
            </a:r>
            <a:r>
              <a:rPr lang="en-AU" dirty="0"/>
              <a:t>racing, public park and </a:t>
            </a:r>
            <a:r>
              <a:rPr lang="en-AU" dirty="0" smtClean="0"/>
              <a:t>recreation) but used only for racing</a:t>
            </a:r>
          </a:p>
          <a:p>
            <a:r>
              <a:rPr lang="en-AU" dirty="0" smtClean="0"/>
              <a:t>Restricted grant to trustees (15); trust dominated by racing interests </a:t>
            </a:r>
          </a:p>
          <a:p>
            <a:r>
              <a:rPr lang="en-AU" dirty="0" smtClean="0"/>
              <a:t>Long term dissent in local community, political pressure, Auditor-General’s investigation… </a:t>
            </a:r>
          </a:p>
          <a:p>
            <a:r>
              <a:rPr lang="en-AU" dirty="0"/>
              <a:t>Bi-partisan Working </a:t>
            </a:r>
            <a:r>
              <a:rPr lang="en-AU" dirty="0" smtClean="0"/>
              <a:t>Group established by Minister ECCW</a:t>
            </a:r>
          </a:p>
          <a:p>
            <a:r>
              <a:rPr lang="en-AU" dirty="0" smtClean="0"/>
              <a:t>No consideration of underlying economics of racecourses </a:t>
            </a:r>
          </a:p>
          <a:p>
            <a:r>
              <a:rPr lang="en-AU" dirty="0" smtClean="0"/>
              <a:t>Recommends revocation of grant; new legislation; new trust similar to </a:t>
            </a:r>
            <a:r>
              <a:rPr lang="en-AU" i="1" dirty="0" smtClean="0"/>
              <a:t> </a:t>
            </a:r>
            <a:r>
              <a:rPr lang="en-AU" dirty="0" smtClean="0"/>
              <a:t>MCG trust, State Sports Centre Trust </a:t>
            </a:r>
            <a:r>
              <a:rPr lang="en-AU" dirty="0" err="1" smtClean="0"/>
              <a:t>etc</a:t>
            </a:r>
            <a:r>
              <a:rPr lang="en-AU" dirty="0"/>
              <a:t> 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6792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Moving from Caulfield Racecourse to…</a:t>
            </a:r>
            <a:br>
              <a:rPr lang="en-AU" sz="2800" dirty="0" smtClean="0"/>
            </a:br>
            <a:r>
              <a:rPr lang="en-AU" dirty="0"/>
              <a:t>Other </a:t>
            </a:r>
            <a:r>
              <a:rPr lang="en-AU" dirty="0" smtClean="0"/>
              <a:t>archaic </a:t>
            </a:r>
            <a:r>
              <a:rPr lang="en-AU" dirty="0"/>
              <a:t>t</a:t>
            </a:r>
            <a:r>
              <a:rPr lang="en-AU" dirty="0" smtClean="0"/>
              <a:t>rustee arrangements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u="sng" dirty="0"/>
              <a:t>Quambatook</a:t>
            </a:r>
            <a:r>
              <a:rPr lang="en-AU" dirty="0"/>
              <a:t>: Public Park and Recreation Ground … 330 acres … </a:t>
            </a:r>
            <a:r>
              <a:rPr lang="en-AU" b="1" dirty="0" smtClean="0"/>
              <a:t>(</a:t>
            </a:r>
            <a:r>
              <a:rPr lang="en-AU" i="1" dirty="0" smtClean="0"/>
              <a:t>Caravan </a:t>
            </a:r>
            <a:r>
              <a:rPr lang="en-AU" i="1" dirty="0"/>
              <a:t>park, Golf course, Football ground, Netball courts</a:t>
            </a:r>
            <a:r>
              <a:rPr lang="en-AU" dirty="0" smtClean="0"/>
              <a:t>) … Trust established 1925 … Now registered under </a:t>
            </a:r>
            <a:r>
              <a:rPr lang="en-AU" i="1" dirty="0" smtClean="0"/>
              <a:t>Religious </a:t>
            </a:r>
            <a:r>
              <a:rPr lang="en-AU" i="1" dirty="0"/>
              <a:t>and </a:t>
            </a:r>
            <a:r>
              <a:rPr lang="en-AU" i="1" dirty="0" err="1"/>
              <a:t>Successory</a:t>
            </a:r>
            <a:r>
              <a:rPr lang="en-AU" i="1" dirty="0"/>
              <a:t> Trusts Act 1958</a:t>
            </a:r>
            <a:r>
              <a:rPr lang="en-AU" dirty="0"/>
              <a:t> </a:t>
            </a:r>
            <a:r>
              <a:rPr lang="en-AU" dirty="0" smtClean="0"/>
              <a:t>… 5 </a:t>
            </a:r>
            <a:r>
              <a:rPr lang="en-AU" dirty="0"/>
              <a:t>persons… now down to 2… </a:t>
            </a:r>
            <a:r>
              <a:rPr lang="en-AU" dirty="0" smtClean="0"/>
              <a:t>in practice managed by Shire</a:t>
            </a:r>
          </a:p>
          <a:p>
            <a:r>
              <a:rPr lang="en-AU" u="sng" dirty="0" smtClean="0"/>
              <a:t>Childers</a:t>
            </a:r>
            <a:r>
              <a:rPr lang="en-AU" dirty="0" smtClean="0"/>
              <a:t>: Abandoned tennis courts … 0.5acres … Restricted Crown grant to five trustees for purpose of ‘Recreation Reserve / Tennis Court’ … all 5 deceased … neighbour claims under adverse possession … Shire wants land for CFA depot … land value &lt; legal costs … land abandoned</a:t>
            </a:r>
          </a:p>
        </p:txBody>
      </p:sp>
    </p:spTree>
    <p:extLst>
      <p:ext uri="{BB962C8B-B14F-4D97-AF65-F5344CB8AC3E}">
        <p14:creationId xmlns:p14="http://schemas.microsoft.com/office/powerpoint/2010/main" val="660308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5.  What’s not happening but should be…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All Crown land should be regarded as ‘reserved’</a:t>
            </a:r>
          </a:p>
          <a:p>
            <a:r>
              <a:rPr lang="en-AU" dirty="0" smtClean="0"/>
              <a:t>The Land Act should be repealed; the CL(R) Act should be rewritten and vastly simplified</a:t>
            </a:r>
          </a:p>
          <a:p>
            <a:r>
              <a:rPr lang="en-AU" dirty="0" smtClean="0"/>
              <a:t>Crown land should be categorised not only by purpose, but also by level of significance</a:t>
            </a:r>
          </a:p>
          <a:p>
            <a:r>
              <a:rPr lang="en-AU" dirty="0" smtClean="0"/>
              <a:t>Crown land of National, State and Regional importance should be retained; land of local significance should be granted in fee simple to municipalities</a:t>
            </a:r>
          </a:p>
          <a:p>
            <a:r>
              <a:rPr lang="en-AU" dirty="0"/>
              <a:t>Most restricted Crown grants to trustees should be </a:t>
            </a:r>
            <a:r>
              <a:rPr lang="en-AU" dirty="0" smtClean="0"/>
              <a:t>revoked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6324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What’s not happening but should be…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Autofit/>
          </a:bodyPr>
          <a:lstStyle/>
          <a:p>
            <a:r>
              <a:rPr lang="en-AU" sz="3000" dirty="0" smtClean="0"/>
              <a:t>Committees of Management should be amalgamated / rationalised;  any remaining ‘local’ Committees should be answerable to the municipality, not to DELWP</a:t>
            </a:r>
          </a:p>
          <a:p>
            <a:r>
              <a:rPr lang="en-AU" sz="3000" dirty="0" smtClean="0"/>
              <a:t>The law relating to Crown land river frontages should be re-written; allowing cadastral rationalisation where rivers have moved </a:t>
            </a:r>
          </a:p>
          <a:p>
            <a:r>
              <a:rPr lang="en-AU" sz="3000" dirty="0"/>
              <a:t>The 4 or 5 separate laws relating to road discontinuations should be </a:t>
            </a:r>
            <a:r>
              <a:rPr lang="en-AU" sz="3000" dirty="0" smtClean="0"/>
              <a:t>rationalised;  The law relating to unused government roads should be rewritten</a:t>
            </a:r>
          </a:p>
          <a:p>
            <a:r>
              <a:rPr lang="en-AU" sz="3000" dirty="0" smtClean="0"/>
              <a:t>The law should recognise easements over Crown land </a:t>
            </a:r>
          </a:p>
        </p:txBody>
      </p:sp>
    </p:spTree>
    <p:extLst>
      <p:ext uri="{BB962C8B-B14F-4D97-AF65-F5344CB8AC3E}">
        <p14:creationId xmlns:p14="http://schemas.microsoft.com/office/powerpoint/2010/main" val="70942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2800" dirty="0" smtClean="0"/>
              <a:t>What’s not happening but should be</a:t>
            </a:r>
            <a:br>
              <a:rPr lang="en-AU" sz="2800" dirty="0" smtClean="0"/>
            </a:br>
            <a:r>
              <a:rPr lang="en-AU" dirty="0" smtClean="0"/>
              <a:t>The Surveying Profession’s contribution?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How the doctrine of accretion should be reformed in statutory law</a:t>
            </a:r>
          </a:p>
          <a:p>
            <a:r>
              <a:rPr lang="en-AU" sz="3200" dirty="0" smtClean="0"/>
              <a:t>How the 1905 expropriation of river beds should be interpreted and reformed</a:t>
            </a:r>
          </a:p>
          <a:p>
            <a:r>
              <a:rPr lang="en-AU" sz="3200" dirty="0" smtClean="0"/>
              <a:t>How easements should be recognised on Crown land</a:t>
            </a:r>
          </a:p>
          <a:p>
            <a:r>
              <a:rPr lang="en-AU" sz="3200" dirty="0" smtClean="0"/>
              <a:t>How conditional Crown grants to trustees should be modernised … </a:t>
            </a:r>
          </a:p>
        </p:txBody>
      </p:sp>
    </p:spTree>
    <p:extLst>
      <p:ext uri="{BB962C8B-B14F-4D97-AF65-F5344CB8AC3E}">
        <p14:creationId xmlns:p14="http://schemas.microsoft.com/office/powerpoint/2010/main" val="106147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31493"/>
            <a:ext cx="10594152" cy="52731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914273" y="240633"/>
            <a:ext cx="5342021" cy="1748588"/>
          </a:xfrm>
          <a:prstGeom prst="wedgeRoundRectCallout">
            <a:avLst>
              <a:gd name="adj1" fmla="val -45833"/>
              <a:gd name="adj2" fmla="val 1106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0" i="1" dirty="0" smtClean="0"/>
              <a:t>This is THE END</a:t>
            </a:r>
            <a:endParaRPr lang="en-AU" sz="6000" i="1" dirty="0"/>
          </a:p>
        </p:txBody>
      </p:sp>
    </p:spTree>
    <p:extLst>
      <p:ext uri="{BB962C8B-B14F-4D97-AF65-F5344CB8AC3E}">
        <p14:creationId xmlns:p14="http://schemas.microsoft.com/office/powerpoint/2010/main" val="27543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904096">
            <a:off x="1088375" y="945651"/>
            <a:ext cx="8326227" cy="49911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285" y="4195482"/>
            <a:ext cx="3978515" cy="19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6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3100" dirty="0" smtClean="0"/>
              <a:t>Victorian Environment Assessment Authority (VEAC)</a:t>
            </a:r>
            <a:br>
              <a:rPr lang="en-AU" sz="3100" dirty="0" smtClean="0"/>
            </a:br>
            <a:r>
              <a:rPr lang="en-AU" dirty="0" smtClean="0"/>
              <a:t>1.  </a:t>
            </a:r>
            <a:r>
              <a:rPr lang="en-AU" dirty="0" err="1" smtClean="0"/>
              <a:t>Statewide</a:t>
            </a:r>
            <a:r>
              <a:rPr lang="en-AU" dirty="0" smtClean="0"/>
              <a:t> Assessment of Public Land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Commenced Sept 2014 …  Final report due Feb 2017</a:t>
            </a:r>
          </a:p>
          <a:p>
            <a:r>
              <a:rPr lang="en-AU" dirty="0" smtClean="0"/>
              <a:t>Terms of Reference.  To provide:</a:t>
            </a:r>
          </a:p>
          <a:p>
            <a:pPr lvl="1"/>
            <a:r>
              <a:rPr lang="en-AU" dirty="0" smtClean="0"/>
              <a:t>an </a:t>
            </a:r>
            <a:r>
              <a:rPr lang="en-AU" dirty="0"/>
              <a:t>assessment of the current system </a:t>
            </a:r>
            <a:r>
              <a:rPr lang="en-AU" dirty="0" smtClean="0"/>
              <a:t>of public </a:t>
            </a:r>
            <a:r>
              <a:rPr lang="en-AU" dirty="0"/>
              <a:t>land use categories </a:t>
            </a:r>
            <a:endParaRPr lang="en-AU" dirty="0" smtClean="0"/>
          </a:p>
          <a:p>
            <a:pPr lvl="1"/>
            <a:r>
              <a:rPr lang="en-AU" dirty="0" smtClean="0"/>
              <a:t>an </a:t>
            </a:r>
            <a:r>
              <a:rPr lang="en-AU" dirty="0"/>
              <a:t>assessment of the current reservation </a:t>
            </a:r>
            <a:r>
              <a:rPr lang="en-AU" dirty="0" smtClean="0"/>
              <a:t>status of </a:t>
            </a:r>
            <a:r>
              <a:rPr lang="en-AU" dirty="0"/>
              <a:t>public land, </a:t>
            </a:r>
          </a:p>
          <a:p>
            <a:pPr lvl="1"/>
            <a:r>
              <a:rPr lang="en-AU" dirty="0" smtClean="0"/>
              <a:t>an </a:t>
            </a:r>
            <a:r>
              <a:rPr lang="en-AU" dirty="0"/>
              <a:t>inventory of the types of values on public land</a:t>
            </a:r>
            <a:r>
              <a:rPr lang="en-AU" dirty="0" smtClean="0"/>
              <a:t>.</a:t>
            </a:r>
            <a:endParaRPr lang="en-AU" dirty="0"/>
          </a:p>
          <a:p>
            <a:r>
              <a:rPr lang="en-AU" dirty="0" smtClean="0"/>
              <a:t>Community  Reference Group of 13 agencies (surveyors not represented)</a:t>
            </a:r>
          </a:p>
          <a:p>
            <a:r>
              <a:rPr lang="en-AU" dirty="0" smtClean="0"/>
              <a:t>Draft proposals published August 2016; Now on exhibition;  Submissions are open until 7 November 2016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364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3100" dirty="0" smtClean="0"/>
              <a:t>Victorian Environment Assessment Authority (VEAC)</a:t>
            </a:r>
            <a:br>
              <a:rPr lang="en-AU" sz="3100" dirty="0" smtClean="0"/>
            </a:br>
            <a:r>
              <a:rPr lang="en-AU" dirty="0" smtClean="0"/>
              <a:t>The Public Land Consultancy Engagement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3200" dirty="0" smtClean="0"/>
              <a:t>TPLC was Engaged by VEAC to liaise with 9 representative municipalities.  Findings… </a:t>
            </a:r>
            <a:endParaRPr lang="en-AU" sz="3200" dirty="0"/>
          </a:p>
          <a:p>
            <a:r>
              <a:rPr lang="en-AU" sz="3200" dirty="0" smtClean="0"/>
              <a:t>Municipalities’ perspective on public land is quite different from that of State government agencies</a:t>
            </a:r>
          </a:p>
          <a:p>
            <a:r>
              <a:rPr lang="en-AU" sz="3200" dirty="0" smtClean="0"/>
              <a:t>A council’s portfolio will be a mix of Crown and freehold land; the distinction is of little relevance to users</a:t>
            </a:r>
          </a:p>
          <a:p>
            <a:r>
              <a:rPr lang="en-AU" sz="3200" dirty="0" smtClean="0"/>
              <a:t>The dual system of Crown / freehold governance is unduly complex, irrational, and cumbersome </a:t>
            </a:r>
          </a:p>
          <a:p>
            <a:r>
              <a:rPr lang="en-AU" sz="3200" dirty="0" smtClean="0"/>
              <a:t>Governance of Crown land reserves is unduly bureaucratic, archaic and opaque</a:t>
            </a:r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206003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3100" dirty="0" smtClean="0"/>
              <a:t>Victorian Environment Assessment Authority (VEAC)</a:t>
            </a:r>
            <a:br>
              <a:rPr lang="en-AU" sz="3100" dirty="0" smtClean="0"/>
            </a:br>
            <a:r>
              <a:rPr lang="en-AU" dirty="0" smtClean="0"/>
              <a:t>The Public Land </a:t>
            </a:r>
            <a:r>
              <a:rPr lang="en-AU" smtClean="0"/>
              <a:t>Consultancy Submission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AU" sz="3200" dirty="0"/>
              <a:t>Totally rewrite the Land Act 1958 and the Crown Land (Reserves) Act 1978</a:t>
            </a:r>
          </a:p>
          <a:p>
            <a:pPr marL="228600" lvl="1">
              <a:spcBef>
                <a:spcPts val="1000"/>
              </a:spcBef>
            </a:pPr>
            <a:r>
              <a:rPr lang="en-AU" sz="3200" dirty="0" smtClean="0"/>
              <a:t>There </a:t>
            </a:r>
            <a:r>
              <a:rPr lang="en-AU" sz="3200" dirty="0"/>
              <a:t>should be no unreserved Crown land </a:t>
            </a:r>
          </a:p>
          <a:p>
            <a:pPr marL="228600" lvl="1">
              <a:spcBef>
                <a:spcPts val="1000"/>
              </a:spcBef>
            </a:pPr>
            <a:r>
              <a:rPr lang="en-AU" sz="3200" dirty="0"/>
              <a:t>Crown reserves need a new conceptual framework </a:t>
            </a:r>
          </a:p>
          <a:p>
            <a:pPr marL="228600" lvl="1">
              <a:spcBef>
                <a:spcPts val="1000"/>
              </a:spcBef>
            </a:pPr>
            <a:r>
              <a:rPr lang="en-AU" sz="3200" dirty="0" smtClean="0"/>
              <a:t>Recognise levels </a:t>
            </a:r>
            <a:r>
              <a:rPr lang="en-AU" sz="3200" dirty="0"/>
              <a:t>of significance (national, state, regional, or local) </a:t>
            </a:r>
          </a:p>
          <a:p>
            <a:pPr marL="228600" lvl="1">
              <a:spcBef>
                <a:spcPts val="1000"/>
              </a:spcBef>
            </a:pPr>
            <a:r>
              <a:rPr lang="en-AU" sz="3200" dirty="0"/>
              <a:t>Abandon the temporary / permanent </a:t>
            </a:r>
            <a:r>
              <a:rPr lang="en-AU" sz="3200" dirty="0" smtClean="0"/>
              <a:t>designation</a:t>
            </a:r>
            <a:endParaRPr lang="en-AU" sz="3200" dirty="0"/>
          </a:p>
          <a:p>
            <a:pPr marL="228600" lvl="1">
              <a:spcBef>
                <a:spcPts val="1000"/>
              </a:spcBef>
            </a:pPr>
            <a:r>
              <a:rPr lang="en-AU" sz="3200" dirty="0"/>
              <a:t>Grant ‘local’ reserves to local government in freehold </a:t>
            </a:r>
          </a:p>
        </p:txBody>
      </p:sp>
    </p:spTree>
    <p:extLst>
      <p:ext uri="{BB962C8B-B14F-4D97-AF65-F5344CB8AC3E}">
        <p14:creationId xmlns:p14="http://schemas.microsoft.com/office/powerpoint/2010/main" val="3720032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VEAC Statewide Assessment of Public Land</a:t>
            </a:r>
            <a:br>
              <a:rPr lang="en-AU" sz="2800" dirty="0" smtClean="0"/>
            </a:br>
            <a:r>
              <a:rPr lang="en-AU" dirty="0"/>
              <a:t>Draft </a:t>
            </a:r>
            <a:r>
              <a:rPr lang="en-AU" dirty="0" smtClean="0"/>
              <a:t>Findings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There </a:t>
            </a:r>
            <a:r>
              <a:rPr lang="en-AU" dirty="0"/>
              <a:t>are </a:t>
            </a:r>
            <a:r>
              <a:rPr lang="en-AU" dirty="0" smtClean="0"/>
              <a:t>currently 18 </a:t>
            </a:r>
            <a:r>
              <a:rPr lang="en-AU" dirty="0"/>
              <a:t>primary terrestrial public land categories, four </a:t>
            </a:r>
            <a:r>
              <a:rPr lang="en-AU" dirty="0" smtClean="0"/>
              <a:t>marine categories</a:t>
            </a:r>
            <a:r>
              <a:rPr lang="en-AU" dirty="0"/>
              <a:t>, six public land overlays, and some </a:t>
            </a:r>
            <a:r>
              <a:rPr lang="en-AU" dirty="0" smtClean="0"/>
              <a:t>30 sub-categories</a:t>
            </a:r>
            <a:r>
              <a:rPr lang="en-AU" dirty="0"/>
              <a:t>.</a:t>
            </a:r>
          </a:p>
          <a:p>
            <a:r>
              <a:rPr lang="en-AU" dirty="0"/>
              <a:t>A strength of the Victorian system is that, unlike </a:t>
            </a:r>
            <a:r>
              <a:rPr lang="en-AU" dirty="0" smtClean="0"/>
              <a:t>most jurisdictions</a:t>
            </a:r>
            <a:r>
              <a:rPr lang="en-AU" dirty="0"/>
              <a:t>, all public land (parks, forests, Crown </a:t>
            </a:r>
            <a:r>
              <a:rPr lang="en-AU" dirty="0" smtClean="0"/>
              <a:t>land) has </a:t>
            </a:r>
            <a:r>
              <a:rPr lang="en-AU" dirty="0"/>
              <a:t>been systematically reviewed and assigned to </a:t>
            </a:r>
            <a:r>
              <a:rPr lang="en-AU" dirty="0" smtClean="0"/>
              <a:t>a land </a:t>
            </a:r>
            <a:r>
              <a:rPr lang="en-AU" dirty="0"/>
              <a:t>category. </a:t>
            </a:r>
            <a:endParaRPr lang="en-AU" dirty="0" smtClean="0"/>
          </a:p>
          <a:p>
            <a:r>
              <a:rPr lang="en-AU" dirty="0" smtClean="0"/>
              <a:t>A </a:t>
            </a:r>
            <a:r>
              <a:rPr lang="en-AU" dirty="0"/>
              <a:t>weakness of the system is that it is </a:t>
            </a:r>
            <a:r>
              <a:rPr lang="en-AU" dirty="0" smtClean="0"/>
              <a:t>not completely </a:t>
            </a:r>
            <a:r>
              <a:rPr lang="en-AU" dirty="0"/>
              <a:t>aligned with the legislation reserving land, </a:t>
            </a:r>
            <a:r>
              <a:rPr lang="en-AU" dirty="0" smtClean="0"/>
              <a:t>and some </a:t>
            </a:r>
            <a:r>
              <a:rPr lang="en-AU" dirty="0"/>
              <a:t>categories are not well understood or are </a:t>
            </a:r>
            <a:r>
              <a:rPr lang="en-AU" dirty="0" smtClean="0"/>
              <a:t>confusing to </a:t>
            </a:r>
            <a:r>
              <a:rPr lang="en-AU" dirty="0"/>
              <a:t>the public</a:t>
            </a:r>
            <a:r>
              <a:rPr lang="en-AU" dirty="0" smtClean="0"/>
              <a:t>.</a:t>
            </a:r>
          </a:p>
          <a:p>
            <a:r>
              <a:rPr lang="en-AU" dirty="0" smtClean="0"/>
              <a:t>Conditional Crown grants to trustees – for many, the </a:t>
            </a:r>
            <a:r>
              <a:rPr lang="en-AU" dirty="0"/>
              <a:t>legal and governance framework </a:t>
            </a:r>
            <a:r>
              <a:rPr lang="en-AU" dirty="0" smtClean="0"/>
              <a:t>for management </a:t>
            </a:r>
            <a:r>
              <a:rPr lang="en-AU" dirty="0"/>
              <a:t>is outdated</a:t>
            </a:r>
          </a:p>
        </p:txBody>
      </p:sp>
    </p:spTree>
    <p:extLst>
      <p:ext uri="{BB962C8B-B14F-4D97-AF65-F5344CB8AC3E}">
        <p14:creationId xmlns:p14="http://schemas.microsoft.com/office/powerpoint/2010/main" val="1740257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VEAC Statewide Assessment of Public Land</a:t>
            </a:r>
            <a:br>
              <a:rPr lang="en-AU" sz="2800" dirty="0" smtClean="0"/>
            </a:br>
            <a:r>
              <a:rPr lang="en-AU" dirty="0"/>
              <a:t>Draft </a:t>
            </a:r>
            <a:r>
              <a:rPr lang="en-AU" dirty="0" smtClean="0"/>
              <a:t>Findings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Implementation of LCC / ECC / VEAC recommendations is uneven</a:t>
            </a:r>
          </a:p>
          <a:p>
            <a:r>
              <a:rPr lang="en-AU" dirty="0" smtClean="0"/>
              <a:t>All recs for national, state </a:t>
            </a:r>
            <a:r>
              <a:rPr lang="en-AU" dirty="0"/>
              <a:t>and wilderness parks, marine national parks </a:t>
            </a:r>
            <a:r>
              <a:rPr lang="en-AU" dirty="0" smtClean="0"/>
              <a:t>marine </a:t>
            </a:r>
            <a:r>
              <a:rPr lang="en-AU" dirty="0"/>
              <a:t>sanctuaries </a:t>
            </a:r>
            <a:r>
              <a:rPr lang="en-AU" dirty="0" smtClean="0"/>
              <a:t>and alpine resorts have </a:t>
            </a:r>
            <a:r>
              <a:rPr lang="en-AU" dirty="0"/>
              <a:t>been implemented</a:t>
            </a:r>
            <a:r>
              <a:rPr lang="en-AU" dirty="0" smtClean="0"/>
              <a:t>. </a:t>
            </a:r>
          </a:p>
          <a:p>
            <a:r>
              <a:rPr lang="en-AU" dirty="0" smtClean="0"/>
              <a:t>recs </a:t>
            </a:r>
            <a:r>
              <a:rPr lang="en-AU" dirty="0"/>
              <a:t>for </a:t>
            </a:r>
            <a:r>
              <a:rPr lang="en-AU" dirty="0" smtClean="0"/>
              <a:t>regional </a:t>
            </a:r>
            <a:r>
              <a:rPr lang="en-AU" dirty="0"/>
              <a:t>parks, state forests, wildlife areas, historic </a:t>
            </a:r>
            <a:r>
              <a:rPr lang="en-AU" dirty="0" smtClean="0"/>
              <a:t>and cultural </a:t>
            </a:r>
            <a:r>
              <a:rPr lang="en-AU" dirty="0"/>
              <a:t>features </a:t>
            </a:r>
            <a:r>
              <a:rPr lang="en-AU" dirty="0" smtClean="0"/>
              <a:t>reserves - 40 to 70 </a:t>
            </a:r>
            <a:r>
              <a:rPr lang="en-AU" dirty="0"/>
              <a:t>per cent </a:t>
            </a:r>
            <a:r>
              <a:rPr lang="en-AU" dirty="0" smtClean="0"/>
              <a:t>implemented</a:t>
            </a:r>
          </a:p>
          <a:p>
            <a:r>
              <a:rPr lang="en-AU" dirty="0" smtClean="0"/>
              <a:t>A much lower proportion for land reserved under the </a:t>
            </a:r>
            <a:r>
              <a:rPr lang="en-AU" i="1" dirty="0" smtClean="0"/>
              <a:t>Crown </a:t>
            </a:r>
            <a:r>
              <a:rPr lang="en-AU" i="1" dirty="0"/>
              <a:t>Land (Reserves) </a:t>
            </a:r>
            <a:r>
              <a:rPr lang="en-AU" i="1" dirty="0" smtClean="0"/>
              <a:t>Act 1978 </a:t>
            </a:r>
            <a:r>
              <a:rPr lang="en-AU" dirty="0"/>
              <a:t>or the </a:t>
            </a:r>
            <a:r>
              <a:rPr lang="en-AU" i="1" dirty="0"/>
              <a:t>Forests Act </a:t>
            </a:r>
            <a:r>
              <a:rPr lang="en-AU" i="1" dirty="0" smtClean="0"/>
              <a:t>1958</a:t>
            </a:r>
            <a:endParaRPr lang="en-AU" dirty="0"/>
          </a:p>
          <a:p>
            <a:r>
              <a:rPr lang="en-AU" dirty="0" smtClean="0"/>
              <a:t>‘well-known </a:t>
            </a:r>
            <a:r>
              <a:rPr lang="en-AU" dirty="0"/>
              <a:t>deficiencies in the </a:t>
            </a:r>
            <a:r>
              <a:rPr lang="en-AU" dirty="0" smtClean="0"/>
              <a:t>information systems </a:t>
            </a:r>
            <a:r>
              <a:rPr lang="en-AU" dirty="0"/>
              <a:t>for Crown land that require urgent </a:t>
            </a:r>
            <a:r>
              <a:rPr lang="en-AU" dirty="0" smtClean="0"/>
              <a:t>attention... </a:t>
            </a:r>
            <a:r>
              <a:rPr lang="en-AU" dirty="0"/>
              <a:t>F</a:t>
            </a:r>
            <a:r>
              <a:rPr lang="en-AU" dirty="0" smtClean="0"/>
              <a:t>eatures </a:t>
            </a:r>
            <a:r>
              <a:rPr lang="en-AU" dirty="0"/>
              <a:t>of the Crown </a:t>
            </a:r>
            <a:r>
              <a:rPr lang="en-AU" dirty="0" smtClean="0"/>
              <a:t>Land </a:t>
            </a:r>
            <a:r>
              <a:rPr lang="en-AU" dirty="0"/>
              <a:t>(Reserves) Act are </a:t>
            </a:r>
            <a:r>
              <a:rPr lang="en-AU" dirty="0" smtClean="0"/>
              <a:t>slowing </a:t>
            </a:r>
            <a:r>
              <a:rPr lang="en-AU" dirty="0"/>
              <a:t>down </a:t>
            </a:r>
            <a:r>
              <a:rPr lang="en-AU" dirty="0" smtClean="0"/>
              <a:t>implementation of recs…’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0062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2800" dirty="0" smtClean="0"/>
              <a:t>VEAC Statewide Assessment of Public Land</a:t>
            </a:r>
            <a:br>
              <a:rPr lang="en-AU" sz="2800" dirty="0" smtClean="0"/>
            </a:br>
            <a:r>
              <a:rPr lang="en-AU" dirty="0" smtClean="0"/>
              <a:t>Draft Recommendations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Short Term:</a:t>
            </a:r>
          </a:p>
          <a:p>
            <a:pPr lvl="1"/>
            <a:r>
              <a:rPr lang="en-AU" sz="2800" dirty="0" smtClean="0"/>
              <a:t>Series of amendments to CLR Act </a:t>
            </a:r>
          </a:p>
          <a:p>
            <a:pPr lvl="1"/>
            <a:r>
              <a:rPr lang="en-AU" sz="2800" dirty="0" smtClean="0"/>
              <a:t>Standardise regulations for categories of public land </a:t>
            </a:r>
          </a:p>
          <a:p>
            <a:pPr lvl="1"/>
            <a:r>
              <a:rPr lang="en-AU" sz="2800" dirty="0" smtClean="0"/>
              <a:t>OSG consider simplification of gazettal plans implementing VEAC recs</a:t>
            </a:r>
            <a:endParaRPr lang="en-AU" sz="2800" dirty="0"/>
          </a:p>
          <a:p>
            <a:r>
              <a:rPr lang="en-AU" dirty="0" smtClean="0"/>
              <a:t>Longer Term (5 years): </a:t>
            </a:r>
          </a:p>
          <a:p>
            <a:pPr lvl="1"/>
            <a:r>
              <a:rPr lang="en-AU" sz="2800" dirty="0" smtClean="0"/>
              <a:t>Land Act, CLR Act, Forests Act be totally re-written</a:t>
            </a:r>
          </a:p>
          <a:p>
            <a:pPr lvl="1"/>
            <a:r>
              <a:rPr lang="en-AU" sz="2800" dirty="0" smtClean="0"/>
              <a:t>National Parks Act be amended to cover all protected areas 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321116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1583</Words>
  <Application>Microsoft Office PowerPoint</Application>
  <PresentationFormat>Custom</PresentationFormat>
  <Paragraphs>114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2016 REGIONAL CONFERENCE  Horsham</vt:lpstr>
      <vt:lpstr>What’s happening on Crown land</vt:lpstr>
      <vt:lpstr>PowerPoint Presentation</vt:lpstr>
      <vt:lpstr>Victorian Environment Assessment Authority (VEAC) 1.  Statewide Assessment of Public Land</vt:lpstr>
      <vt:lpstr>Victorian Environment Assessment Authority (VEAC) The Public Land Consultancy Engagement</vt:lpstr>
      <vt:lpstr>Victorian Environment Assessment Authority (VEAC) The Public Land Consultancy Submission </vt:lpstr>
      <vt:lpstr>VEAC Statewide Assessment of Public Land Draft Findings</vt:lpstr>
      <vt:lpstr>VEAC Statewide Assessment of Public Land Draft Findings</vt:lpstr>
      <vt:lpstr>VEAC Statewide Assessment of Public Land Draft Recommendations</vt:lpstr>
      <vt:lpstr>VEAC Statewide Assessment of Public Land Proposed amendments to CLR Act</vt:lpstr>
      <vt:lpstr>PowerPoint Presentation</vt:lpstr>
      <vt:lpstr>2.  Proposed Coastal and Marine Act </vt:lpstr>
      <vt:lpstr>Proposed Coastal and Marine Act Marine Planning  </vt:lpstr>
      <vt:lpstr>Proposed Coastal and Marine Act Doctrine of Accretion </vt:lpstr>
      <vt:lpstr>Proposed Coastal and Marine Act Ambulatory Boundaries </vt:lpstr>
      <vt:lpstr>PowerPoint Presentation</vt:lpstr>
      <vt:lpstr>3 The Ministerial Advisory Committee on the Yarra River (Birrarung)</vt:lpstr>
      <vt:lpstr>Ministerial Advisory Committee on the Yarra A New Management Model</vt:lpstr>
      <vt:lpstr>Ministerial Advisory Committee on the Yarra The Sub-Tributaries Anomaly</vt:lpstr>
      <vt:lpstr>PowerPoint Presentation</vt:lpstr>
      <vt:lpstr>PowerPoint Presentation</vt:lpstr>
      <vt:lpstr>4  Caulfield Racecourse </vt:lpstr>
      <vt:lpstr>Moving from Caulfield Racecourse to… Other archaic trustee arrangements </vt:lpstr>
      <vt:lpstr>5.  What’s not happening but should be…</vt:lpstr>
      <vt:lpstr>What’s not happening but should be…</vt:lpstr>
      <vt:lpstr>What’s not happening but should be The Surveying Profession’s contribution?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 REGIONAL CONFERENCE  Horsham</dc:title>
  <dc:creator>David Gabriel-Jones</dc:creator>
  <cp:lastModifiedBy>Gary</cp:lastModifiedBy>
  <cp:revision>81</cp:revision>
  <dcterms:created xsi:type="dcterms:W3CDTF">2016-09-01T05:24:22Z</dcterms:created>
  <dcterms:modified xsi:type="dcterms:W3CDTF">2016-09-06T08:11:47Z</dcterms:modified>
</cp:coreProperties>
</file>