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3" r:id="rId2"/>
  </p:sldMasterIdLst>
  <p:notesMasterIdLst>
    <p:notesMasterId r:id="rId18"/>
  </p:notesMasterIdLst>
  <p:sldIdLst>
    <p:sldId id="742" r:id="rId3"/>
    <p:sldId id="755" r:id="rId4"/>
    <p:sldId id="756" r:id="rId5"/>
    <p:sldId id="744" r:id="rId6"/>
    <p:sldId id="746" r:id="rId7"/>
    <p:sldId id="745" r:id="rId8"/>
    <p:sldId id="753" r:id="rId9"/>
    <p:sldId id="725" r:id="rId10"/>
    <p:sldId id="726" r:id="rId11"/>
    <p:sldId id="733" r:id="rId12"/>
    <p:sldId id="754" r:id="rId13"/>
    <p:sldId id="758" r:id="rId14"/>
    <p:sldId id="749" r:id="rId15"/>
    <p:sldId id="693" r:id="rId16"/>
    <p:sldId id="68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A13D"/>
    <a:srgbClr val="3366FF"/>
    <a:srgbClr val="005596"/>
    <a:srgbClr val="0066FF"/>
    <a:srgbClr val="0F51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211" autoAdjust="0"/>
  </p:normalViewPr>
  <p:slideViewPr>
    <p:cSldViewPr>
      <p:cViewPr varScale="1">
        <p:scale>
          <a:sx n="94" d="100"/>
          <a:sy n="94" d="100"/>
        </p:scale>
        <p:origin x="2016" y="78"/>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667366-680C-4CEB-818A-2A58892CEF8F}" type="datetimeFigureOut">
              <a:rPr lang="en-AU" smtClean="0"/>
              <a:pPr/>
              <a:t>14/07/2016</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969320-C663-4759-B060-319233371557}" type="slidenum">
              <a:rPr lang="en-AU" smtClean="0"/>
              <a:pPr/>
              <a:t>‹#›</a:t>
            </a:fld>
            <a:endParaRPr lang="en-AU"/>
          </a:p>
        </p:txBody>
      </p:sp>
    </p:spTree>
    <p:extLst>
      <p:ext uri="{BB962C8B-B14F-4D97-AF65-F5344CB8AC3E}">
        <p14:creationId xmlns:p14="http://schemas.microsoft.com/office/powerpoint/2010/main" val="125123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8194" eaLnBrk="0" hangingPunct="0">
              <a:defRPr>
                <a:solidFill>
                  <a:schemeClr val="tx1"/>
                </a:solidFill>
                <a:latin typeface="Arial" charset="0"/>
              </a:defRPr>
            </a:lvl1pPr>
            <a:lvl2pPr marL="732326" indent="-281664" defTabSz="898194" eaLnBrk="0" hangingPunct="0">
              <a:defRPr>
                <a:solidFill>
                  <a:schemeClr val="tx1"/>
                </a:solidFill>
                <a:latin typeface="Arial" charset="0"/>
              </a:defRPr>
            </a:lvl2pPr>
            <a:lvl3pPr marL="1126655" indent="-225331" defTabSz="898194" eaLnBrk="0" hangingPunct="0">
              <a:defRPr>
                <a:solidFill>
                  <a:schemeClr val="tx1"/>
                </a:solidFill>
                <a:latin typeface="Arial" charset="0"/>
              </a:defRPr>
            </a:lvl3pPr>
            <a:lvl4pPr marL="1577317" indent="-225331" defTabSz="898194" eaLnBrk="0" hangingPunct="0">
              <a:defRPr>
                <a:solidFill>
                  <a:schemeClr val="tx1"/>
                </a:solidFill>
                <a:latin typeface="Arial" charset="0"/>
              </a:defRPr>
            </a:lvl4pPr>
            <a:lvl5pPr marL="2027979" indent="-225331" defTabSz="898194" eaLnBrk="0" hangingPunct="0">
              <a:defRPr>
                <a:solidFill>
                  <a:schemeClr val="tx1"/>
                </a:solidFill>
                <a:latin typeface="Arial" charset="0"/>
              </a:defRPr>
            </a:lvl5pPr>
            <a:lvl6pPr marL="2478641" indent="-225331" defTabSz="898194" eaLnBrk="0" fontAlgn="base" hangingPunct="0">
              <a:spcBef>
                <a:spcPct val="0"/>
              </a:spcBef>
              <a:spcAft>
                <a:spcPct val="0"/>
              </a:spcAft>
              <a:defRPr>
                <a:solidFill>
                  <a:schemeClr val="tx1"/>
                </a:solidFill>
                <a:latin typeface="Arial" charset="0"/>
              </a:defRPr>
            </a:lvl6pPr>
            <a:lvl7pPr marL="2929303" indent="-225331" defTabSz="898194" eaLnBrk="0" fontAlgn="base" hangingPunct="0">
              <a:spcBef>
                <a:spcPct val="0"/>
              </a:spcBef>
              <a:spcAft>
                <a:spcPct val="0"/>
              </a:spcAft>
              <a:defRPr>
                <a:solidFill>
                  <a:schemeClr val="tx1"/>
                </a:solidFill>
                <a:latin typeface="Arial" charset="0"/>
              </a:defRPr>
            </a:lvl7pPr>
            <a:lvl8pPr marL="3379965" indent="-225331" defTabSz="898194" eaLnBrk="0" fontAlgn="base" hangingPunct="0">
              <a:spcBef>
                <a:spcPct val="0"/>
              </a:spcBef>
              <a:spcAft>
                <a:spcPct val="0"/>
              </a:spcAft>
              <a:defRPr>
                <a:solidFill>
                  <a:schemeClr val="tx1"/>
                </a:solidFill>
                <a:latin typeface="Arial" charset="0"/>
              </a:defRPr>
            </a:lvl8pPr>
            <a:lvl9pPr marL="3830627" indent="-225331" defTabSz="898194" eaLnBrk="0" fontAlgn="base" hangingPunct="0">
              <a:spcBef>
                <a:spcPct val="0"/>
              </a:spcBef>
              <a:spcAft>
                <a:spcPct val="0"/>
              </a:spcAft>
              <a:defRPr>
                <a:solidFill>
                  <a:schemeClr val="tx1"/>
                </a:solidFill>
                <a:latin typeface="Arial" charset="0"/>
              </a:defRPr>
            </a:lvl9pPr>
          </a:lstStyle>
          <a:p>
            <a:pPr eaLnBrk="1" hangingPunct="1">
              <a:defRPr/>
            </a:pPr>
            <a:fld id="{43185FC3-65AC-4215-B586-8972DAE00A4D}" type="slidenum">
              <a:rPr lang="en-US" smtClean="0"/>
              <a:pPr eaLnBrk="1" hangingPunct="1">
                <a:defRPr/>
              </a:pPr>
              <a:t>1</a:t>
            </a:fld>
            <a:endParaRPr 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1"/>
            <a:ext cx="5486400" cy="3600450"/>
          </a:xfrm>
          <a:prstGeom prst="rect">
            <a:avLst/>
          </a:prstGeom>
        </p:spPr>
        <p:txBody>
          <a:bodyPr/>
          <a:lstStyle/>
          <a:p>
            <a:r>
              <a:rPr lang="en-US" dirty="0"/>
              <a:t>Our</a:t>
            </a:r>
            <a:r>
              <a:rPr lang="en-US" baseline="0" dirty="0"/>
              <a:t> new portfolio of Total Stations looks like this</a:t>
            </a:r>
          </a:p>
          <a:p>
            <a:r>
              <a:rPr lang="en-US" baseline="0" dirty="0"/>
              <a:t>The Elite S9 models specializing in those specific applications such as monitoring and tunneling</a:t>
            </a:r>
          </a:p>
          <a:p>
            <a:endParaRPr lang="en-US" baseline="0" dirty="0"/>
          </a:p>
          <a:p>
            <a:r>
              <a:rPr lang="en-US" baseline="0" dirty="0"/>
              <a:t>Trimble S7 – Premium all inclusive model with full Geospatial solutions</a:t>
            </a:r>
          </a:p>
          <a:p>
            <a:endParaRPr lang="en-US" baseline="0" dirty="0"/>
          </a:p>
          <a:p>
            <a:r>
              <a:rPr lang="en-US" baseline="0" dirty="0"/>
              <a:t>S5 model is our Base model built on the legendary innovations mentioned in previous slides</a:t>
            </a:r>
            <a:endParaRPr lang="en-US" dirty="0"/>
          </a:p>
        </p:txBody>
      </p:sp>
      <p:sp>
        <p:nvSpPr>
          <p:cNvPr id="4" name="Slide Number Placeholder 3"/>
          <p:cNvSpPr>
            <a:spLocks noGrp="1"/>
          </p:cNvSpPr>
          <p:nvPr>
            <p:ph type="sldNum" sz="quarter" idx="10"/>
          </p:nvPr>
        </p:nvSpPr>
        <p:spPr/>
        <p:txBody>
          <a:bodyPr/>
          <a:lstStyle/>
          <a:p>
            <a:pPr>
              <a:defRPr/>
            </a:pPr>
            <a:fld id="{43BF44C4-04B5-45FD-B64B-8FAD14C7091E}" type="slidenum">
              <a:rPr lang="en-US" smtClean="0"/>
              <a:pPr>
                <a:defRPr/>
              </a:pPr>
              <a:t>8</a:t>
            </a:fld>
            <a:endParaRPr lang="en-US" dirty="0"/>
          </a:p>
        </p:txBody>
      </p:sp>
    </p:spTree>
    <p:extLst>
      <p:ext uri="{BB962C8B-B14F-4D97-AF65-F5344CB8AC3E}">
        <p14:creationId xmlns:p14="http://schemas.microsoft.com/office/powerpoint/2010/main" val="1529783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r>
              <a:rPr lang="en-US" dirty="0"/>
              <a:t>So what is new with </a:t>
            </a:r>
            <a:r>
              <a:rPr lang="en-US" baseline="0" dirty="0"/>
              <a:t>Trimble’s S Series Total Stations</a:t>
            </a:r>
          </a:p>
          <a:p>
            <a:endParaRPr lang="en-US" baseline="0" dirty="0"/>
          </a:p>
          <a:p>
            <a:r>
              <a:rPr lang="en-US" baseline="0" dirty="0"/>
              <a:t>Built on the legendary platform of the Trimble S6 and VX with the innovation that have made Trimble's solution the ones you know and trust,</a:t>
            </a:r>
          </a:p>
          <a:p>
            <a:endParaRPr lang="en-US" baseline="0" dirty="0"/>
          </a:p>
          <a:p>
            <a:r>
              <a:rPr lang="en-US" baseline="0" dirty="0"/>
              <a:t>This series adds enhancements such as</a:t>
            </a:r>
          </a:p>
          <a:p>
            <a:r>
              <a:rPr lang="en-US" baseline="0" dirty="0"/>
              <a:t>L2P to track and manager your assets in real time.</a:t>
            </a:r>
          </a:p>
          <a:p>
            <a:r>
              <a:rPr lang="en-US" baseline="0" dirty="0"/>
              <a:t>Trimble SureScan, originally developed in the Trimble GX, this feature allow the user to be more productive by capturing the data you need without getting the data you don’t want.</a:t>
            </a:r>
          </a:p>
          <a:p>
            <a:r>
              <a:rPr lang="en-US" baseline="0" dirty="0"/>
              <a:t>Trimble Vision Enhancements – Building on the success that has brought the ability to see what the instruments sees and extract measurements from imagery in the office we now have included many hardware, firmware and software enhancements to the Vision platform that create higher quality deliverables such as HDR imagery and in field image annotation.</a:t>
            </a:r>
          </a:p>
          <a:p>
            <a:r>
              <a:rPr lang="en-US" baseline="0" dirty="0"/>
              <a:t>Trimble ActiveTrack360 target including in all instruments with Active Tracking</a:t>
            </a:r>
          </a:p>
          <a:p>
            <a:r>
              <a:rPr lang="en-US" baseline="0" dirty="0"/>
              <a:t>DR Plus and DR HP EDMs only</a:t>
            </a:r>
            <a:endParaRPr lang="en-US" dirty="0"/>
          </a:p>
        </p:txBody>
      </p:sp>
      <p:sp>
        <p:nvSpPr>
          <p:cNvPr id="4" name="Slide Number Placeholder 3"/>
          <p:cNvSpPr>
            <a:spLocks noGrp="1"/>
          </p:cNvSpPr>
          <p:nvPr>
            <p:ph type="sldNum" sz="quarter" idx="10"/>
          </p:nvPr>
        </p:nvSpPr>
        <p:spPr/>
        <p:txBody>
          <a:bodyPr/>
          <a:lstStyle/>
          <a:p>
            <a:pPr>
              <a:defRPr/>
            </a:pPr>
            <a:fld id="{43BF44C4-04B5-45FD-B64B-8FAD14C7091E}" type="slidenum">
              <a:rPr lang="en-US" smtClean="0"/>
              <a:pPr>
                <a:defRPr/>
              </a:pPr>
              <a:t>9</a:t>
            </a:fld>
            <a:endParaRPr lang="en-US" dirty="0"/>
          </a:p>
        </p:txBody>
      </p:sp>
    </p:spTree>
    <p:extLst>
      <p:ext uri="{BB962C8B-B14F-4D97-AF65-F5344CB8AC3E}">
        <p14:creationId xmlns:p14="http://schemas.microsoft.com/office/powerpoint/2010/main" val="1307291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a:t>Announced one week ago at </a:t>
            </a:r>
            <a:r>
              <a:rPr lang="en-AU" dirty="0" err="1"/>
              <a:t>Intergeo</a:t>
            </a:r>
            <a:r>
              <a:rPr lang="en-AU" baseline="0" dirty="0"/>
              <a:t> in Berlin</a:t>
            </a:r>
          </a:p>
          <a:p>
            <a:endParaRPr lang="en-AU" baseline="0" dirty="0"/>
          </a:p>
          <a:p>
            <a:pPr>
              <a:buFontTx/>
              <a:buChar char="-"/>
            </a:pPr>
            <a:r>
              <a:rPr lang="en-AU" baseline="0" dirty="0"/>
              <a:t> 2 years of development</a:t>
            </a:r>
          </a:p>
          <a:p>
            <a:pPr>
              <a:buFontTx/>
              <a:buChar char="-"/>
            </a:pPr>
            <a:r>
              <a:rPr lang="en-AU" baseline="0" dirty="0"/>
              <a:t> </a:t>
            </a:r>
            <a:r>
              <a:rPr lang="en-AU" baseline="0" dirty="0" err="1"/>
              <a:t>eXom</a:t>
            </a:r>
            <a:r>
              <a:rPr lang="en-AU" baseline="0" dirty="0"/>
              <a:t> has 5 “vision sensors” that work in unison (similar to parking sensors on a car) so that, not only can you see the drone’s proximity to nearby objects, but it also so that the </a:t>
            </a:r>
            <a:r>
              <a:rPr lang="en-AU" baseline="0" dirty="0" err="1"/>
              <a:t>eXom</a:t>
            </a:r>
            <a:r>
              <a:rPr lang="en-AU" baseline="0" dirty="0"/>
              <a:t> senses where it is</a:t>
            </a:r>
          </a:p>
          <a:p>
            <a:pPr>
              <a:buFontTx/>
              <a:buNone/>
            </a:pPr>
            <a:endParaRPr lang="en-AU" baseline="0" dirty="0"/>
          </a:p>
          <a:p>
            <a:pPr>
              <a:buFontTx/>
              <a:buChar char="-"/>
            </a:pPr>
            <a:r>
              <a:rPr lang="en-AU" baseline="0" dirty="0"/>
              <a:t> The fully </a:t>
            </a:r>
            <a:r>
              <a:rPr lang="en-AU" baseline="0" dirty="0" err="1"/>
              <a:t>stabalised</a:t>
            </a:r>
            <a:r>
              <a:rPr lang="en-AU" baseline="0" dirty="0"/>
              <a:t> head has 3 cameras that can all record at once – no need to swap cameras</a:t>
            </a:r>
          </a:p>
          <a:p>
            <a:pPr lvl="1">
              <a:buFontTx/>
              <a:buChar char="-"/>
            </a:pPr>
            <a:r>
              <a:rPr lang="en-AU" baseline="0" dirty="0"/>
              <a:t> HD Vid, Thermal vid, Hi-res stills</a:t>
            </a:r>
          </a:p>
          <a:p>
            <a:pPr lvl="0">
              <a:buFontTx/>
              <a:buNone/>
            </a:pPr>
            <a:endParaRPr lang="en-AU" dirty="0"/>
          </a:p>
        </p:txBody>
      </p:sp>
      <p:sp>
        <p:nvSpPr>
          <p:cNvPr id="4" name="Slide Number Placeholder 3"/>
          <p:cNvSpPr>
            <a:spLocks noGrp="1"/>
          </p:cNvSpPr>
          <p:nvPr>
            <p:ph type="sldNum" sz="quarter" idx="10"/>
          </p:nvPr>
        </p:nvSpPr>
        <p:spPr/>
        <p:txBody>
          <a:bodyPr/>
          <a:lstStyle/>
          <a:p>
            <a:fld id="{FF054A0B-6EAA-408F-A93F-BFF1E953A798}" type="slidenum">
              <a:rPr lang="en-AU" smtClean="0"/>
              <a:pPr/>
              <a:t>10</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a:t>Announced one week ago at </a:t>
            </a:r>
            <a:r>
              <a:rPr lang="en-AU" dirty="0" err="1"/>
              <a:t>Intergeo</a:t>
            </a:r>
            <a:r>
              <a:rPr lang="en-AU" baseline="0" dirty="0"/>
              <a:t> in Berlin</a:t>
            </a:r>
          </a:p>
          <a:p>
            <a:endParaRPr lang="en-AU" baseline="0" dirty="0"/>
          </a:p>
          <a:p>
            <a:pPr>
              <a:buFontTx/>
              <a:buChar char="-"/>
            </a:pPr>
            <a:r>
              <a:rPr lang="en-AU" baseline="0" dirty="0"/>
              <a:t> 2 years of development</a:t>
            </a:r>
          </a:p>
          <a:p>
            <a:pPr>
              <a:buFontTx/>
              <a:buChar char="-"/>
            </a:pPr>
            <a:r>
              <a:rPr lang="en-AU" baseline="0" dirty="0"/>
              <a:t> </a:t>
            </a:r>
            <a:r>
              <a:rPr lang="en-AU" baseline="0" dirty="0" err="1"/>
              <a:t>eXom</a:t>
            </a:r>
            <a:r>
              <a:rPr lang="en-AU" baseline="0" dirty="0"/>
              <a:t> has 5 “vision sensors” that work in unison (similar to parking sensors on a car) so that, not only can you see the drone’s proximity to nearby objects, but it also so that the </a:t>
            </a:r>
            <a:r>
              <a:rPr lang="en-AU" baseline="0" dirty="0" err="1"/>
              <a:t>eXom</a:t>
            </a:r>
            <a:r>
              <a:rPr lang="en-AU" baseline="0" dirty="0"/>
              <a:t> senses where it is</a:t>
            </a:r>
          </a:p>
          <a:p>
            <a:pPr>
              <a:buFontTx/>
              <a:buNone/>
            </a:pPr>
            <a:endParaRPr lang="en-AU" baseline="0" dirty="0"/>
          </a:p>
          <a:p>
            <a:pPr>
              <a:buFontTx/>
              <a:buChar char="-"/>
            </a:pPr>
            <a:r>
              <a:rPr lang="en-AU" baseline="0" dirty="0"/>
              <a:t> The fully </a:t>
            </a:r>
            <a:r>
              <a:rPr lang="en-AU" baseline="0" dirty="0" err="1"/>
              <a:t>stabalised</a:t>
            </a:r>
            <a:r>
              <a:rPr lang="en-AU" baseline="0" dirty="0"/>
              <a:t> head has 3 cameras that can all record at once – no need to swap cameras</a:t>
            </a:r>
          </a:p>
          <a:p>
            <a:pPr lvl="1">
              <a:buFontTx/>
              <a:buChar char="-"/>
            </a:pPr>
            <a:r>
              <a:rPr lang="en-AU" baseline="0" dirty="0"/>
              <a:t> HD Vid, Thermal vid, Hi-res stills</a:t>
            </a:r>
          </a:p>
          <a:p>
            <a:pPr lvl="0">
              <a:buFontTx/>
              <a:buNone/>
            </a:pPr>
            <a:endParaRPr lang="en-AU" dirty="0"/>
          </a:p>
        </p:txBody>
      </p:sp>
      <p:sp>
        <p:nvSpPr>
          <p:cNvPr id="4" name="Slide Number Placeholder 3"/>
          <p:cNvSpPr>
            <a:spLocks noGrp="1"/>
          </p:cNvSpPr>
          <p:nvPr>
            <p:ph type="sldNum" sz="quarter" idx="10"/>
          </p:nvPr>
        </p:nvSpPr>
        <p:spPr/>
        <p:txBody>
          <a:bodyPr/>
          <a:lstStyle/>
          <a:p>
            <a:fld id="{FF054A0B-6EAA-408F-A93F-BFF1E953A798}" type="slidenum">
              <a:rPr lang="en-AU" smtClean="0"/>
              <a:pPr/>
              <a:t>11</a:t>
            </a:fld>
            <a:endParaRPr lang="en-AU"/>
          </a:p>
        </p:txBody>
      </p:sp>
    </p:spTree>
    <p:extLst>
      <p:ext uri="{BB962C8B-B14F-4D97-AF65-F5344CB8AC3E}">
        <p14:creationId xmlns:p14="http://schemas.microsoft.com/office/powerpoint/2010/main" val="3979641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a:t>Announced one week ago at </a:t>
            </a:r>
            <a:r>
              <a:rPr lang="en-AU" dirty="0" err="1"/>
              <a:t>Intergeo</a:t>
            </a:r>
            <a:r>
              <a:rPr lang="en-AU" baseline="0" dirty="0"/>
              <a:t> in Berlin</a:t>
            </a:r>
          </a:p>
          <a:p>
            <a:endParaRPr lang="en-AU" baseline="0" dirty="0"/>
          </a:p>
          <a:p>
            <a:pPr>
              <a:buFontTx/>
              <a:buChar char="-"/>
            </a:pPr>
            <a:r>
              <a:rPr lang="en-AU" baseline="0" dirty="0"/>
              <a:t> 2 years of development</a:t>
            </a:r>
          </a:p>
          <a:p>
            <a:pPr>
              <a:buFontTx/>
              <a:buChar char="-"/>
            </a:pPr>
            <a:r>
              <a:rPr lang="en-AU" baseline="0" dirty="0"/>
              <a:t> </a:t>
            </a:r>
            <a:r>
              <a:rPr lang="en-AU" baseline="0" dirty="0" err="1"/>
              <a:t>eXom</a:t>
            </a:r>
            <a:r>
              <a:rPr lang="en-AU" baseline="0" dirty="0"/>
              <a:t> has 5 “vision sensors” that work in unison (similar to parking sensors on a car) so that, not only can you see the drone’s proximity to nearby objects, but it also so that the </a:t>
            </a:r>
            <a:r>
              <a:rPr lang="en-AU" baseline="0" dirty="0" err="1"/>
              <a:t>eXom</a:t>
            </a:r>
            <a:r>
              <a:rPr lang="en-AU" baseline="0" dirty="0"/>
              <a:t> senses where it is</a:t>
            </a:r>
          </a:p>
          <a:p>
            <a:pPr>
              <a:buFontTx/>
              <a:buNone/>
            </a:pPr>
            <a:endParaRPr lang="en-AU" baseline="0" dirty="0"/>
          </a:p>
          <a:p>
            <a:pPr>
              <a:buFontTx/>
              <a:buChar char="-"/>
            </a:pPr>
            <a:r>
              <a:rPr lang="en-AU" baseline="0" dirty="0"/>
              <a:t> The fully </a:t>
            </a:r>
            <a:r>
              <a:rPr lang="en-AU" baseline="0" dirty="0" err="1"/>
              <a:t>stabalised</a:t>
            </a:r>
            <a:r>
              <a:rPr lang="en-AU" baseline="0" dirty="0"/>
              <a:t> head has 3 cameras that can all record at once – no need to swap cameras</a:t>
            </a:r>
          </a:p>
          <a:p>
            <a:pPr lvl="1">
              <a:buFontTx/>
              <a:buChar char="-"/>
            </a:pPr>
            <a:r>
              <a:rPr lang="en-AU" baseline="0" dirty="0"/>
              <a:t> HD Vid, Thermal vid, Hi-res stills</a:t>
            </a:r>
          </a:p>
          <a:p>
            <a:pPr lvl="0">
              <a:buFontTx/>
              <a:buNone/>
            </a:pPr>
            <a:endParaRPr lang="en-AU" dirty="0"/>
          </a:p>
        </p:txBody>
      </p:sp>
      <p:sp>
        <p:nvSpPr>
          <p:cNvPr id="4" name="Slide Number Placeholder 3"/>
          <p:cNvSpPr>
            <a:spLocks noGrp="1"/>
          </p:cNvSpPr>
          <p:nvPr>
            <p:ph type="sldNum" sz="quarter" idx="10"/>
          </p:nvPr>
        </p:nvSpPr>
        <p:spPr/>
        <p:txBody>
          <a:bodyPr/>
          <a:lstStyle/>
          <a:p>
            <a:fld id="{FF054A0B-6EAA-408F-A93F-BFF1E953A798}" type="slidenum">
              <a:rPr lang="en-AU" smtClean="0"/>
              <a:pPr/>
              <a:t>12</a:t>
            </a:fld>
            <a:endParaRPr lang="en-AU"/>
          </a:p>
        </p:txBody>
      </p:sp>
    </p:spTree>
    <p:extLst>
      <p:ext uri="{BB962C8B-B14F-4D97-AF65-F5344CB8AC3E}">
        <p14:creationId xmlns:p14="http://schemas.microsoft.com/office/powerpoint/2010/main" val="3334188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685801" y="4343400"/>
            <a:ext cx="5486399" cy="4114800"/>
          </a:xfrm>
          <a:prstGeom prst="rect">
            <a:avLst/>
          </a:prstGeom>
        </p:spPr>
        <p:txBody>
          <a:bodyPr lIns="91425" tIns="91425" rIns="91425" bIns="91425" anchor="ctr" anchorCtr="0">
            <a:noAutofit/>
          </a:bodyPr>
          <a:lstStyle/>
          <a:p>
            <a:pPr>
              <a:spcBef>
                <a:spcPts val="0"/>
              </a:spcBef>
              <a:buNone/>
            </a:pPr>
            <a:endParaRPr/>
          </a:p>
        </p:txBody>
      </p:sp>
      <p:sp>
        <p:nvSpPr>
          <p:cNvPr id="115" name="Shape 115"/>
          <p:cNvSpPr>
            <a:spLocks noGrp="1" noRot="1" noChangeAspect="1"/>
          </p:cNvSpPr>
          <p:nvPr>
            <p:ph type="sldImg" idx="2"/>
          </p:nvPr>
        </p:nvSpPr>
        <p:spPr>
          <a:xfrm>
            <a:off x="1143000" y="685800"/>
            <a:ext cx="4573588"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p:cNvSpPr/>
          <p:nvPr userDrawn="1"/>
        </p:nvSpPr>
        <p:spPr>
          <a:xfrm>
            <a:off x="0" y="2564904"/>
            <a:ext cx="6516216" cy="648072"/>
          </a:xfrm>
          <a:prstGeom prst="rect">
            <a:avLst/>
          </a:prstGeom>
          <a:solidFill>
            <a:srgbClr val="F7A13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p:nvPr>
        </p:nvSpPr>
        <p:spPr>
          <a:xfrm>
            <a:off x="685800" y="2564904"/>
            <a:ext cx="5830416" cy="648072"/>
          </a:xfrm>
        </p:spPr>
        <p:txBody>
          <a:bodyPr/>
          <a:lstStyle>
            <a:lvl1pPr>
              <a:defRPr>
                <a:solidFill>
                  <a:schemeClr val="bg1"/>
                </a:solidFill>
              </a:defRPr>
            </a:lvl1pPr>
          </a:lstStyle>
          <a:p>
            <a:r>
              <a:rPr lang="en-US"/>
              <a:t>Click to edit Master title style</a:t>
            </a:r>
            <a:endParaRPr lang="en-AU" dirty="0"/>
          </a:p>
        </p:txBody>
      </p:sp>
      <p:sp>
        <p:nvSpPr>
          <p:cNvPr id="3" name="Subtitle 2"/>
          <p:cNvSpPr>
            <a:spLocks noGrp="1"/>
          </p:cNvSpPr>
          <p:nvPr>
            <p:ph type="subTitle" idx="1"/>
          </p:nvPr>
        </p:nvSpPr>
        <p:spPr>
          <a:xfrm>
            <a:off x="683568" y="3886200"/>
            <a:ext cx="7776864" cy="1752600"/>
          </a:xfrm>
        </p:spPr>
        <p:txBody>
          <a:bodyPr>
            <a:normAutofit/>
          </a:bodyPr>
          <a:lstStyle>
            <a:lvl1pPr marL="0" indent="0" algn="l">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p:nvPr userDrawn="1"/>
        </p:nvSpPr>
        <p:spPr>
          <a:xfrm>
            <a:off x="0" y="260648"/>
            <a:ext cx="6516216" cy="648072"/>
          </a:xfrm>
          <a:prstGeom prst="rect">
            <a:avLst/>
          </a:prstGeom>
          <a:solidFill>
            <a:srgbClr val="F7A13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602634"/>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457200" y="274639"/>
            <a:ext cx="6019800" cy="56026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1795" name="Rectangle 3"/>
          <p:cNvSpPr>
            <a:spLocks noGrp="1" noChangeArrowheads="1"/>
          </p:cNvSpPr>
          <p:nvPr>
            <p:ph type="ctrTitle"/>
          </p:nvPr>
        </p:nvSpPr>
        <p:spPr>
          <a:xfrm>
            <a:off x="595313" y="3895725"/>
            <a:ext cx="7939087" cy="981075"/>
          </a:xfrm>
        </p:spPr>
        <p:txBody>
          <a:bodyPr/>
          <a:lstStyle>
            <a:lvl1pPr algn="ctr">
              <a:defRPr>
                <a:solidFill>
                  <a:schemeClr val="accent1"/>
                </a:solidFill>
              </a:defRPr>
            </a:lvl1pPr>
          </a:lstStyle>
          <a:p>
            <a:r>
              <a:rPr lang="en-US"/>
              <a:t>Click to edit Master title style</a:t>
            </a:r>
            <a:endParaRPr lang="en-US" dirty="0"/>
          </a:p>
        </p:txBody>
      </p:sp>
      <p:sp>
        <p:nvSpPr>
          <p:cNvPr id="161796" name="Rectangle 4"/>
          <p:cNvSpPr>
            <a:spLocks noGrp="1" noChangeArrowheads="1"/>
          </p:cNvSpPr>
          <p:nvPr>
            <p:ph type="subTitle" idx="1"/>
          </p:nvPr>
        </p:nvSpPr>
        <p:spPr>
          <a:xfrm>
            <a:off x="595313" y="5008563"/>
            <a:ext cx="7939087" cy="1219200"/>
          </a:xfrm>
        </p:spPr>
        <p:txBody>
          <a:bodyPr/>
          <a:lstStyle>
            <a:lvl1pPr marL="0" indent="0" algn="ctr">
              <a:buFont typeface="Wingdings" pitchFamily="2" charset="2"/>
              <a:buNone/>
              <a:defRPr>
                <a:solidFill>
                  <a:schemeClr val="tx2"/>
                </a:solidFill>
              </a:defRPr>
            </a:lvl1pPr>
          </a:lstStyle>
          <a:p>
            <a:r>
              <a:rPr lang="en-US"/>
              <a:t>Click to edit Master subtitle style</a:t>
            </a:r>
          </a:p>
        </p:txBody>
      </p:sp>
    </p:spTree>
    <p:extLst>
      <p:ext uri="{BB962C8B-B14F-4D97-AF65-F5344CB8AC3E}">
        <p14:creationId xmlns:p14="http://schemas.microsoft.com/office/powerpoint/2010/main" val="566130395"/>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638" y="1372902"/>
            <a:ext cx="8329612" cy="511203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noChangeArrowheads="1"/>
          </p:cNvSpPr>
          <p:nvPr>
            <p:ph type="title"/>
          </p:nvPr>
        </p:nvSpPr>
        <p:spPr bwMode="gray">
          <a:xfrm>
            <a:off x="401638" y="415925"/>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title style</a:t>
            </a:r>
            <a:endParaRPr lang="en-US" dirty="0"/>
          </a:p>
        </p:txBody>
      </p:sp>
    </p:spTree>
    <p:extLst>
      <p:ext uri="{BB962C8B-B14F-4D97-AF65-F5344CB8AC3E}">
        <p14:creationId xmlns:p14="http://schemas.microsoft.com/office/powerpoint/2010/main" val="35361291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1638" y="1409700"/>
            <a:ext cx="4087812" cy="5075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1850" y="1409700"/>
            <a:ext cx="4089400" cy="50752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title"/>
          </p:nvPr>
        </p:nvSpPr>
        <p:spPr bwMode="gray">
          <a:xfrm>
            <a:off x="401638" y="419100"/>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title style</a:t>
            </a:r>
            <a:endParaRPr lang="en-US" dirty="0"/>
          </a:p>
        </p:txBody>
      </p:sp>
    </p:spTree>
    <p:extLst>
      <p:ext uri="{BB962C8B-B14F-4D97-AF65-F5344CB8AC3E}">
        <p14:creationId xmlns:p14="http://schemas.microsoft.com/office/powerpoint/2010/main" val="1888078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3827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022474"/>
            <a:ext cx="4040188" cy="44624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3827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022474"/>
            <a:ext cx="4041775" cy="44624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title"/>
          </p:nvPr>
        </p:nvSpPr>
        <p:spPr bwMode="gray">
          <a:xfrm>
            <a:off x="401638" y="419100"/>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title style</a:t>
            </a:r>
            <a:endParaRPr lang="en-US" dirty="0"/>
          </a:p>
        </p:txBody>
      </p:sp>
    </p:spTree>
    <p:extLst>
      <p:ext uri="{BB962C8B-B14F-4D97-AF65-F5344CB8AC3E}">
        <p14:creationId xmlns:p14="http://schemas.microsoft.com/office/powerpoint/2010/main" val="3133603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3"/>
          <p:cNvSpPr>
            <a:spLocks noGrp="1" noChangeArrowheads="1"/>
          </p:cNvSpPr>
          <p:nvPr>
            <p:ph type="title"/>
          </p:nvPr>
        </p:nvSpPr>
        <p:spPr bwMode="gray">
          <a:xfrm>
            <a:off x="401638" y="419100"/>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title style</a:t>
            </a:r>
            <a:endParaRPr lang="en-US" dirty="0"/>
          </a:p>
        </p:txBody>
      </p:sp>
    </p:spTree>
    <p:extLst>
      <p:ext uri="{BB962C8B-B14F-4D97-AF65-F5344CB8AC3E}">
        <p14:creationId xmlns:p14="http://schemas.microsoft.com/office/powerpoint/2010/main" val="3058197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fontAlgn="base">
              <a:spcBef>
                <a:spcPct val="0"/>
              </a:spcBef>
              <a:spcAft>
                <a:spcPct val="0"/>
              </a:spcAft>
            </a:pPr>
            <a:fld id="{BE504E9F-71D0-474E-8BE6-E670D1051B77}" type="datetimeFigureOut">
              <a:rPr lang="en-US" smtClean="0">
                <a:solidFill>
                  <a:srgbClr val="00478E"/>
                </a:solidFill>
                <a:cs typeface="Arial" charset="0"/>
              </a:rPr>
              <a:pPr fontAlgn="base">
                <a:spcBef>
                  <a:spcPct val="0"/>
                </a:spcBef>
                <a:spcAft>
                  <a:spcPct val="0"/>
                </a:spcAft>
              </a:pPr>
              <a:t>7/14/2016</a:t>
            </a:fld>
            <a:endParaRPr lang="en-US" dirty="0">
              <a:solidFill>
                <a:srgbClr val="00478E"/>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pPr fontAlgn="base">
              <a:spcBef>
                <a:spcPct val="0"/>
              </a:spcBef>
              <a:spcAft>
                <a:spcPct val="0"/>
              </a:spcAft>
            </a:pPr>
            <a:endParaRPr lang="en-US" dirty="0">
              <a:solidFill>
                <a:srgbClr val="00478E"/>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pPr fontAlgn="base">
              <a:spcBef>
                <a:spcPct val="0"/>
              </a:spcBef>
              <a:spcAft>
                <a:spcPct val="0"/>
              </a:spcAft>
            </a:pPr>
            <a:fld id="{0BAFC4DA-AEE8-0444-8E48-BAF079BAB1D6}" type="slidenum">
              <a:rPr lang="en-US" smtClean="0">
                <a:solidFill>
                  <a:srgbClr val="00478E"/>
                </a:solidFill>
                <a:cs typeface="Arial" charset="0"/>
              </a:rPr>
              <a:pPr fontAlgn="base">
                <a:spcBef>
                  <a:spcPct val="0"/>
                </a:spcBef>
                <a:spcAft>
                  <a:spcPct val="0"/>
                </a:spcAft>
              </a:pPr>
              <a:t>‹#›</a:t>
            </a:fld>
            <a:endParaRPr lang="en-US" dirty="0">
              <a:solidFill>
                <a:srgbClr val="00478E"/>
              </a:solidFill>
              <a:cs typeface="Arial" charset="0"/>
            </a:endParaRPr>
          </a:p>
        </p:txBody>
      </p:sp>
    </p:spTree>
    <p:extLst>
      <p:ext uri="{BB962C8B-B14F-4D97-AF65-F5344CB8AC3E}">
        <p14:creationId xmlns:p14="http://schemas.microsoft.com/office/powerpoint/2010/main" val="3403993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3797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23925"/>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927100"/>
            <a:ext cx="5111750" cy="49069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085976"/>
            <a:ext cx="3008313" cy="3746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50755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userDrawn="1"/>
        </p:nvSpPr>
        <p:spPr>
          <a:xfrm>
            <a:off x="0" y="260648"/>
            <a:ext cx="6516216" cy="648072"/>
          </a:xfrm>
          <a:prstGeom prst="rect">
            <a:avLst/>
          </a:prstGeom>
          <a:solidFill>
            <a:srgbClr val="F7A13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5362575"/>
            <a:ext cx="81915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514350" y="923925"/>
            <a:ext cx="8172450" cy="4365624"/>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514350" y="5929313"/>
            <a:ext cx="81915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59883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noChangeArrowheads="1"/>
          </p:cNvSpPr>
          <p:nvPr>
            <p:ph type="title"/>
          </p:nvPr>
        </p:nvSpPr>
        <p:spPr bwMode="gray">
          <a:xfrm>
            <a:off x="401638" y="422275"/>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title style</a:t>
            </a:r>
            <a:endParaRPr lang="en-US" dirty="0"/>
          </a:p>
        </p:txBody>
      </p:sp>
    </p:spTree>
    <p:extLst>
      <p:ext uri="{BB962C8B-B14F-4D97-AF65-F5344CB8AC3E}">
        <p14:creationId xmlns:p14="http://schemas.microsoft.com/office/powerpoint/2010/main" val="26322591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971550"/>
            <a:ext cx="2082800" cy="55054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01638" y="952500"/>
            <a:ext cx="6099175" cy="55245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42308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 name="Chart Placeholder 2"/>
          <p:cNvSpPr>
            <a:spLocks noGrp="1"/>
          </p:cNvSpPr>
          <p:nvPr>
            <p:ph type="chart" idx="1"/>
          </p:nvPr>
        </p:nvSpPr>
        <p:spPr>
          <a:xfrm>
            <a:off x="401638" y="1397000"/>
            <a:ext cx="8329612" cy="5087938"/>
          </a:xfrm>
        </p:spPr>
        <p:txBody>
          <a:bodyPr>
            <a:normAutofit/>
          </a:bodyPr>
          <a:lstStyle/>
          <a:p>
            <a:pPr lvl="0"/>
            <a:r>
              <a:rPr lang="en-US" noProof="0" dirty="0"/>
              <a:t>Click icon to add chart</a:t>
            </a:r>
          </a:p>
        </p:txBody>
      </p:sp>
      <p:sp>
        <p:nvSpPr>
          <p:cNvPr id="4" name="Title 3"/>
          <p:cNvSpPr>
            <a:spLocks noGrp="1" noChangeArrowheads="1"/>
          </p:cNvSpPr>
          <p:nvPr>
            <p:ph type="title"/>
          </p:nvPr>
        </p:nvSpPr>
        <p:spPr bwMode="gray">
          <a:xfrm>
            <a:off x="401638" y="406400"/>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0"/>
            <a:r>
              <a:rPr lang="en-US"/>
              <a:t>Click to edit Master title style</a:t>
            </a:r>
            <a:endParaRPr lang="en-US" dirty="0"/>
          </a:p>
        </p:txBody>
      </p:sp>
    </p:spTree>
    <p:extLst>
      <p:ext uri="{BB962C8B-B14F-4D97-AF65-F5344CB8AC3E}">
        <p14:creationId xmlns:p14="http://schemas.microsoft.com/office/powerpoint/2010/main" val="1503012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4" name="Rectangle 3"/>
          <p:cNvSpPr/>
          <p:nvPr userDrawn="1"/>
        </p:nvSpPr>
        <p:spPr>
          <a:xfrm>
            <a:off x="0" y="0"/>
            <a:ext cx="223838" cy="6858000"/>
          </a:xfrm>
          <a:prstGeom prst="rect">
            <a:avLst/>
          </a:prstGeom>
          <a:solidFill>
            <a:srgbClr val="FFC42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US" dirty="0">
              <a:solidFill>
                <a:srgbClr val="FFC425"/>
              </a:solidFill>
            </a:endParaRPr>
          </a:p>
        </p:txBody>
      </p:sp>
      <p:sp>
        <p:nvSpPr>
          <p:cNvPr id="2" name="Title 1"/>
          <p:cNvSpPr>
            <a:spLocks noGrp="1"/>
          </p:cNvSpPr>
          <p:nvPr>
            <p:ph type="title"/>
          </p:nvPr>
        </p:nvSpPr>
        <p:spPr/>
        <p:txBody>
          <a:bodyPr/>
          <a:lstStyle/>
          <a:p>
            <a:r>
              <a:rPr lang="en-US"/>
              <a:t>Click to edit Master title style</a:t>
            </a:r>
            <a:endParaRPr lang="en-NZ" dirty="0"/>
          </a:p>
        </p:txBody>
      </p:sp>
      <p:sp>
        <p:nvSpPr>
          <p:cNvPr id="3" name="Content Placeholder 2"/>
          <p:cNvSpPr>
            <a:spLocks noGrp="1"/>
          </p:cNvSpPr>
          <p:nvPr>
            <p:ph idx="1"/>
          </p:nvPr>
        </p:nvSpPr>
        <p:spPr>
          <a:xfrm>
            <a:off x="457200" y="1600200"/>
            <a:ext cx="8229600" cy="4997152"/>
          </a:xfrm>
        </p:spPr>
        <p:txBody>
          <a:bodyPr>
            <a:normAutofit/>
          </a:bodyPr>
          <a:lstStyle>
            <a:lvl1pPr>
              <a:defRPr sz="32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Tree>
    <p:extLst>
      <p:ext uri="{BB962C8B-B14F-4D97-AF65-F5344CB8AC3E}">
        <p14:creationId xmlns:p14="http://schemas.microsoft.com/office/powerpoint/2010/main" val="1162382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9" name="Rectangle 8"/>
          <p:cNvSpPr/>
          <p:nvPr userDrawn="1"/>
        </p:nvSpPr>
        <p:spPr>
          <a:xfrm>
            <a:off x="0" y="260648"/>
            <a:ext cx="6516216" cy="648072"/>
          </a:xfrm>
          <a:prstGeom prst="rect">
            <a:avLst/>
          </a:prstGeom>
          <a:solidFill>
            <a:srgbClr val="F7A13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dirty="0"/>
          </a:p>
        </p:txBody>
      </p:sp>
      <p:sp>
        <p:nvSpPr>
          <p:cNvPr id="3" name="Content Placeholder 2"/>
          <p:cNvSpPr>
            <a:spLocks noGrp="1"/>
          </p:cNvSpPr>
          <p:nvPr>
            <p:ph sz="half" idx="1"/>
          </p:nvPr>
        </p:nvSpPr>
        <p:spPr>
          <a:xfrm>
            <a:off x="457200" y="1600201"/>
            <a:ext cx="4038600" cy="4277072"/>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Content Placeholder 3"/>
          <p:cNvSpPr>
            <a:spLocks noGrp="1"/>
          </p:cNvSpPr>
          <p:nvPr>
            <p:ph sz="half" idx="2"/>
          </p:nvPr>
        </p:nvSpPr>
        <p:spPr>
          <a:xfrm>
            <a:off x="4648200" y="1600201"/>
            <a:ext cx="4038600" cy="4277072"/>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p:nvPr userDrawn="1"/>
        </p:nvSpPr>
        <p:spPr>
          <a:xfrm>
            <a:off x="0" y="260648"/>
            <a:ext cx="6516216" cy="648072"/>
          </a:xfrm>
          <a:prstGeom prst="rect">
            <a:avLst/>
          </a:prstGeom>
          <a:solidFill>
            <a:srgbClr val="F7A13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dirty="0"/>
          </a:p>
        </p:txBody>
      </p:sp>
      <p:sp>
        <p:nvSpPr>
          <p:cNvPr id="3" name="Text Placehold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702397"/>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5" name="Text Placehold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702397"/>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260648"/>
            <a:ext cx="8676456" cy="648072"/>
          </a:xfrm>
          <a:prstGeom prst="rect">
            <a:avLst/>
          </a:prstGeom>
          <a:solidFill>
            <a:srgbClr val="F7A13D">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lstStyle>
            <a:lvl1pPr>
              <a:defRPr>
                <a:solidFill>
                  <a:schemeClr val="bg1"/>
                </a:solidFill>
              </a:defRPr>
            </a:lvl1pPr>
          </a:lstStyle>
          <a:p>
            <a:r>
              <a:rPr lang="en-US"/>
              <a:t>Click to edit Master title style</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73051"/>
            <a:ext cx="5111750" cy="5604222"/>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Text Placeholder 3"/>
          <p:cNvSpPr>
            <a:spLocks noGrp="1"/>
          </p:cNvSpPr>
          <p:nvPr>
            <p:ph type="body" sz="half" idx="2"/>
          </p:nvPr>
        </p:nvSpPr>
        <p:spPr>
          <a:xfrm>
            <a:off x="457200" y="1435101"/>
            <a:ext cx="3008313" cy="444217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p:cNvSpPr>
            <a:spLocks noGrp="1"/>
          </p:cNvSpPr>
          <p:nvPr>
            <p:ph type="body" sz="half" idx="2"/>
          </p:nvPr>
        </p:nvSpPr>
        <p:spPr>
          <a:xfrm>
            <a:off x="1792288" y="5367338"/>
            <a:ext cx="5486400" cy="509934"/>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634082"/>
          </a:xfrm>
          <a:prstGeom prst="rect">
            <a:avLst/>
          </a:prstGeom>
        </p:spPr>
        <p:txBody>
          <a:bodyPr vert="horz" lIns="91440" tIns="45720" rIns="91440" bIns="45720" rtlCol="0" anchor="ctr">
            <a:normAutofit/>
          </a:bodyPr>
          <a:lstStyle/>
          <a:p>
            <a:r>
              <a:rPr lang="en-US"/>
              <a:t>Click to edit Master title style</a:t>
            </a:r>
            <a:endParaRPr lang="en-AU" dirty="0"/>
          </a:p>
        </p:txBody>
      </p:sp>
      <p:sp>
        <p:nvSpPr>
          <p:cNvPr id="3" name="Text Placeholder 2"/>
          <p:cNvSpPr>
            <a:spLocks noGrp="1"/>
          </p:cNvSpPr>
          <p:nvPr>
            <p:ph type="body" idx="1"/>
          </p:nvPr>
        </p:nvSpPr>
        <p:spPr>
          <a:xfrm>
            <a:off x="457200" y="1600201"/>
            <a:ext cx="8229600" cy="42770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7" name="Rectangle 6"/>
          <p:cNvSpPr/>
          <p:nvPr/>
        </p:nvSpPr>
        <p:spPr>
          <a:xfrm>
            <a:off x="0" y="6021288"/>
            <a:ext cx="9144000"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8" name="Picture 7" descr="UPG_Logo_White.jpg"/>
          <p:cNvPicPr>
            <a:picLocks noChangeAspect="1"/>
          </p:cNvPicPr>
          <p:nvPr/>
        </p:nvPicPr>
        <p:blipFill>
          <a:blip r:embed="rId13" cstate="print"/>
          <a:stretch>
            <a:fillRect/>
          </a:stretch>
        </p:blipFill>
        <p:spPr>
          <a:xfrm>
            <a:off x="179512" y="6165304"/>
            <a:ext cx="1368152" cy="483571"/>
          </a:xfrm>
          <a:prstGeom prst="rect">
            <a:avLst/>
          </a:prstGeom>
        </p:spPr>
      </p:pic>
      <p:pic>
        <p:nvPicPr>
          <p:cNvPr id="6" name="Picture 5" descr="TrimbleAuthorisedDistributionPartnerUKEnglish_white_logo.jpg"/>
          <p:cNvPicPr>
            <a:picLocks noChangeAspect="1"/>
          </p:cNvPicPr>
          <p:nvPr/>
        </p:nvPicPr>
        <p:blipFill>
          <a:blip r:embed="rId14" cstate="print"/>
          <a:stretch>
            <a:fillRect/>
          </a:stretch>
        </p:blipFill>
        <p:spPr>
          <a:xfrm>
            <a:off x="7740352" y="6220846"/>
            <a:ext cx="1226276" cy="4729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0" y="0"/>
            <a:ext cx="9144000" cy="1856804"/>
          </a:xfrm>
          <a:prstGeom prst="rect">
            <a:avLst/>
          </a:prstGeom>
        </p:spPr>
      </p:pic>
      <p:sp>
        <p:nvSpPr>
          <p:cNvPr id="1027" name="Rectangle 3"/>
          <p:cNvSpPr>
            <a:spLocks noGrp="1" noChangeArrowheads="1"/>
          </p:cNvSpPr>
          <p:nvPr>
            <p:ph type="title"/>
          </p:nvPr>
        </p:nvSpPr>
        <p:spPr bwMode="gray">
          <a:xfrm>
            <a:off x="401638" y="420402"/>
            <a:ext cx="8334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sp>
        <p:nvSpPr>
          <p:cNvPr id="1028" name="Rectangle 4"/>
          <p:cNvSpPr>
            <a:spLocks noGrp="1" noChangeArrowheads="1"/>
          </p:cNvSpPr>
          <p:nvPr>
            <p:ph type="body" idx="1"/>
          </p:nvPr>
        </p:nvSpPr>
        <p:spPr bwMode="gray">
          <a:xfrm>
            <a:off x="401638" y="1411002"/>
            <a:ext cx="8329612" cy="507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5" name="Straight Connector 4"/>
          <p:cNvCxnSpPr/>
          <p:nvPr/>
        </p:nvCxnSpPr>
        <p:spPr>
          <a:xfrm>
            <a:off x="0" y="6829425"/>
            <a:ext cx="9144000" cy="0"/>
          </a:xfrm>
          <a:prstGeom prst="line">
            <a:avLst/>
          </a:prstGeom>
          <a:ln w="57150">
            <a:solidFill>
              <a:srgbClr val="0055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581423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l" rtl="0" eaLnBrk="1" fontAlgn="base" hangingPunct="1">
        <a:spcBef>
          <a:spcPct val="0"/>
        </a:spcBef>
        <a:spcAft>
          <a:spcPct val="0"/>
        </a:spcAft>
        <a:defRPr sz="3600" b="1">
          <a:solidFill>
            <a:schemeClr val="tx1"/>
          </a:solidFill>
          <a:effectLst>
            <a:outerShdw blurRad="38100" dist="38100" dir="2700000" algn="tl">
              <a:srgbClr val="000000">
                <a:alpha val="43137"/>
              </a:srgbClr>
            </a:outerShdw>
          </a:effectLst>
          <a:latin typeface="+mj-lt"/>
          <a:ea typeface="+mj-ea"/>
          <a:cs typeface="+mj-cs"/>
        </a:defRPr>
      </a:lvl1pPr>
      <a:lvl2pPr algn="l" rtl="0" eaLnBrk="1" fontAlgn="base" hangingPunct="1">
        <a:spcBef>
          <a:spcPct val="0"/>
        </a:spcBef>
        <a:spcAft>
          <a:spcPct val="0"/>
        </a:spcAft>
        <a:defRPr sz="4000" b="1">
          <a:solidFill>
            <a:schemeClr val="tx1"/>
          </a:solidFill>
          <a:latin typeface="Arial" pitchFamily="34" charset="0"/>
        </a:defRPr>
      </a:lvl2pPr>
      <a:lvl3pPr algn="l" rtl="0" eaLnBrk="1" fontAlgn="base" hangingPunct="1">
        <a:spcBef>
          <a:spcPct val="0"/>
        </a:spcBef>
        <a:spcAft>
          <a:spcPct val="0"/>
        </a:spcAft>
        <a:defRPr sz="4000" b="1">
          <a:solidFill>
            <a:schemeClr val="tx1"/>
          </a:solidFill>
          <a:latin typeface="Arial" pitchFamily="34" charset="0"/>
        </a:defRPr>
      </a:lvl3pPr>
      <a:lvl4pPr algn="l" rtl="0" eaLnBrk="1" fontAlgn="base" hangingPunct="1">
        <a:spcBef>
          <a:spcPct val="0"/>
        </a:spcBef>
        <a:spcAft>
          <a:spcPct val="0"/>
        </a:spcAft>
        <a:defRPr sz="4000" b="1">
          <a:solidFill>
            <a:schemeClr val="tx1"/>
          </a:solidFill>
          <a:latin typeface="Arial" pitchFamily="34" charset="0"/>
        </a:defRPr>
      </a:lvl4pPr>
      <a:lvl5pPr algn="l" rtl="0" eaLnBrk="1" fontAlgn="base" hangingPunct="1">
        <a:spcBef>
          <a:spcPct val="0"/>
        </a:spcBef>
        <a:spcAft>
          <a:spcPct val="0"/>
        </a:spcAft>
        <a:defRPr sz="4000" b="1">
          <a:solidFill>
            <a:schemeClr val="tx1"/>
          </a:solidFill>
          <a:latin typeface="Arial" pitchFamily="34" charset="0"/>
        </a:defRPr>
      </a:lvl5pPr>
      <a:lvl6pPr marL="457200" algn="l" rtl="0" eaLnBrk="1" fontAlgn="base" hangingPunct="1">
        <a:spcBef>
          <a:spcPct val="0"/>
        </a:spcBef>
        <a:spcAft>
          <a:spcPct val="0"/>
        </a:spcAft>
        <a:defRPr sz="4000" b="1">
          <a:solidFill>
            <a:schemeClr val="tx1"/>
          </a:solidFill>
          <a:latin typeface="Arial" pitchFamily="34" charset="0"/>
        </a:defRPr>
      </a:lvl6pPr>
      <a:lvl7pPr marL="914400" algn="l" rtl="0" eaLnBrk="1" fontAlgn="base" hangingPunct="1">
        <a:spcBef>
          <a:spcPct val="0"/>
        </a:spcBef>
        <a:spcAft>
          <a:spcPct val="0"/>
        </a:spcAft>
        <a:defRPr sz="4000" b="1">
          <a:solidFill>
            <a:schemeClr val="tx1"/>
          </a:solidFill>
          <a:latin typeface="Arial" pitchFamily="34" charset="0"/>
        </a:defRPr>
      </a:lvl7pPr>
      <a:lvl8pPr marL="1371600" algn="l" rtl="0" eaLnBrk="1" fontAlgn="base" hangingPunct="1">
        <a:spcBef>
          <a:spcPct val="0"/>
        </a:spcBef>
        <a:spcAft>
          <a:spcPct val="0"/>
        </a:spcAft>
        <a:defRPr sz="4000" b="1">
          <a:solidFill>
            <a:schemeClr val="tx1"/>
          </a:solidFill>
          <a:latin typeface="Arial" pitchFamily="34" charset="0"/>
        </a:defRPr>
      </a:lvl8pPr>
      <a:lvl9pPr marL="1828800" algn="l" rtl="0" eaLnBrk="1" fontAlgn="base" hangingPunct="1">
        <a:spcBef>
          <a:spcPct val="0"/>
        </a:spcBef>
        <a:spcAft>
          <a:spcPct val="0"/>
        </a:spcAft>
        <a:defRPr sz="4000" b="1">
          <a:solidFill>
            <a:schemeClr val="tx1"/>
          </a:solidFill>
          <a:latin typeface="Arial"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
        <a:defRPr sz="2800" b="1">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Char char="–"/>
        <a:defRPr sz="2400" b="1">
          <a:solidFill>
            <a:schemeClr val="tx1"/>
          </a:solidFill>
          <a:latin typeface="+mn-lt"/>
        </a:defRPr>
      </a:lvl2pPr>
      <a:lvl3pPr marL="1143000" indent="-228600" algn="l" rtl="0" eaLnBrk="1" fontAlgn="base" hangingPunct="1">
        <a:spcBef>
          <a:spcPct val="20000"/>
        </a:spcBef>
        <a:spcAft>
          <a:spcPct val="0"/>
        </a:spcAft>
        <a:buClr>
          <a:schemeClr val="accent1"/>
        </a:buClr>
        <a:buFont typeface="Wingdings" pitchFamily="2" charset="2"/>
        <a:buChar char="§"/>
        <a:defRPr sz="2000" b="1">
          <a:solidFill>
            <a:schemeClr val="tx1"/>
          </a:solidFill>
          <a:latin typeface="+mn-lt"/>
        </a:defRPr>
      </a:lvl3pPr>
      <a:lvl4pPr marL="1600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4pPr>
      <a:lvl5pPr marL="20574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5pPr>
      <a:lvl6pPr marL="25146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6pPr>
      <a:lvl7pPr marL="29718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7pPr>
      <a:lvl8pPr marL="34290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8pPr>
      <a:lvl9pPr marL="3886200" indent="-228600" algn="l" rtl="0" eaLnBrk="1" fontAlgn="base" hangingPunct="1">
        <a:spcBef>
          <a:spcPct val="20000"/>
        </a:spcBef>
        <a:spcAft>
          <a:spcPct val="0"/>
        </a:spcAft>
        <a:buClr>
          <a:schemeClr val="accent1"/>
        </a:buClr>
        <a:buFont typeface="Wingdings" pitchFamily="2" charset="2"/>
        <a:buChar char="§"/>
        <a:defRPr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0.png"/><Relationship Id="rId5" Type="http://schemas.openxmlformats.org/officeDocument/2006/relationships/image" Target="../media/image29.JPG"/><Relationship Id="rId4"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isplaying 01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858" y="0"/>
            <a:ext cx="11037327" cy="7362825"/>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684588" y="4257675"/>
            <a:ext cx="8229600" cy="981075"/>
          </a:xfrm>
        </p:spPr>
        <p:txBody>
          <a:bodyPr>
            <a:normAutofit fontScale="90000"/>
          </a:bodyPr>
          <a:lstStyle/>
          <a:p>
            <a:pPr lvl="0" algn="l"/>
            <a:r>
              <a:rPr lang="en-AU" sz="3100" kern="1200" dirty="0">
                <a:solidFill>
                  <a:srgbClr val="FFFFFF"/>
                </a:solidFill>
                <a:effectLst/>
              </a:rPr>
              <a:t>UPG Update: ISV Surveying Expo 2016</a:t>
            </a:r>
            <a:br>
              <a:rPr lang="en-AU" sz="3100" kern="1200" dirty="0">
                <a:solidFill>
                  <a:srgbClr val="FFFFFF"/>
                </a:solidFill>
                <a:effectLst/>
              </a:rPr>
            </a:br>
            <a:r>
              <a:rPr lang="en-AU" sz="3100" kern="1200" dirty="0">
                <a:solidFill>
                  <a:srgbClr val="FFFFFF"/>
                </a:solidFill>
                <a:effectLst/>
              </a:rPr>
              <a:t>Martin English – Vic/</a:t>
            </a:r>
            <a:r>
              <a:rPr lang="en-AU" sz="3100" kern="1200" dirty="0" err="1">
                <a:solidFill>
                  <a:srgbClr val="FFFFFF"/>
                </a:solidFill>
                <a:effectLst/>
              </a:rPr>
              <a:t>Tas</a:t>
            </a:r>
            <a:r>
              <a:rPr lang="en-AU" sz="3100" kern="1200" dirty="0">
                <a:solidFill>
                  <a:srgbClr val="FFFFFF"/>
                </a:solidFill>
                <a:effectLst/>
              </a:rPr>
              <a:t> Sales Manager</a:t>
            </a:r>
            <a:br>
              <a:rPr lang="en-AU" kern="1200" dirty="0">
                <a:solidFill>
                  <a:schemeClr val="bg1"/>
                </a:solidFill>
                <a:effectLst/>
              </a:rPr>
            </a:br>
            <a:endParaRPr lang="en-NZ" dirty="0">
              <a:effectLst>
                <a:outerShdw blurRad="38100" dist="38100" dir="2700000" algn="tl">
                  <a:srgbClr val="000000">
                    <a:alpha val="43137"/>
                  </a:srgbClr>
                </a:outerShdw>
              </a:effectLst>
            </a:endParaRPr>
          </a:p>
        </p:txBody>
      </p:sp>
      <p:pic>
        <p:nvPicPr>
          <p:cNvPr id="5" name="Picture 4" descr="UPG_Logo.jpg"/>
          <p:cNvPicPr>
            <a:picLocks noChangeAspect="1"/>
          </p:cNvPicPr>
          <p:nvPr/>
        </p:nvPicPr>
        <p:blipFill>
          <a:blip r:embed="rId4" cstate="print">
            <a:clrChange>
              <a:clrFrom>
                <a:srgbClr val="FFFFFF"/>
              </a:clrFrom>
              <a:clrTo>
                <a:srgbClr val="FFFFFF">
                  <a:alpha val="0"/>
                </a:srgbClr>
              </a:clrTo>
            </a:clrChange>
          </a:blip>
          <a:stretch>
            <a:fillRect/>
          </a:stretch>
        </p:blipFill>
        <p:spPr>
          <a:xfrm>
            <a:off x="6318365" y="5742443"/>
            <a:ext cx="2279668" cy="805745"/>
          </a:xfrm>
          <a:prstGeom prst="rect">
            <a:avLst/>
          </a:prstGeom>
        </p:spPr>
      </p:pic>
      <p:pic>
        <p:nvPicPr>
          <p:cNvPr id="6" name="Picture 1" descr="Description: C:\Users\Gary\Documents\PICTURES\LOGOS\ISV\ISV logo.jpg"/>
          <p:cNvPicPr>
            <a:picLocks noChangeAspect="1" noChangeArrowheads="1"/>
          </p:cNvPicPr>
          <p:nvPr/>
        </p:nvPicPr>
        <p:blipFill>
          <a:blip r:embed="rId5"/>
          <a:srcRect t="14148" r="3871"/>
          <a:stretch>
            <a:fillRect/>
          </a:stretch>
        </p:blipFill>
        <p:spPr bwMode="auto">
          <a:xfrm>
            <a:off x="1052161" y="5779952"/>
            <a:ext cx="2655315" cy="654189"/>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908720"/>
            <a:ext cx="9144000" cy="3362193"/>
          </a:xfrm>
          <a:prstGeom prst="rect">
            <a:avLst/>
          </a:prstGeom>
        </p:spPr>
      </p:pic>
      <p:sp>
        <p:nvSpPr>
          <p:cNvPr id="7" name="Title 8"/>
          <p:cNvSpPr>
            <a:spLocks noGrp="1"/>
          </p:cNvSpPr>
          <p:nvPr>
            <p:ph type="title"/>
          </p:nvPr>
        </p:nvSpPr>
        <p:spPr>
          <a:xfrm>
            <a:off x="323528" y="260648"/>
            <a:ext cx="8229600" cy="634082"/>
          </a:xfrm>
        </p:spPr>
        <p:txBody>
          <a:bodyPr/>
          <a:lstStyle/>
          <a:p>
            <a:r>
              <a:rPr lang="en-AU" i="1" dirty="0"/>
              <a:t>New</a:t>
            </a:r>
            <a:r>
              <a:rPr lang="en-AU" dirty="0"/>
              <a:t> SenseFly </a:t>
            </a:r>
            <a:r>
              <a:rPr lang="en-AU" dirty="0" err="1"/>
              <a:t>Albris</a:t>
            </a:r>
            <a:r>
              <a:rPr lang="en-AU" dirty="0"/>
              <a:t> Rotary Drone</a:t>
            </a:r>
          </a:p>
        </p:txBody>
      </p:sp>
      <p:sp>
        <p:nvSpPr>
          <p:cNvPr id="8" name="TextBox 7"/>
          <p:cNvSpPr txBox="1"/>
          <p:nvPr/>
        </p:nvSpPr>
        <p:spPr>
          <a:xfrm>
            <a:off x="467544" y="3068960"/>
            <a:ext cx="3744416" cy="3416320"/>
          </a:xfrm>
          <a:prstGeom prst="rect">
            <a:avLst/>
          </a:prstGeom>
          <a:noFill/>
        </p:spPr>
        <p:txBody>
          <a:bodyPr wrap="square" rtlCol="0">
            <a:spAutoFit/>
          </a:bodyPr>
          <a:lstStyle/>
          <a:p>
            <a:pPr>
              <a:buFont typeface="Arial" pitchFamily="34" charset="0"/>
              <a:buChar char="•"/>
            </a:pPr>
            <a:r>
              <a:rPr lang="en-AU" dirty="0"/>
              <a:t> HD Video</a:t>
            </a:r>
          </a:p>
          <a:p>
            <a:pPr>
              <a:buFont typeface="Arial" pitchFamily="34" charset="0"/>
              <a:buChar char="•"/>
            </a:pPr>
            <a:r>
              <a:rPr lang="en-AU" dirty="0"/>
              <a:t> Thermal video</a:t>
            </a:r>
          </a:p>
          <a:p>
            <a:pPr>
              <a:buFont typeface="Arial" pitchFamily="34" charset="0"/>
              <a:buChar char="•"/>
            </a:pPr>
            <a:r>
              <a:rPr lang="en-AU" dirty="0"/>
              <a:t> Hi-resolution still images</a:t>
            </a:r>
          </a:p>
          <a:p>
            <a:pPr>
              <a:buFont typeface="Arial" pitchFamily="34" charset="0"/>
              <a:buChar char="•"/>
            </a:pPr>
            <a:r>
              <a:rPr lang="en-AU" dirty="0"/>
              <a:t> Ultra hi-resolution imaging</a:t>
            </a:r>
          </a:p>
          <a:p>
            <a:pPr>
              <a:buFont typeface="Arial" pitchFamily="34" charset="0"/>
              <a:buChar char="•"/>
            </a:pPr>
            <a:r>
              <a:rPr lang="en-AU" dirty="0"/>
              <a:t> 360° awareness through </a:t>
            </a:r>
          </a:p>
          <a:p>
            <a:pPr>
              <a:buFont typeface="Arial" pitchFamily="34" charset="0"/>
              <a:buChar char="•"/>
            </a:pPr>
            <a:r>
              <a:rPr lang="en-AU" dirty="0"/>
              <a:t> Ultra sonic sensors</a:t>
            </a:r>
          </a:p>
          <a:p>
            <a:pPr>
              <a:buFont typeface="Arial" pitchFamily="34" charset="0"/>
              <a:buChar char="•"/>
            </a:pPr>
            <a:r>
              <a:rPr lang="en-AU" dirty="0"/>
              <a:t> Vision sensors</a:t>
            </a:r>
          </a:p>
          <a:p>
            <a:pPr>
              <a:buFont typeface="Arial" pitchFamily="34" charset="0"/>
              <a:buChar char="•"/>
            </a:pPr>
            <a:r>
              <a:rPr lang="en-AU" dirty="0"/>
              <a:t> Obstacle avoidance</a:t>
            </a:r>
          </a:p>
          <a:p>
            <a:pPr>
              <a:buFont typeface="Arial" pitchFamily="34" charset="0"/>
              <a:buChar char="•"/>
            </a:pPr>
            <a:r>
              <a:rPr lang="en-AU" dirty="0"/>
              <a:t> Close object operation</a:t>
            </a:r>
          </a:p>
          <a:p>
            <a:pPr>
              <a:buFont typeface="Arial" pitchFamily="34" charset="0"/>
              <a:buChar char="•"/>
            </a:pPr>
            <a:r>
              <a:rPr lang="en-AU" dirty="0"/>
              <a:t> Stabilised sensor head</a:t>
            </a:r>
          </a:p>
          <a:p>
            <a:pPr>
              <a:buFont typeface="Arial" pitchFamily="34" charset="0"/>
              <a:buChar char="•"/>
            </a:pPr>
            <a:endParaRPr lang="en-AU" dirty="0"/>
          </a:p>
          <a:p>
            <a:pPr>
              <a:buFont typeface="Arial" pitchFamily="34" charset="0"/>
              <a:buChar char="•"/>
            </a:pPr>
            <a:endParaRPr lang="en-AU" dirty="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8"/>
          <p:cNvSpPr>
            <a:spLocks noGrp="1"/>
          </p:cNvSpPr>
          <p:nvPr>
            <p:ph type="title"/>
          </p:nvPr>
        </p:nvSpPr>
        <p:spPr>
          <a:xfrm>
            <a:off x="323528" y="260648"/>
            <a:ext cx="8229600" cy="634082"/>
          </a:xfrm>
        </p:spPr>
        <p:txBody>
          <a:bodyPr/>
          <a:lstStyle/>
          <a:p>
            <a:r>
              <a:rPr lang="en-AU" i="1" dirty="0"/>
              <a:t>New</a:t>
            </a:r>
            <a:r>
              <a:rPr lang="en-AU" dirty="0"/>
              <a:t> SenseFly </a:t>
            </a:r>
            <a:r>
              <a:rPr lang="en-AU" dirty="0" err="1"/>
              <a:t>Albris</a:t>
            </a:r>
            <a:r>
              <a:rPr lang="en-AU" dirty="0"/>
              <a:t> Rotary Drone</a:t>
            </a:r>
          </a:p>
        </p:txBody>
      </p:sp>
      <p:pic>
        <p:nvPicPr>
          <p:cNvPr id="2" name="Picture 1"/>
          <p:cNvPicPr>
            <a:picLocks noChangeAspect="1"/>
          </p:cNvPicPr>
          <p:nvPr/>
        </p:nvPicPr>
        <p:blipFill>
          <a:blip r:embed="rId3"/>
          <a:stretch>
            <a:fillRect/>
          </a:stretch>
        </p:blipFill>
        <p:spPr>
          <a:xfrm>
            <a:off x="107504" y="980728"/>
            <a:ext cx="8964488" cy="4914381"/>
          </a:xfrm>
          <a:prstGeom prst="rect">
            <a:avLst/>
          </a:prstGeom>
        </p:spPr>
      </p:pic>
    </p:spTree>
    <p:extLst>
      <p:ext uri="{BB962C8B-B14F-4D97-AF65-F5344CB8AC3E}">
        <p14:creationId xmlns:p14="http://schemas.microsoft.com/office/powerpoint/2010/main" val="2282120605"/>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8"/>
          <p:cNvSpPr>
            <a:spLocks noGrp="1"/>
          </p:cNvSpPr>
          <p:nvPr>
            <p:ph type="title"/>
          </p:nvPr>
        </p:nvSpPr>
        <p:spPr>
          <a:xfrm>
            <a:off x="323528" y="260648"/>
            <a:ext cx="8229600" cy="634082"/>
          </a:xfrm>
        </p:spPr>
        <p:txBody>
          <a:bodyPr/>
          <a:lstStyle/>
          <a:p>
            <a:r>
              <a:rPr lang="en-AU" i="1" dirty="0"/>
              <a:t>New</a:t>
            </a:r>
            <a:r>
              <a:rPr lang="en-AU" dirty="0"/>
              <a:t> SenseFly </a:t>
            </a:r>
            <a:r>
              <a:rPr lang="en-AU" dirty="0" err="1"/>
              <a:t>Albris</a:t>
            </a:r>
            <a:r>
              <a:rPr lang="en-AU" dirty="0"/>
              <a:t> Rotary Drone</a:t>
            </a:r>
          </a:p>
        </p:txBody>
      </p:sp>
      <p:pic>
        <p:nvPicPr>
          <p:cNvPr id="2" name="Picture 1"/>
          <p:cNvPicPr>
            <a:picLocks noChangeAspect="1"/>
          </p:cNvPicPr>
          <p:nvPr/>
        </p:nvPicPr>
        <p:blipFill>
          <a:blip r:embed="rId5"/>
          <a:stretch>
            <a:fillRect/>
          </a:stretch>
        </p:blipFill>
        <p:spPr>
          <a:xfrm>
            <a:off x="107504" y="980728"/>
            <a:ext cx="8964488" cy="4914381"/>
          </a:xfrm>
          <a:prstGeom prst="rect">
            <a:avLst/>
          </a:prstGeom>
        </p:spPr>
      </p:pic>
      <p:pic>
        <p:nvPicPr>
          <p:cNvPr id="3" name="eXom_fl4_building_Flythroug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857250"/>
            <a:ext cx="9144000" cy="5143500"/>
          </a:xfrm>
          <a:prstGeom prst="rect">
            <a:avLst/>
          </a:prstGeom>
        </p:spPr>
      </p:pic>
    </p:spTree>
    <p:extLst>
      <p:ext uri="{BB962C8B-B14F-4D97-AF65-F5344CB8AC3E}">
        <p14:creationId xmlns:p14="http://schemas.microsoft.com/office/powerpoint/2010/main" val="147277981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9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i="1" dirty="0"/>
              <a:t>New</a:t>
            </a:r>
            <a:r>
              <a:rPr lang="en-US" dirty="0"/>
              <a:t> Trimble ZX5 Aerial Imaging Solution	</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t="8868" b="2982"/>
          <a:stretch>
            <a:fillRect/>
          </a:stretch>
        </p:blipFill>
        <p:spPr bwMode="auto">
          <a:xfrm>
            <a:off x="467544" y="1124744"/>
            <a:ext cx="8220119"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4747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UPG Activities – www.upgsolutions.com</a:t>
            </a:r>
          </a:p>
        </p:txBody>
      </p:sp>
      <p:pic>
        <p:nvPicPr>
          <p:cNvPr id="6145" name="Picture 1"/>
          <p:cNvPicPr>
            <a:picLocks noChangeAspect="1" noChangeArrowheads="1"/>
          </p:cNvPicPr>
          <p:nvPr/>
        </p:nvPicPr>
        <p:blipFill>
          <a:blip r:embed="rId2"/>
          <a:srcRect l="26575" t="9806" r="26569" b="2355"/>
          <a:stretch>
            <a:fillRect/>
          </a:stretch>
        </p:blipFill>
        <p:spPr bwMode="auto">
          <a:xfrm rot="266317">
            <a:off x="2377013" y="1085184"/>
            <a:ext cx="4748987" cy="48687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2896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a:off x="395536" y="1412776"/>
            <a:ext cx="8334375" cy="4536504"/>
          </a:xfrm>
          <a:prstGeom prst="rect">
            <a:avLst/>
          </a:prstGeom>
          <a:noFill/>
          <a:ln>
            <a:noFill/>
          </a:ln>
        </p:spPr>
        <p:txBody>
          <a:bodyPr lIns="91425" tIns="45700" rIns="91425" bIns="45700" anchor="t" anchorCtr="0">
            <a:noAutofit/>
          </a:bodyPr>
          <a:lstStyle/>
          <a:p>
            <a:pPr lvl="0">
              <a:spcBef>
                <a:spcPts val="0"/>
              </a:spcBef>
            </a:pPr>
            <a:r>
              <a:rPr lang="en-US" sz="4000" b="1" dirty="0">
                <a:solidFill>
                  <a:schemeClr val="tx1"/>
                </a:solidFill>
              </a:rPr>
              <a:t>			Questions?</a:t>
            </a:r>
            <a:br>
              <a:rPr lang="en-US" sz="4000" b="1" dirty="0">
                <a:solidFill>
                  <a:schemeClr val="tx1"/>
                </a:solidFill>
              </a:rPr>
            </a:br>
            <a:br>
              <a:rPr lang="en-US" sz="4000" b="1" dirty="0">
                <a:solidFill>
                  <a:schemeClr val="tx1"/>
                </a:solidFill>
              </a:rPr>
            </a:br>
            <a:br>
              <a:rPr lang="en-US" sz="4000" b="1" dirty="0">
                <a:solidFill>
                  <a:schemeClr val="tx1"/>
                </a:solidFill>
              </a:rPr>
            </a:br>
            <a:br>
              <a:rPr lang="en-US" sz="4000" b="1" dirty="0">
                <a:solidFill>
                  <a:schemeClr val="tx1"/>
                </a:solidFill>
              </a:rPr>
            </a:br>
            <a:r>
              <a:rPr lang="en-US" sz="4000" b="1" dirty="0">
                <a:solidFill>
                  <a:schemeClr val="tx1"/>
                </a:solidFill>
              </a:rPr>
              <a:t>		www.upgsolutions.com</a:t>
            </a:r>
            <a:br>
              <a:rPr lang="en-US" sz="4000" b="1" dirty="0">
                <a:solidFill>
                  <a:schemeClr val="tx1"/>
                </a:solidFill>
              </a:rPr>
            </a:br>
            <a:br>
              <a:rPr lang="en-US" sz="2000" b="1" dirty="0">
                <a:solidFill>
                  <a:schemeClr val="tx1"/>
                </a:solidFill>
              </a:rPr>
            </a:br>
            <a:r>
              <a:rPr lang="en-US" sz="2000" b="1" dirty="0">
                <a:solidFill>
                  <a:schemeClr val="tx1"/>
                </a:solidFill>
              </a:rPr>
              <a:t>			</a:t>
            </a:r>
            <a:r>
              <a:rPr lang="en-US" b="1" dirty="0">
                <a:solidFill>
                  <a:schemeClr val="tx1"/>
                </a:solidFill>
              </a:rPr>
              <a:t> (03) 9518 7400 	</a:t>
            </a:r>
            <a:r>
              <a:rPr lang="fr-FR" b="1" dirty="0">
                <a:solidFill>
                  <a:schemeClr val="tx1"/>
                </a:solidFill>
              </a:rPr>
              <a:t>     </a:t>
            </a:r>
            <a:br>
              <a:rPr lang="fr-FR" b="1" dirty="0">
                <a:solidFill>
                  <a:schemeClr val="tx1"/>
                </a:solidFill>
              </a:rPr>
            </a:br>
            <a:r>
              <a:rPr lang="fr-FR" b="1" dirty="0">
                <a:solidFill>
                  <a:schemeClr val="tx1"/>
                </a:solidFill>
              </a:rPr>
              <a:t>          </a:t>
            </a:r>
            <a:br>
              <a:rPr lang="en-US" sz="4000" b="1" dirty="0">
                <a:solidFill>
                  <a:schemeClr val="tx1"/>
                </a:solidFill>
              </a:rPr>
            </a:br>
            <a:endParaRPr sz="4000" b="1" i="0" u="none" strike="noStrike" cap="none" baseline="0" dirty="0">
              <a:solidFill>
                <a:schemeClr val="tx1"/>
              </a:solidFill>
              <a:latin typeface="Arial"/>
              <a:ea typeface="Arial"/>
              <a:cs typeface="Arial"/>
              <a:sym typeface="Arial"/>
            </a:endParaRPr>
          </a:p>
        </p:txBody>
      </p:sp>
      <p:sp>
        <p:nvSpPr>
          <p:cNvPr id="6" name="Title 1"/>
          <p:cNvSpPr txBox="1">
            <a:spLocks/>
          </p:cNvSpPr>
          <p:nvPr/>
        </p:nvSpPr>
        <p:spPr>
          <a:xfrm>
            <a:off x="457200" y="274638"/>
            <a:ext cx="8229600" cy="63408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chemeClr val="bg1"/>
                </a:solidFill>
                <a:effectLst>
                  <a:outerShdw blurRad="38100" dist="38100" dir="2700000" algn="tl">
                    <a:srgbClr val="000000">
                      <a:alpha val="43137"/>
                    </a:srgbClr>
                  </a:outerShdw>
                </a:effectLst>
                <a:uLnTx/>
                <a:uFillTx/>
                <a:latin typeface="+mj-lt"/>
                <a:ea typeface="+mj-ea"/>
                <a:cs typeface="+mj-cs"/>
              </a:rPr>
              <a:t>Thank You</a:t>
            </a:r>
            <a:endParaRPr kumimoji="0" lang="en-US"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j-lt"/>
              <a:ea typeface="+mj-ea"/>
              <a:cs typeface="+mj-cs"/>
            </a:endParaRPr>
          </a:p>
        </p:txBody>
      </p:sp>
      <p:pic>
        <p:nvPicPr>
          <p:cNvPr id="7" name="Picture 6" descr="UPG_Logo.jpg"/>
          <p:cNvPicPr>
            <a:picLocks noChangeAspect="1"/>
          </p:cNvPicPr>
          <p:nvPr/>
        </p:nvPicPr>
        <p:blipFill>
          <a:blip r:embed="rId3" cstate="print"/>
          <a:stretch>
            <a:fillRect/>
          </a:stretch>
        </p:blipFill>
        <p:spPr>
          <a:xfrm>
            <a:off x="3131840" y="2780928"/>
            <a:ext cx="2600096" cy="930207"/>
          </a:xfrm>
          <a:prstGeom prst="rect">
            <a:avLst/>
          </a:prstGeom>
        </p:spPr>
      </p:pic>
      <p:sp>
        <p:nvSpPr>
          <p:cNvPr id="8" name="Rectangle 7"/>
          <p:cNvSpPr/>
          <p:nvPr/>
        </p:nvSpPr>
        <p:spPr>
          <a:xfrm>
            <a:off x="5652120" y="188640"/>
            <a:ext cx="3491880"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Trimble R2 GNSS</a:t>
            </a:r>
          </a:p>
        </p:txBody>
      </p:sp>
      <p:pic>
        <p:nvPicPr>
          <p:cNvPr id="3075"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19744"/>
          <a:stretch>
            <a:fillRect/>
          </a:stretch>
        </p:blipFill>
        <p:spPr bwMode="auto">
          <a:xfrm>
            <a:off x="473576" y="1124744"/>
            <a:ext cx="6690541"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8681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Trimble R2 GNSS</a:t>
            </a:r>
          </a:p>
        </p:txBody>
      </p:sp>
      <p:pic>
        <p:nvPicPr>
          <p:cNvPr id="3075"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19744"/>
          <a:stretch>
            <a:fillRect/>
          </a:stretch>
        </p:blipFill>
        <p:spPr bwMode="auto">
          <a:xfrm>
            <a:off x="473576" y="1124744"/>
            <a:ext cx="6690541"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Trimble R2 GNSS Receiver - Overview Me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extLst>
      <p:ext uri="{BB962C8B-B14F-4D97-AF65-F5344CB8AC3E}">
        <p14:creationId xmlns:p14="http://schemas.microsoft.com/office/powerpoint/2010/main" val="210261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75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showWhenStopped="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8056" y="-27384"/>
            <a:ext cx="12266215" cy="6885384"/>
          </a:xfrm>
          <a:prstGeom prst="rect">
            <a:avLst/>
          </a:prstGeom>
        </p:spPr>
      </p:pic>
      <p:pic>
        <p:nvPicPr>
          <p:cNvPr id="1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220072" y="4869160"/>
            <a:ext cx="3703258" cy="108012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79512" y="5229201"/>
            <a:ext cx="4464496" cy="13045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619672" y="4077072"/>
            <a:ext cx="1509935" cy="10183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660232" y="3645024"/>
            <a:ext cx="1496918" cy="10609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15"/>
          <p:cNvPicPr>
            <a:picLocks noChangeAspect="1"/>
          </p:cNvPicPr>
          <p:nvPr/>
        </p:nvPicPr>
        <p:blipFill>
          <a:blip r:embed="rId7" cstate="screen">
            <a:alphaModFix/>
            <a:extLst>
              <a:ext uri="{BEBA8EAE-BF5A-486C-A8C5-ECC9F3942E4B}">
                <a14:imgProps xmlns:a14="http://schemas.microsoft.com/office/drawing/2010/main">
                  <a14:imgLayer r:embed="rId8">
                    <a14:imgEffect>
                      <a14:backgroundRemoval t="10000" b="82121" l="9964" r="89991">
                        <a14:foregroundMark x1="75296" y1="34727" x2="75296" y2="34727"/>
                        <a14:foregroundMark x1="74841" y1="36485" x2="74841" y2="36485"/>
                        <a14:foregroundMark x1="74613" y1="38606" x2="74613" y2="38606"/>
                        <a14:foregroundMark x1="74431" y1="40364" x2="74431" y2="40364"/>
                        <a14:foregroundMark x1="75250" y1="33455" x2="75250" y2="32788"/>
                        <a14:foregroundMark x1="75023" y1="35576" x2="75023" y2="35576"/>
                        <a14:foregroundMark x1="74932" y1="37697" x2="74932" y2="37697"/>
                        <a14:foregroundMark x1="74340" y1="42485" x2="74340" y2="42485"/>
                        <a14:foregroundMark x1="74204" y1="44485" x2="74204" y2="44485"/>
                        <a14:foregroundMark x1="74477" y1="41879" x2="74477" y2="41879"/>
                        <a14:foregroundMark x1="74568" y1="41212" x2="74568" y2="41212"/>
                        <a14:foregroundMark x1="74568" y1="42545" x2="74568" y2="42545"/>
                        <a14:foregroundMark x1="74477" y1="44182" x2="74477" y2="44182"/>
                        <a14:foregroundMark x1="74613" y1="39273" x2="74613" y2="39273"/>
                        <a14:foregroundMark x1="74750" y1="40061" x2="74750" y2="40061"/>
                        <a14:foregroundMark x1="74932" y1="38788" x2="74932" y2="38788"/>
                        <a14:foregroundMark x1="75159" y1="37212" x2="75159" y2="37212"/>
                        <a14:foregroundMark x1="74613" y1="43818" x2="74613" y2="43818"/>
                        <a14:foregroundMark x1="74795" y1="41333" x2="74795" y2="41333"/>
                        <a14:foregroundMark x1="74841" y1="41879" x2="74841" y2="41879"/>
                        <a14:foregroundMark x1="74795" y1="43030" x2="74795" y2="43030"/>
                        <a14:foregroundMark x1="74704" y1="43636" x2="74704" y2="43636"/>
                        <a14:foregroundMark x1="75068" y1="39273" x2="75068" y2="39273"/>
                        <a14:foregroundMark x1="75159" y1="38061" x2="75159" y2="38061"/>
                        <a14:foregroundMark x1="74932" y1="40727" x2="74932" y2="40727"/>
                      </a14:backgroundRemoval>
                    </a14:imgEffect>
                  </a14:imgLayer>
                </a14:imgProps>
              </a:ext>
              <a:ext uri="{28A0092B-C50C-407E-A947-70E740481C1C}">
                <a14:useLocalDpi xmlns:a14="http://schemas.microsoft.com/office/drawing/2010/main"/>
              </a:ext>
            </a:extLst>
          </a:blip>
          <a:stretch>
            <a:fillRect/>
          </a:stretch>
        </p:blipFill>
        <p:spPr>
          <a:xfrm>
            <a:off x="237031" y="1051335"/>
            <a:ext cx="2650836" cy="1989167"/>
          </a:xfrm>
          <a:prstGeom prst="rect">
            <a:avLst/>
          </a:prstGeom>
          <a:noFill/>
          <a:ln>
            <a:noFill/>
          </a:ln>
          <a:effectLst/>
        </p:spPr>
      </p:pic>
      <p:sp>
        <p:nvSpPr>
          <p:cNvPr id="23" name="TextBox 22"/>
          <p:cNvSpPr txBox="1"/>
          <p:nvPr/>
        </p:nvSpPr>
        <p:spPr>
          <a:xfrm>
            <a:off x="507757" y="2836396"/>
            <a:ext cx="3095729" cy="707886"/>
          </a:xfrm>
          <a:prstGeom prst="rect">
            <a:avLst/>
          </a:prstGeom>
          <a:noFill/>
        </p:spPr>
        <p:txBody>
          <a:bodyPr wrap="square" rtlCol="0">
            <a:spAutoFit/>
          </a:bodyPr>
          <a:lstStyle>
            <a:defPPr>
              <a:defRPr lang="en-US"/>
            </a:defPPr>
            <a:lvl1pPr>
              <a:defRPr b="1"/>
            </a:lvl1pPr>
          </a:lstStyle>
          <a:p>
            <a:r>
              <a:rPr lang="en-US" sz="2000" b="0" dirty="0">
                <a:latin typeface="Univers" panose="00000400000000000000" pitchFamily="2" charset="0"/>
              </a:rPr>
              <a:t>Versatility in the field</a:t>
            </a:r>
          </a:p>
          <a:p>
            <a:r>
              <a:rPr lang="en-US" sz="2000" b="0" dirty="0">
                <a:latin typeface="Univers" panose="00000400000000000000" pitchFamily="2" charset="0"/>
              </a:rPr>
              <a:t>Flexibility for your workflow</a:t>
            </a:r>
          </a:p>
        </p:txBody>
      </p:sp>
      <p:sp>
        <p:nvSpPr>
          <p:cNvPr id="5" name="Title 4"/>
          <p:cNvSpPr>
            <a:spLocks noGrp="1"/>
          </p:cNvSpPr>
          <p:nvPr>
            <p:ph type="title"/>
          </p:nvPr>
        </p:nvSpPr>
        <p:spPr/>
        <p:txBody>
          <a:bodyPr/>
          <a:lstStyle/>
          <a:p>
            <a:r>
              <a:rPr lang="en-NZ" dirty="0"/>
              <a:t>Trimble R2</a:t>
            </a:r>
          </a:p>
        </p:txBody>
      </p:sp>
    </p:spTree>
    <p:extLst>
      <p:ext uri="{BB962C8B-B14F-4D97-AF65-F5344CB8AC3E}">
        <p14:creationId xmlns:p14="http://schemas.microsoft.com/office/powerpoint/2010/main" val="2207593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Simple Ergonomic Design</a:t>
            </a: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00192" y="764704"/>
            <a:ext cx="2506087" cy="2674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19744"/>
          <a:stretch>
            <a:fillRect/>
          </a:stretch>
        </p:blipFill>
        <p:spPr bwMode="auto">
          <a:xfrm>
            <a:off x="4427984" y="3356992"/>
            <a:ext cx="4062114"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916832"/>
            <a:ext cx="4309450" cy="3490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idx="1"/>
          </p:nvPr>
        </p:nvSpPr>
        <p:spPr/>
        <p:txBody>
          <a:bodyPr/>
          <a:lstStyle/>
          <a:p>
            <a:endParaRPr lang="en-AU"/>
          </a:p>
        </p:txBody>
      </p:sp>
    </p:spTree>
    <p:extLst>
      <p:ext uri="{BB962C8B-B14F-4D97-AF65-F5344CB8AC3E}">
        <p14:creationId xmlns:p14="http://schemas.microsoft.com/office/powerpoint/2010/main" val="9706833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5392" y="1097108"/>
            <a:ext cx="8199753" cy="2115868"/>
          </a:xfrm>
        </p:spPr>
        <p:txBody>
          <a:bodyPr>
            <a:normAutofit/>
          </a:bodyPr>
          <a:lstStyle/>
          <a:p>
            <a:pPr marL="171450" indent="-171450"/>
            <a:r>
              <a:rPr lang="en-US" sz="2400" b="1" dirty="0"/>
              <a:t>GPS, GLONASS, Galileo, BeiDou, QZSS</a:t>
            </a:r>
          </a:p>
          <a:p>
            <a:pPr marL="171450" indent="-171450"/>
            <a:r>
              <a:rPr lang="en-US" sz="2400" b="1" dirty="0"/>
              <a:t>RTX, OmniSTAR</a:t>
            </a:r>
          </a:p>
          <a:p>
            <a:pPr marL="171450" indent="-171450"/>
            <a:r>
              <a:rPr lang="en-US" sz="2400" b="1" dirty="0"/>
              <a:t>UHF or Networked Rover</a:t>
            </a:r>
          </a:p>
          <a:p>
            <a:pPr marL="171450" indent="-171450"/>
            <a:r>
              <a:rPr lang="en-US" sz="2400" b="1" dirty="0"/>
              <a:t>Easy 3</a:t>
            </a:r>
            <a:r>
              <a:rPr lang="en-US" sz="2400" b="1" baseline="30000" dirty="0"/>
              <a:t>rd</a:t>
            </a:r>
            <a:r>
              <a:rPr lang="en-US" sz="2400" b="1" dirty="0"/>
              <a:t> party integration</a:t>
            </a:r>
          </a:p>
          <a:p>
            <a:endParaRPr lang="en-US" sz="2400" dirty="0"/>
          </a:p>
        </p:txBody>
      </p:sp>
      <p:sp>
        <p:nvSpPr>
          <p:cNvPr id="3" name="Title 2"/>
          <p:cNvSpPr>
            <a:spLocks noGrp="1"/>
          </p:cNvSpPr>
          <p:nvPr>
            <p:ph type="title"/>
          </p:nvPr>
        </p:nvSpPr>
        <p:spPr/>
        <p:txBody>
          <a:bodyPr/>
          <a:lstStyle/>
          <a:p>
            <a:r>
              <a:rPr lang="en-US" dirty="0"/>
              <a:t>Tracks All Constellations</a:t>
            </a:r>
          </a:p>
        </p:txBody>
      </p:sp>
      <p:pic>
        <p:nvPicPr>
          <p:cNvPr id="205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20925"/>
          <a:stretch>
            <a:fillRect/>
          </a:stretch>
        </p:blipFill>
        <p:spPr bwMode="auto">
          <a:xfrm>
            <a:off x="4716016" y="1961204"/>
            <a:ext cx="3433602"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5445224"/>
            <a:ext cx="541338" cy="541338"/>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08104" y="5445224"/>
            <a:ext cx="541338" cy="541338"/>
          </a:xfrm>
          <a:prstGeom prst="rect">
            <a:avLst/>
          </a:prstGeom>
        </p:spPr>
      </p:pic>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92280" y="5434951"/>
            <a:ext cx="658097" cy="541338"/>
          </a:xfrm>
          <a:prstGeom prst="rect">
            <a:avLst/>
          </a:prstGeom>
        </p:spPr>
      </p:pic>
    </p:spTree>
    <p:extLst>
      <p:ext uri="{BB962C8B-B14F-4D97-AF65-F5344CB8AC3E}">
        <p14:creationId xmlns:p14="http://schemas.microsoft.com/office/powerpoint/2010/main" val="865592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1636" y="1372902"/>
            <a:ext cx="8199753" cy="1716662"/>
          </a:xfrm>
        </p:spPr>
        <p:txBody>
          <a:bodyPr>
            <a:normAutofit/>
          </a:bodyPr>
          <a:lstStyle/>
          <a:p>
            <a:r>
              <a:rPr lang="en-US" sz="2400" dirty="0"/>
              <a:t>A versatile GNSS rover solution for geospatial applications where premium features are not required.</a:t>
            </a:r>
          </a:p>
        </p:txBody>
      </p:sp>
      <p:sp>
        <p:nvSpPr>
          <p:cNvPr id="3" name="Title 2"/>
          <p:cNvSpPr>
            <a:spLocks noGrp="1"/>
          </p:cNvSpPr>
          <p:nvPr>
            <p:ph type="title"/>
          </p:nvPr>
        </p:nvSpPr>
        <p:spPr/>
        <p:txBody>
          <a:bodyPr/>
          <a:lstStyle/>
          <a:p>
            <a:r>
              <a:rPr lang="en-US" dirty="0"/>
              <a:t>Proven Trimble Technology</a:t>
            </a:r>
          </a:p>
        </p:txBody>
      </p:sp>
      <p:pic>
        <p:nvPicPr>
          <p:cNvPr id="205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20925"/>
          <a:stretch>
            <a:fillRect/>
          </a:stretch>
        </p:blipFill>
        <p:spPr bwMode="auto">
          <a:xfrm>
            <a:off x="2339752" y="2852936"/>
            <a:ext cx="3433602"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5832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imble_S7_Total_Station_-Studio_Front_68446_LR.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187624" y="2132856"/>
            <a:ext cx="2945443" cy="3927257"/>
          </a:xfrm>
          <a:prstGeom prst="rect">
            <a:avLst/>
          </a:prstGeom>
        </p:spPr>
      </p:pic>
      <p:sp>
        <p:nvSpPr>
          <p:cNvPr id="4" name="Title 3"/>
          <p:cNvSpPr>
            <a:spLocks noGrp="1"/>
          </p:cNvSpPr>
          <p:nvPr>
            <p:ph type="title"/>
          </p:nvPr>
        </p:nvSpPr>
        <p:spPr/>
        <p:txBody>
          <a:bodyPr/>
          <a:lstStyle/>
          <a:p>
            <a:r>
              <a:rPr lang="en-US" i="1" dirty="0"/>
              <a:t>New </a:t>
            </a:r>
            <a:r>
              <a:rPr lang="en-US" dirty="0"/>
              <a:t>Trimble S-Series</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5563" t="4982" r="30467" b="30960"/>
          <a:stretch/>
        </p:blipFill>
        <p:spPr>
          <a:xfrm>
            <a:off x="395536" y="980728"/>
            <a:ext cx="1210114" cy="2350580"/>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25076" t="5138" r="29515" b="30641"/>
          <a:stretch/>
        </p:blipFill>
        <p:spPr>
          <a:xfrm>
            <a:off x="179512" y="3645024"/>
            <a:ext cx="1245473" cy="2334841"/>
          </a:xfrm>
          <a:prstGeom prst="rect">
            <a:avLst/>
          </a:prstGeom>
        </p:spPr>
      </p:pic>
      <p:sp>
        <p:nvSpPr>
          <p:cNvPr id="2" name="TextBox 1"/>
          <p:cNvSpPr txBox="1"/>
          <p:nvPr/>
        </p:nvSpPr>
        <p:spPr>
          <a:xfrm>
            <a:off x="1907704" y="5013176"/>
            <a:ext cx="4232286" cy="1200329"/>
          </a:xfrm>
          <a:prstGeom prst="rect">
            <a:avLst/>
          </a:prstGeom>
          <a:noFill/>
        </p:spPr>
        <p:txBody>
          <a:bodyPr wrap="square" rtlCol="0">
            <a:spAutoFit/>
          </a:bodyPr>
          <a:lstStyle/>
          <a:p>
            <a:r>
              <a:rPr lang="en-US" b="1" dirty="0"/>
              <a:t>Trimble S5</a:t>
            </a:r>
          </a:p>
          <a:p>
            <a:r>
              <a:rPr lang="en-US" dirty="0"/>
              <a:t>Base Model, Dependable, value, core survey functionality</a:t>
            </a:r>
          </a:p>
          <a:p>
            <a:endParaRPr lang="en-US" dirty="0"/>
          </a:p>
        </p:txBody>
      </p:sp>
      <p:sp>
        <p:nvSpPr>
          <p:cNvPr id="3" name="TextBox 2"/>
          <p:cNvSpPr txBox="1"/>
          <p:nvPr/>
        </p:nvSpPr>
        <p:spPr>
          <a:xfrm>
            <a:off x="3347864" y="2996952"/>
            <a:ext cx="2812311" cy="1200329"/>
          </a:xfrm>
          <a:prstGeom prst="rect">
            <a:avLst/>
          </a:prstGeom>
          <a:noFill/>
        </p:spPr>
        <p:txBody>
          <a:bodyPr wrap="square" rtlCol="0">
            <a:spAutoFit/>
          </a:bodyPr>
          <a:lstStyle/>
          <a:p>
            <a:r>
              <a:rPr lang="en-US" b="1" dirty="0"/>
              <a:t>Trimble S7</a:t>
            </a:r>
          </a:p>
          <a:p>
            <a:r>
              <a:rPr lang="en-US" dirty="0"/>
              <a:t>Premium, fully featured, total geospatial solution</a:t>
            </a:r>
          </a:p>
          <a:p>
            <a:endParaRPr lang="en-US" dirty="0"/>
          </a:p>
        </p:txBody>
      </p:sp>
      <p:sp>
        <p:nvSpPr>
          <p:cNvPr id="9" name="TextBox 8"/>
          <p:cNvSpPr txBox="1"/>
          <p:nvPr/>
        </p:nvSpPr>
        <p:spPr>
          <a:xfrm>
            <a:off x="1835696" y="1196752"/>
            <a:ext cx="4044144" cy="923330"/>
          </a:xfrm>
          <a:prstGeom prst="rect">
            <a:avLst/>
          </a:prstGeom>
          <a:noFill/>
        </p:spPr>
        <p:txBody>
          <a:bodyPr wrap="square" rtlCol="0">
            <a:spAutoFit/>
          </a:bodyPr>
          <a:lstStyle/>
          <a:p>
            <a:r>
              <a:rPr lang="en-US" b="1" dirty="0"/>
              <a:t>Trimble S9 and S9 HP</a:t>
            </a:r>
          </a:p>
          <a:p>
            <a:r>
              <a:rPr lang="en-US" dirty="0"/>
              <a:t>Elite Models, Specialized / Highly demanding workflows </a:t>
            </a:r>
          </a:p>
        </p:txBody>
      </p:sp>
      <p:pic>
        <p:nvPicPr>
          <p:cNvPr id="2050" name="Picture 2" descr="C:\Users\cmcfadd\Pictures\2015-04-06_112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2160" y="1412776"/>
            <a:ext cx="2876516" cy="25882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1" name="Picture 3" descr="C:\Users\cmcfadd\Pictures\2015-03-24_084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72200" y="4653136"/>
            <a:ext cx="1821309" cy="1309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8564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mcfadd\Downloads\0312-Trimble-045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855" t="-652" r="18831" b="1"/>
          <a:stretch/>
        </p:blipFill>
        <p:spPr bwMode="auto">
          <a:xfrm>
            <a:off x="5407317" y="2083418"/>
            <a:ext cx="3736683" cy="32430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i="1" dirty="0"/>
              <a:t>New </a:t>
            </a:r>
            <a:r>
              <a:rPr lang="en-US" dirty="0"/>
              <a:t>Trimble S-Series</a:t>
            </a:r>
          </a:p>
        </p:txBody>
      </p:sp>
      <p:sp>
        <p:nvSpPr>
          <p:cNvPr id="5" name="TextBox 4"/>
          <p:cNvSpPr txBox="1"/>
          <p:nvPr/>
        </p:nvSpPr>
        <p:spPr>
          <a:xfrm>
            <a:off x="323528" y="1196752"/>
            <a:ext cx="4733886" cy="3447098"/>
          </a:xfrm>
          <a:prstGeom prst="rect">
            <a:avLst/>
          </a:prstGeom>
          <a:noFill/>
        </p:spPr>
        <p:txBody>
          <a:bodyPr wrap="square" rtlCol="0">
            <a:spAutoFit/>
          </a:bodyPr>
          <a:lstStyle/>
          <a:p>
            <a:r>
              <a:rPr lang="en-US" sz="2400" b="1" dirty="0"/>
              <a:t>Key NEW Features of the S-series</a:t>
            </a:r>
          </a:p>
          <a:p>
            <a:endParaRPr lang="en-US" b="1" dirty="0"/>
          </a:p>
          <a:p>
            <a:pPr marL="342900" indent="-342900">
              <a:buClr>
                <a:schemeClr val="accent1"/>
              </a:buClr>
              <a:buFont typeface="Wingdings" panose="05000000000000000000" pitchFamily="2" charset="2"/>
              <a:buChar char="§"/>
            </a:pPr>
            <a:r>
              <a:rPr lang="en-US" sz="1600" b="1" dirty="0"/>
              <a:t>Locate2Protect – Track, Locate and mange your assets</a:t>
            </a:r>
          </a:p>
          <a:p>
            <a:pPr marL="342900" indent="-342900">
              <a:buClr>
                <a:schemeClr val="accent1"/>
              </a:buClr>
              <a:buFont typeface="Wingdings" panose="05000000000000000000" pitchFamily="2" charset="2"/>
              <a:buChar char="§"/>
            </a:pPr>
            <a:endParaRPr lang="en-US" sz="1600" b="1" dirty="0"/>
          </a:p>
          <a:p>
            <a:pPr marL="342900" indent="-342900">
              <a:buClr>
                <a:schemeClr val="accent1"/>
              </a:buClr>
              <a:buFont typeface="Wingdings" panose="05000000000000000000" pitchFamily="2" charset="2"/>
              <a:buChar char="§"/>
            </a:pPr>
            <a:r>
              <a:rPr lang="en-US" sz="1600" b="1" dirty="0" err="1"/>
              <a:t>SureScan</a:t>
            </a:r>
            <a:r>
              <a:rPr lang="en-US" sz="1600" b="1" dirty="0"/>
              <a:t> – more productive, scans an even grid</a:t>
            </a:r>
          </a:p>
          <a:p>
            <a:pPr marL="342900" indent="-342900">
              <a:buClr>
                <a:schemeClr val="accent1"/>
              </a:buClr>
              <a:buFont typeface="Wingdings" panose="05000000000000000000" pitchFamily="2" charset="2"/>
              <a:buChar char="§"/>
            </a:pPr>
            <a:endParaRPr lang="en-US" sz="1600" b="1" dirty="0"/>
          </a:p>
          <a:p>
            <a:pPr marL="342900" indent="-342900">
              <a:buClr>
                <a:schemeClr val="accent1"/>
              </a:buClr>
              <a:buFont typeface="Wingdings" panose="05000000000000000000" pitchFamily="2" charset="2"/>
              <a:buChar char="§"/>
            </a:pPr>
            <a:r>
              <a:rPr lang="en-US" sz="1600" b="1" dirty="0"/>
              <a:t>Enhanced VISION – Improved hardware, firmware, software, High Dynamic Range (HDR), Image annotation</a:t>
            </a:r>
          </a:p>
          <a:p>
            <a:pPr marL="342900" indent="-342900">
              <a:buClr>
                <a:schemeClr val="accent1"/>
              </a:buClr>
              <a:buFont typeface="Wingdings" panose="05000000000000000000" pitchFamily="2" charset="2"/>
              <a:buChar char="§"/>
            </a:pPr>
            <a:endParaRPr lang="en-US" sz="1600" b="1" dirty="0"/>
          </a:p>
          <a:p>
            <a:pPr marL="342900" indent="-342900">
              <a:buClr>
                <a:schemeClr val="accent1"/>
              </a:buClr>
              <a:buFont typeface="Wingdings" panose="05000000000000000000" pitchFamily="2" charset="2"/>
              <a:buChar char="§"/>
            </a:pPr>
            <a:r>
              <a:rPr lang="en-US" sz="1600" b="1" dirty="0"/>
              <a:t>DR Plus or DR HP EDM</a:t>
            </a:r>
          </a:p>
          <a:p>
            <a:endParaRPr lang="en-US" sz="1600" dirty="0"/>
          </a:p>
        </p:txBody>
      </p:sp>
    </p:spTree>
    <p:extLst>
      <p:ext uri="{BB962C8B-B14F-4D97-AF65-F5344CB8AC3E}">
        <p14:creationId xmlns:p14="http://schemas.microsoft.com/office/powerpoint/2010/main" val="299635886"/>
      </p:ext>
    </p:extLst>
  </p:cSld>
  <p:clrMapOvr>
    <a:masterClrMapping/>
  </p:clrMapOvr>
</p:sld>
</file>

<file path=ppt/theme/theme1.xml><?xml version="1.0" encoding="utf-8"?>
<a:theme xmlns:a="http://schemas.openxmlformats.org/drawingml/2006/main" name="UPGBusinessSetPowerpointTE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rporate_Template">
  <a:themeElements>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fontScheme name="Const - Heavy and Highw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nst - Heavy and Highwa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nst - Heavy and Highwa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nst - Heavy and Highwa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nst - Heavy and Highwa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nst - Heavy and Highwa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nst - Heavy and Highwa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nst - Heavy and Highwa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nst - Heavy and Highwa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nst - Heavy and Highwa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nst - Heavy and Highwa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nst - Heavy and Highwa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nst - Heavy and Highwa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
      <a:clrScheme name="Const - Heavy and Highway 14">
        <a:dk1>
          <a:srgbClr val="00478E"/>
        </a:dk1>
        <a:lt1>
          <a:srgbClr val="FFFFFF"/>
        </a:lt1>
        <a:dk2>
          <a:srgbClr val="00478E"/>
        </a:dk2>
        <a:lt2>
          <a:srgbClr val="002C58"/>
        </a:lt2>
        <a:accent1>
          <a:srgbClr val="F5C205"/>
        </a:accent1>
        <a:accent2>
          <a:srgbClr val="BF311A"/>
        </a:accent2>
        <a:accent3>
          <a:srgbClr val="FFFFFF"/>
        </a:accent3>
        <a:accent4>
          <a:srgbClr val="003B78"/>
        </a:accent4>
        <a:accent5>
          <a:srgbClr val="F9DDAA"/>
        </a:accent5>
        <a:accent6>
          <a:srgbClr val="AD2B16"/>
        </a:accent6>
        <a:hlink>
          <a:srgbClr val="3366CC"/>
        </a:hlink>
        <a:folHlink>
          <a:srgbClr val="CC66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st - Heavy and Highway 13">
    <a:dk1>
      <a:srgbClr val="000000"/>
    </a:dk1>
    <a:lt1>
      <a:srgbClr val="00478E"/>
    </a:lt1>
    <a:dk2>
      <a:srgbClr val="FFFFFF"/>
    </a:dk2>
    <a:lt2>
      <a:srgbClr val="002C58"/>
    </a:lt2>
    <a:accent1>
      <a:srgbClr val="F5C205"/>
    </a:accent1>
    <a:accent2>
      <a:srgbClr val="BF311A"/>
    </a:accent2>
    <a:accent3>
      <a:srgbClr val="AAB1C6"/>
    </a:accent3>
    <a:accent4>
      <a:srgbClr val="000000"/>
    </a:accent4>
    <a:accent5>
      <a:srgbClr val="F9DDAA"/>
    </a:accent5>
    <a:accent6>
      <a:srgbClr val="AD2B16"/>
    </a:accent6>
    <a:hlink>
      <a:srgbClr val="3366CC"/>
    </a:hlink>
    <a:folHlink>
      <a:srgbClr val="CC6600"/>
    </a:folHlink>
  </a:clrScheme>
</a:themeOverride>
</file>

<file path=docProps/app.xml><?xml version="1.0" encoding="utf-8"?>
<Properties xmlns="http://schemas.openxmlformats.org/officeDocument/2006/extended-properties" xmlns:vt="http://schemas.openxmlformats.org/officeDocument/2006/docPropsVTypes">
  <Template>UPGBusinessSetPowerpointTEMP</Template>
  <TotalTime>6313</TotalTime>
  <Words>702</Words>
  <Application>Microsoft Office PowerPoint</Application>
  <PresentationFormat>On-screen Show (4:3)</PresentationFormat>
  <Paragraphs>91</Paragraphs>
  <Slides>15</Slides>
  <Notes>7</Notes>
  <HiddenSlides>0</HiddenSlides>
  <MMClips>2</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Univers</vt:lpstr>
      <vt:lpstr>Wingdings</vt:lpstr>
      <vt:lpstr>UPGBusinessSetPowerpointTEMP</vt:lpstr>
      <vt:lpstr>Corporate_Template</vt:lpstr>
      <vt:lpstr>UPG Update: ISV Surveying Expo 2016 Martin English – Vic/Tas Sales Manager </vt:lpstr>
      <vt:lpstr>Trimble R2 GNSS</vt:lpstr>
      <vt:lpstr>Trimble R2 GNSS</vt:lpstr>
      <vt:lpstr>Trimble R2</vt:lpstr>
      <vt:lpstr>Simple Ergonomic Design</vt:lpstr>
      <vt:lpstr>Tracks All Constellations</vt:lpstr>
      <vt:lpstr>Proven Trimble Technology</vt:lpstr>
      <vt:lpstr>New Trimble S-Series</vt:lpstr>
      <vt:lpstr>New Trimble S-Series</vt:lpstr>
      <vt:lpstr>New SenseFly Albris Rotary Drone</vt:lpstr>
      <vt:lpstr>New SenseFly Albris Rotary Drone</vt:lpstr>
      <vt:lpstr>New SenseFly Albris Rotary Drone</vt:lpstr>
      <vt:lpstr>New Trimble ZX5 Aerial Imaging Solution </vt:lpstr>
      <vt:lpstr>UPG Activities – www.upgsolutions.com</vt:lpstr>
      <vt:lpstr>   Questions?      www.upgsolutions.com      (03) 9518 7400                   </vt:lpstr>
    </vt:vector>
  </TitlesOfParts>
  <Company>SITECH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BlackM</dc:creator>
  <cp:lastModifiedBy>Martin English</cp:lastModifiedBy>
  <cp:revision>533</cp:revision>
  <dcterms:created xsi:type="dcterms:W3CDTF">2014-03-10T03:59:37Z</dcterms:created>
  <dcterms:modified xsi:type="dcterms:W3CDTF">2016-07-14T06:23:38Z</dcterms:modified>
</cp:coreProperties>
</file>