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7"/>
  </p:notesMasterIdLst>
  <p:sldIdLst>
    <p:sldId id="295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94" r:id="rId10"/>
    <p:sldId id="264" r:id="rId11"/>
    <p:sldId id="265" r:id="rId12"/>
    <p:sldId id="266" r:id="rId13"/>
    <p:sldId id="267" r:id="rId14"/>
    <p:sldId id="296" r:id="rId15"/>
    <p:sldId id="268" r:id="rId16"/>
    <p:sldId id="269" r:id="rId17"/>
    <p:sldId id="307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7" r:id="rId27"/>
    <p:sldId id="297" r:id="rId28"/>
    <p:sldId id="300" r:id="rId29"/>
    <p:sldId id="304" r:id="rId30"/>
    <p:sldId id="301" r:id="rId31"/>
    <p:sldId id="302" r:id="rId32"/>
    <p:sldId id="303" r:id="rId33"/>
    <p:sldId id="306" r:id="rId34"/>
    <p:sldId id="279" r:id="rId35"/>
    <p:sldId id="298" r:id="rId36"/>
    <p:sldId id="280" r:id="rId37"/>
    <p:sldId id="281" r:id="rId38"/>
    <p:sldId id="286" r:id="rId39"/>
    <p:sldId id="287" r:id="rId40"/>
    <p:sldId id="288" r:id="rId41"/>
    <p:sldId id="299" r:id="rId42"/>
    <p:sldId id="289" r:id="rId43"/>
    <p:sldId id="290" r:id="rId44"/>
    <p:sldId id="291" r:id="rId45"/>
    <p:sldId id="292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96625-838E-4C63-933F-528A7B9932F9}" type="datetimeFigureOut">
              <a:rPr lang="en-AU" smtClean="0"/>
              <a:t>10/09/2016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D718E-F21E-4D0A-91F0-67C2DEB7FD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107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Well </a:t>
            </a:r>
            <a:r>
              <a:rPr lang="en-AU" dirty="0" err="1" smtClean="0"/>
              <a:t>well</a:t>
            </a:r>
            <a:r>
              <a:rPr lang="en-AU" dirty="0" smtClean="0"/>
              <a:t> </a:t>
            </a:r>
            <a:r>
              <a:rPr lang="en-AU" smtClean="0"/>
              <a:t>well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D718E-F21E-4D0A-91F0-67C2DEB7FD99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0414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9/10/2016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Acknowledgements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Paul </a:t>
            </a:r>
            <a:r>
              <a:rPr lang="en-AU" dirty="0" err="1" smtClean="0"/>
              <a:t>Reidy</a:t>
            </a:r>
            <a:r>
              <a:rPr lang="en-AU" dirty="0" smtClean="0"/>
              <a:t> – OSG – Melbourne</a:t>
            </a:r>
          </a:p>
          <a:p>
            <a:pPr lvl="1"/>
            <a:r>
              <a:rPr lang="en-AU" dirty="0" smtClean="0"/>
              <a:t>formerly of Whorouly in happier times</a:t>
            </a:r>
            <a:endParaRPr lang="en-AU" dirty="0"/>
          </a:p>
          <a:p>
            <a:r>
              <a:rPr lang="en-AU" dirty="0" smtClean="0"/>
              <a:t>For his help in researching the crown plans</a:t>
            </a:r>
          </a:p>
          <a:p>
            <a:r>
              <a:rPr lang="en-AU" dirty="0" smtClean="0"/>
              <a:t>Ash Power </a:t>
            </a:r>
            <a:r>
              <a:rPr lang="en-AU" smtClean="0"/>
              <a:t>Lt. General</a:t>
            </a:r>
            <a:r>
              <a:rPr lang="en-AU" dirty="0" smtClean="0"/>
              <a:t>. </a:t>
            </a:r>
            <a:r>
              <a:rPr lang="en-AU" dirty="0" smtClean="0"/>
              <a:t>(Ret) – for sharing his families history with me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362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Whorouly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dirty="0" smtClean="0"/>
              <a:t>What </a:t>
            </a:r>
            <a:r>
              <a:rPr lang="en-AU" dirty="0"/>
              <a:t>has excited me about Whorouly, what could possibly be on the Parish Plan that has stimulated my </a:t>
            </a:r>
            <a:r>
              <a:rPr lang="en-AU" dirty="0" smtClean="0"/>
              <a:t>   “</a:t>
            </a:r>
            <a:r>
              <a:rPr lang="en-AU" sz="4000" b="1" dirty="0">
                <a:solidFill>
                  <a:srgbClr val="002060"/>
                </a:solidFill>
              </a:rPr>
              <a:t>special </a:t>
            </a:r>
            <a:r>
              <a:rPr lang="en-AU" sz="4000" b="1" dirty="0" smtClean="0">
                <a:solidFill>
                  <a:srgbClr val="002060"/>
                </a:solidFill>
              </a:rPr>
              <a:t>interests??</a:t>
            </a:r>
            <a:r>
              <a:rPr lang="en-AU" dirty="0" smtClean="0"/>
              <a:t>”.</a:t>
            </a:r>
            <a:endParaRPr lang="en-AU" dirty="0"/>
          </a:p>
          <a:p>
            <a:endParaRPr lang="en-AU" dirty="0"/>
          </a:p>
          <a:p>
            <a:r>
              <a:rPr lang="en-AU" dirty="0"/>
              <a:t>Look for yourselves….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79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11" y="1037229"/>
            <a:ext cx="10058400" cy="684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6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Victorian Parish Plans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Parish plans are the crown subdivision.  </a:t>
            </a:r>
            <a:endParaRPr lang="en-AU" dirty="0" smtClean="0"/>
          </a:p>
          <a:p>
            <a:r>
              <a:rPr lang="en-AU" dirty="0" smtClean="0"/>
              <a:t>They </a:t>
            </a:r>
            <a:r>
              <a:rPr lang="en-AU" dirty="0"/>
              <a:t>show when the crown sold the land to the early settlers. </a:t>
            </a:r>
            <a:endParaRPr lang="en-AU" dirty="0" smtClean="0"/>
          </a:p>
          <a:p>
            <a:r>
              <a:rPr lang="en-AU" dirty="0" smtClean="0"/>
              <a:t>They </a:t>
            </a:r>
            <a:r>
              <a:rPr lang="en-AU" dirty="0"/>
              <a:t>record the details of the property, area, purchaser and date of settlement.. </a:t>
            </a:r>
            <a:endParaRPr lang="en-AU" dirty="0" smtClean="0"/>
          </a:p>
          <a:p>
            <a:r>
              <a:rPr lang="en-AU" dirty="0" smtClean="0"/>
              <a:t>You </a:t>
            </a:r>
            <a:r>
              <a:rPr lang="en-AU" dirty="0"/>
              <a:t>expect that they follow a logical pattern a</a:t>
            </a:r>
            <a:r>
              <a:rPr lang="en-AU" dirty="0" smtClean="0"/>
              <a:t>nd </a:t>
            </a:r>
            <a:r>
              <a:rPr lang="en-AU" dirty="0"/>
              <a:t>that dates are generally in the </a:t>
            </a:r>
            <a:r>
              <a:rPr lang="en-AU" dirty="0" smtClean="0"/>
              <a:t>same era, based on a staged subdivision and </a:t>
            </a:r>
            <a:r>
              <a:rPr lang="en-AU" smtClean="0"/>
              <a:t>sales program.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804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Look </a:t>
            </a:r>
            <a:r>
              <a:rPr lang="en-AU" b="1" dirty="0" smtClean="0"/>
              <a:t>harder at </a:t>
            </a:r>
            <a:r>
              <a:rPr lang="en-AU" b="1" dirty="0"/>
              <a:t>Whorouly…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3200" dirty="0" smtClean="0"/>
              <a:t>Generally, 1880, 1883, 1873, 1869, 1876</a:t>
            </a:r>
          </a:p>
          <a:p>
            <a:r>
              <a:rPr lang="en-AU" sz="3200" dirty="0"/>
              <a:t>Look at that little cluster that don’t make sense…</a:t>
            </a:r>
          </a:p>
          <a:p>
            <a:r>
              <a:rPr lang="en-AU" sz="2000" dirty="0" smtClean="0"/>
              <a:t>Say </a:t>
            </a:r>
            <a:r>
              <a:rPr lang="en-AU" sz="2000" dirty="0"/>
              <a:t>CA 2…. H A Power, </a:t>
            </a:r>
            <a:r>
              <a:rPr lang="en-AU" sz="2000" smtClean="0"/>
              <a:t>1949, 69 </a:t>
            </a:r>
            <a:r>
              <a:rPr lang="en-AU" sz="2000" dirty="0" smtClean="0"/>
              <a:t>years </a:t>
            </a:r>
            <a:r>
              <a:rPr lang="en-AU" sz="2000" dirty="0"/>
              <a:t>since that adjoining land </a:t>
            </a:r>
            <a:r>
              <a:rPr lang="en-AU" sz="2000" smtClean="0"/>
              <a:t>CA 2A was </a:t>
            </a:r>
            <a:r>
              <a:rPr lang="en-AU" sz="2000" dirty="0"/>
              <a:t>settled</a:t>
            </a:r>
            <a:r>
              <a:rPr lang="en-AU" sz="2000" dirty="0" smtClean="0"/>
              <a:t>???</a:t>
            </a:r>
            <a:endParaRPr lang="en-AU" sz="2000" dirty="0"/>
          </a:p>
          <a:p>
            <a:r>
              <a:rPr lang="en-AU" sz="2000" dirty="0" smtClean="0"/>
              <a:t>CA 3 .. Johnstone, 1946, CA 4 </a:t>
            </a:r>
            <a:r>
              <a:rPr lang="en-AU" sz="2000" dirty="0" err="1" smtClean="0"/>
              <a:t>Langshaw</a:t>
            </a:r>
            <a:r>
              <a:rPr lang="en-AU" sz="2000" dirty="0" smtClean="0"/>
              <a:t> 1938, CA 11  Kneebone 1944, </a:t>
            </a:r>
          </a:p>
          <a:p>
            <a:r>
              <a:rPr lang="en-AU" sz="3600" b="1" dirty="0" smtClean="0"/>
              <a:t>CA 3A – SCHOOL SITE  ….1939</a:t>
            </a:r>
            <a:r>
              <a:rPr lang="en-AU" sz="2000" dirty="0"/>
              <a:t/>
            </a:r>
            <a:br>
              <a:rPr lang="en-AU" sz="2000" dirty="0"/>
            </a:b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164402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0" y="0"/>
            <a:ext cx="10058400" cy="684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0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339" y="1213951"/>
            <a:ext cx="9601195" cy="1001214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chemeClr val="tx1"/>
                </a:solidFill>
              </a:rPr>
              <a:t>Slow land sales??? Or  ???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Talk and ask questions, do more research, analyse the information, what’s right, what’s wrong and what doesn’t make sense.</a:t>
            </a:r>
          </a:p>
          <a:p>
            <a:r>
              <a:rPr lang="en-AU" dirty="0" smtClean="0"/>
              <a:t>Direct descendants H A Power still alive and </a:t>
            </a:r>
            <a:r>
              <a:rPr lang="en-AU" sz="2000" dirty="0" smtClean="0"/>
              <a:t>still very connected to the District</a:t>
            </a:r>
            <a:endParaRPr lang="en-AU" dirty="0" smtClean="0"/>
          </a:p>
          <a:p>
            <a:r>
              <a:rPr lang="en-AU" sz="2000" b="1" dirty="0" smtClean="0">
                <a:solidFill>
                  <a:srgbClr val="002060"/>
                </a:solidFill>
              </a:rPr>
              <a:t>His </a:t>
            </a:r>
            <a:r>
              <a:rPr lang="en-AU" sz="2000" b="1" dirty="0">
                <a:solidFill>
                  <a:srgbClr val="002060"/>
                </a:solidFill>
              </a:rPr>
              <a:t>grandfather bought the land in 1919 and settled there…</a:t>
            </a:r>
          </a:p>
          <a:p>
            <a:r>
              <a:rPr lang="en-AU" sz="2000" dirty="0"/>
              <a:t>No, the </a:t>
            </a:r>
            <a:r>
              <a:rPr lang="en-AU" sz="2000" b="1" dirty="0">
                <a:solidFill>
                  <a:schemeClr val="tx1"/>
                </a:solidFill>
              </a:rPr>
              <a:t>Parish </a:t>
            </a:r>
            <a:r>
              <a:rPr lang="en-AU" sz="2000" b="1" dirty="0" smtClean="0">
                <a:solidFill>
                  <a:schemeClr val="tx1"/>
                </a:solidFill>
              </a:rPr>
              <a:t>Plan </a:t>
            </a:r>
            <a:r>
              <a:rPr lang="en-AU" sz="2000" dirty="0" smtClean="0"/>
              <a:t>(</a:t>
            </a:r>
            <a:r>
              <a:rPr lang="en-AU" sz="2800" i="1" dirty="0" smtClean="0">
                <a:solidFill>
                  <a:srgbClr val="0070C0"/>
                </a:solidFill>
              </a:rPr>
              <a:t>the old surveyors bible</a:t>
            </a:r>
            <a:r>
              <a:rPr lang="en-AU" sz="2000" dirty="0" smtClean="0"/>
              <a:t>,  rarely wrong) </a:t>
            </a:r>
            <a:r>
              <a:rPr lang="en-AU" sz="2000" b="1" dirty="0" smtClean="0">
                <a:solidFill>
                  <a:schemeClr val="tx1"/>
                </a:solidFill>
              </a:rPr>
              <a:t>says </a:t>
            </a:r>
            <a:r>
              <a:rPr lang="en-AU" sz="2000" b="1" dirty="0">
                <a:solidFill>
                  <a:schemeClr val="tx1"/>
                </a:solidFill>
              </a:rPr>
              <a:t>1949,,, </a:t>
            </a:r>
            <a:endParaRPr lang="en-AU" sz="2000" b="1" dirty="0" smtClean="0">
              <a:solidFill>
                <a:schemeClr val="tx1"/>
              </a:solidFill>
            </a:endParaRPr>
          </a:p>
          <a:p>
            <a:r>
              <a:rPr lang="en-AU" sz="2000" dirty="0" smtClean="0">
                <a:solidFill>
                  <a:srgbClr val="002060"/>
                </a:solidFill>
              </a:rPr>
              <a:t>No</a:t>
            </a:r>
            <a:r>
              <a:rPr lang="en-AU" sz="2000" dirty="0">
                <a:solidFill>
                  <a:srgbClr val="002060"/>
                </a:solidFill>
              </a:rPr>
              <a:t>,,,, </a:t>
            </a:r>
            <a:r>
              <a:rPr lang="en-AU" sz="2000" b="1" dirty="0">
                <a:solidFill>
                  <a:srgbClr val="002060"/>
                </a:solidFill>
              </a:rPr>
              <a:t>he settled there in 1919</a:t>
            </a:r>
            <a:r>
              <a:rPr lang="en-AU" sz="2000" dirty="0">
                <a:solidFill>
                  <a:srgbClr val="002060"/>
                </a:solidFill>
              </a:rPr>
              <a:t>, </a:t>
            </a:r>
            <a:r>
              <a:rPr lang="en-AU" sz="2800" b="1" u="sng" dirty="0">
                <a:solidFill>
                  <a:srgbClr val="002060"/>
                </a:solidFill>
              </a:rPr>
              <a:t>right after the war</a:t>
            </a:r>
            <a:r>
              <a:rPr lang="en-AU" sz="2000" dirty="0" smtClean="0">
                <a:solidFill>
                  <a:srgbClr val="002060"/>
                </a:solidFill>
              </a:rPr>
              <a:t>!  </a:t>
            </a:r>
            <a:r>
              <a:rPr lang="en-AU" sz="3600" b="1" dirty="0" smtClean="0">
                <a:solidFill>
                  <a:srgbClr val="C00000"/>
                </a:solidFill>
              </a:rPr>
              <a:t>The 1</a:t>
            </a:r>
            <a:r>
              <a:rPr lang="en-AU" sz="3600" b="1" baseline="30000" dirty="0" smtClean="0">
                <a:solidFill>
                  <a:srgbClr val="C00000"/>
                </a:solidFill>
              </a:rPr>
              <a:t>st</a:t>
            </a:r>
            <a:r>
              <a:rPr lang="en-AU" sz="3600" b="1" dirty="0" smtClean="0">
                <a:solidFill>
                  <a:srgbClr val="C00000"/>
                </a:solidFill>
              </a:rPr>
              <a:t> one!</a:t>
            </a:r>
          </a:p>
          <a:p>
            <a:r>
              <a:rPr lang="en-AU" sz="2000" b="1" dirty="0" smtClean="0">
                <a:solidFill>
                  <a:srgbClr val="FF0000"/>
                </a:solidFill>
              </a:rPr>
              <a:t>Never argue with a retired army general  !!!  Or don’t expect to win</a:t>
            </a:r>
            <a:endParaRPr lang="en-AU" sz="2000" b="1" dirty="0">
              <a:solidFill>
                <a:srgbClr val="FF0000"/>
              </a:solidFill>
            </a:endParaRPr>
          </a:p>
          <a:p>
            <a:endParaRPr lang="en-A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91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>
                <a:solidFill>
                  <a:schemeClr val="tx1"/>
                </a:solidFill>
              </a:rPr>
              <a:t>A</a:t>
            </a:r>
            <a:r>
              <a:rPr lang="en-AU" sz="4800" b="1" dirty="0" smtClean="0">
                <a:solidFill>
                  <a:schemeClr val="tx1"/>
                </a:solidFill>
              </a:rPr>
              <a:t> </a:t>
            </a:r>
            <a:r>
              <a:rPr lang="en-AU" sz="4800" b="1" dirty="0">
                <a:solidFill>
                  <a:schemeClr val="tx1"/>
                </a:solidFill>
              </a:rPr>
              <a:t>C</a:t>
            </a:r>
            <a:r>
              <a:rPr lang="en-AU" sz="4800" b="1" dirty="0" smtClean="0">
                <a:solidFill>
                  <a:schemeClr val="tx1"/>
                </a:solidFill>
              </a:rPr>
              <a:t>lue !</a:t>
            </a:r>
            <a:endParaRPr lang="en-AU" sz="4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 clue </a:t>
            </a:r>
            <a:r>
              <a:rPr lang="en-AU" dirty="0" smtClean="0"/>
              <a:t>can be</a:t>
            </a:r>
            <a:r>
              <a:rPr lang="en-AU" sz="3200" b="1" dirty="0" smtClean="0"/>
              <a:t>… </a:t>
            </a:r>
            <a:r>
              <a:rPr lang="en-AU" sz="3200" b="1" dirty="0"/>
              <a:t>a notation </a:t>
            </a:r>
            <a:r>
              <a:rPr lang="en-AU" dirty="0"/>
              <a:t>on Parish Plans,,, </a:t>
            </a:r>
            <a:r>
              <a:rPr lang="en-AU" dirty="0" smtClean="0"/>
              <a:t>Look for them!</a:t>
            </a:r>
          </a:p>
          <a:p>
            <a:r>
              <a:rPr lang="en-AU" dirty="0" err="1" smtClean="0"/>
              <a:t>Putaway</a:t>
            </a:r>
            <a:r>
              <a:rPr lang="en-AU" dirty="0" smtClean="0"/>
              <a:t> Plan,, gives clues</a:t>
            </a:r>
          </a:p>
          <a:p>
            <a:r>
              <a:rPr lang="en-AU" dirty="0" smtClean="0"/>
              <a:t>this </a:t>
            </a:r>
            <a:r>
              <a:rPr lang="en-AU" dirty="0"/>
              <a:t>parcel and others nearby, </a:t>
            </a:r>
            <a:r>
              <a:rPr lang="en-AU" dirty="0" smtClean="0"/>
              <a:t>could have been subject </a:t>
            </a:r>
            <a:r>
              <a:rPr lang="en-AU" dirty="0"/>
              <a:t>to the provisions of what I often hear described </a:t>
            </a:r>
            <a:r>
              <a:rPr lang="en-AU" dirty="0" smtClean="0"/>
              <a:t>as:</a:t>
            </a:r>
          </a:p>
          <a:p>
            <a:r>
              <a:rPr lang="en-AU" dirty="0" smtClean="0"/>
              <a:t> </a:t>
            </a:r>
            <a:r>
              <a:rPr lang="en-AU" dirty="0"/>
              <a:t>the “Soldier Settlement </a:t>
            </a:r>
            <a:r>
              <a:rPr lang="en-AU" dirty="0" smtClean="0"/>
              <a:t>Act”</a:t>
            </a:r>
          </a:p>
          <a:p>
            <a:r>
              <a:rPr lang="en-AU" dirty="0" err="1"/>
              <a:t>S.S.Act</a:t>
            </a:r>
            <a:r>
              <a:rPr lang="en-AU" dirty="0"/>
              <a:t>… (Soldier Settlement Act) .. Nothing here but</a:t>
            </a:r>
            <a:r>
              <a:rPr lang="en-AU" dirty="0" smtClean="0"/>
              <a:t>….  </a:t>
            </a:r>
            <a:r>
              <a:rPr lang="en-AU" sz="3600" b="1" dirty="0" smtClean="0"/>
              <a:t>WHO???.</a:t>
            </a:r>
            <a:endParaRPr lang="en-AU" sz="3600" b="1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805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5940" y="-347133"/>
            <a:ext cx="12979254" cy="88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chemeClr val="tx1"/>
                </a:solidFill>
              </a:rPr>
              <a:t>“The Discharged Soldiers Settlement Act </a:t>
            </a:r>
            <a:r>
              <a:rPr lang="en-AU" b="1" dirty="0" smtClean="0">
                <a:solidFill>
                  <a:schemeClr val="tx1"/>
                </a:solidFill>
              </a:rPr>
              <a:t>1917”</a:t>
            </a:r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Object of the Act:  - “an </a:t>
            </a:r>
            <a:r>
              <a:rPr lang="en-AU" b="1" dirty="0"/>
              <a:t>act to make provisions for the settlement of discharged soldiers on the land for settlement purposes”</a:t>
            </a:r>
          </a:p>
          <a:p>
            <a:r>
              <a:rPr lang="en-AU" dirty="0"/>
              <a:t>An Act that has links with the various Closer Settlement Acts – 1897 – to </a:t>
            </a:r>
            <a:r>
              <a:rPr lang="en-AU" dirty="0" smtClean="0"/>
              <a:t>1938 -- </a:t>
            </a:r>
            <a:r>
              <a:rPr lang="en-AU" dirty="0"/>
              <a:t>In this case </a:t>
            </a:r>
            <a:r>
              <a:rPr lang="en-AU" dirty="0" smtClean="0"/>
              <a:t>C.S.A. </a:t>
            </a:r>
            <a:r>
              <a:rPr lang="en-AU" dirty="0"/>
              <a:t>1915.</a:t>
            </a:r>
          </a:p>
          <a:p>
            <a:r>
              <a:rPr lang="en-AU" dirty="0"/>
              <a:t>And links with the Land Act 1915,,, which is basically, or very similar to,, the Land Act 1958, the current Land Act</a:t>
            </a:r>
            <a:r>
              <a:rPr lang="en-AU" dirty="0" smtClean="0"/>
              <a:t>.  … DGJ,, get excited!</a:t>
            </a:r>
            <a:endParaRPr lang="en-AU" dirty="0"/>
          </a:p>
          <a:p>
            <a:r>
              <a:rPr lang="en-AU" dirty="0" smtClean="0"/>
              <a:t>CSA, -Finally wound up 1982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431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110921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en-AU" b="1" dirty="0"/>
              <a:t>Key elements </a:t>
            </a:r>
            <a:r>
              <a:rPr lang="en-AU" dirty="0" smtClean="0"/>
              <a:t>-</a:t>
            </a:r>
            <a:r>
              <a:rPr lang="en-AU" sz="3100" dirty="0" smtClean="0"/>
              <a:t>are </a:t>
            </a:r>
            <a:r>
              <a:rPr lang="en-AU" sz="3100" dirty="0"/>
              <a:t>evident in the </a:t>
            </a:r>
            <a:r>
              <a:rPr lang="en-AU" b="1" dirty="0"/>
              <a:t>“</a:t>
            </a:r>
            <a:r>
              <a:rPr lang="en-AU" b="1" dirty="0" smtClean="0"/>
              <a:t>definitions”</a:t>
            </a:r>
            <a:br>
              <a:rPr lang="en-AU" b="1" dirty="0" smtClean="0"/>
            </a:br>
            <a:r>
              <a:rPr lang="en-AU" sz="2700" dirty="0"/>
              <a:t>Discharged Soldiers Settlement Act.</a:t>
            </a:r>
            <a:r>
              <a:rPr lang="en-AU" dirty="0"/>
              <a:t/>
            </a:r>
            <a:br>
              <a:rPr lang="en-AU" dirty="0"/>
            </a:b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“Board” – Lands Purchase and Management Board </a:t>
            </a:r>
            <a:endParaRPr lang="en-AU" dirty="0" smtClean="0"/>
          </a:p>
          <a:p>
            <a:pPr lvl="2"/>
            <a:r>
              <a:rPr lang="en-AU" dirty="0" smtClean="0"/>
              <a:t>– </a:t>
            </a:r>
            <a:r>
              <a:rPr lang="en-AU" dirty="0"/>
              <a:t>under the Closer Settlement Act 1915</a:t>
            </a:r>
          </a:p>
          <a:p>
            <a:r>
              <a:rPr lang="en-AU" dirty="0"/>
              <a:t>“Crown land</a:t>
            </a:r>
            <a:r>
              <a:rPr lang="en-AU" dirty="0" smtClean="0"/>
              <a:t>” - crown </a:t>
            </a:r>
            <a:r>
              <a:rPr lang="en-AU" dirty="0"/>
              <a:t>land usually means </a:t>
            </a:r>
            <a:r>
              <a:rPr lang="en-AU" dirty="0" smtClean="0"/>
              <a:t>“un-alienated </a:t>
            </a:r>
            <a:r>
              <a:rPr lang="en-AU" dirty="0"/>
              <a:t>crown </a:t>
            </a:r>
            <a:r>
              <a:rPr lang="en-AU" dirty="0" smtClean="0"/>
              <a:t>land”</a:t>
            </a:r>
          </a:p>
          <a:p>
            <a:pPr lvl="2"/>
            <a:r>
              <a:rPr lang="en-AU" dirty="0" smtClean="0"/>
              <a:t>, </a:t>
            </a:r>
            <a:r>
              <a:rPr lang="en-AU" dirty="0"/>
              <a:t>thus land yet to be sold by the crown..</a:t>
            </a:r>
          </a:p>
          <a:p>
            <a:r>
              <a:rPr lang="en-AU" dirty="0"/>
              <a:t>In this </a:t>
            </a:r>
            <a:r>
              <a:rPr lang="en-AU" dirty="0" smtClean="0"/>
              <a:t>case </a:t>
            </a:r>
            <a:r>
              <a:rPr lang="en-AU" u="sng" dirty="0" smtClean="0"/>
              <a:t>the definition</a:t>
            </a:r>
            <a:r>
              <a:rPr lang="en-AU" dirty="0" smtClean="0"/>
              <a:t>…</a:t>
            </a:r>
            <a:endParaRPr lang="en-AU" dirty="0"/>
          </a:p>
          <a:p>
            <a:r>
              <a:rPr lang="en-AU" dirty="0"/>
              <a:t>“Crown land” includes </a:t>
            </a:r>
            <a:r>
              <a:rPr lang="en-AU" sz="3600" b="1" dirty="0" smtClean="0">
                <a:solidFill>
                  <a:srgbClr val="FF0000"/>
                </a:solidFill>
              </a:rPr>
              <a:t>-</a:t>
            </a:r>
            <a:r>
              <a:rPr lang="en-AU" sz="3600" b="1" u="sng" dirty="0" smtClean="0">
                <a:solidFill>
                  <a:srgbClr val="FF0000"/>
                </a:solidFill>
              </a:rPr>
              <a:t>land </a:t>
            </a:r>
            <a:r>
              <a:rPr lang="en-AU" sz="3600" b="1" u="sng" dirty="0">
                <a:solidFill>
                  <a:srgbClr val="FF0000"/>
                </a:solidFill>
              </a:rPr>
              <a:t>acquired or to be acquired for the crown</a:t>
            </a:r>
            <a:r>
              <a:rPr lang="en-AU" sz="3600" b="1" dirty="0">
                <a:solidFill>
                  <a:srgbClr val="FF0000"/>
                </a:solidFill>
              </a:rPr>
              <a:t>…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6681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Confession Time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Rob Steel</a:t>
            </a:r>
          </a:p>
          <a:p>
            <a:r>
              <a:rPr lang="en-AU" dirty="0" smtClean="0"/>
              <a:t>10 September 2016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349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900" b="1" u="sng" dirty="0"/>
              <a:t>Acquisition of land by the crown??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/>
              <a:t>Section 23(1)(a) </a:t>
            </a:r>
          </a:p>
          <a:p>
            <a:r>
              <a:rPr lang="en-AU" dirty="0"/>
              <a:t>“</a:t>
            </a:r>
            <a:r>
              <a:rPr lang="en-AU" i="1" dirty="0"/>
              <a:t>The Board may for the purposes of this Act and as provided for in this Act and the Closer Settlement Act 1915….acquire and take for the Crown, either by agreement </a:t>
            </a:r>
            <a:r>
              <a:rPr lang="en-AU" sz="3200" b="1" i="1" dirty="0">
                <a:solidFill>
                  <a:srgbClr val="FF0000"/>
                </a:solidFill>
              </a:rPr>
              <a:t>or compulsorily </a:t>
            </a:r>
            <a:r>
              <a:rPr lang="en-AU" i="1" dirty="0"/>
              <a:t>blocks of private land….but only to the extent of what is actually required for the purposes of the Act</a:t>
            </a:r>
            <a:r>
              <a:rPr lang="en-AU" i="1" dirty="0" smtClean="0"/>
              <a:t>””</a:t>
            </a:r>
          </a:p>
          <a:p>
            <a:r>
              <a:rPr lang="en-AU" dirty="0"/>
              <a:t>Closer Settlement Act </a:t>
            </a:r>
            <a:r>
              <a:rPr lang="en-AU" dirty="0" smtClean="0"/>
              <a:t>1915 and </a:t>
            </a:r>
            <a:r>
              <a:rPr lang="en-AU" dirty="0"/>
              <a:t>its links to other legislation of the time and why was it all needed?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8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Closer Settlement </a:t>
            </a:r>
            <a:r>
              <a:rPr lang="en-AU" dirty="0" smtClean="0"/>
              <a:t>Act  1897 &amp; </a:t>
            </a:r>
            <a:r>
              <a:rPr lang="en-AU" dirty="0" err="1" smtClean="0"/>
              <a:t>etc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i="1" dirty="0"/>
              <a:t>As Victoria recovered from the effects of the 1890’s depression, the demand for farming land increased. However, most land suitable for agriculture </a:t>
            </a:r>
            <a:r>
              <a:rPr lang="en-AU" b="1" i="1" u="sng" dirty="0"/>
              <a:t>had already been selected </a:t>
            </a:r>
            <a:r>
              <a:rPr lang="en-AU" i="1" dirty="0"/>
              <a:t>or was part of </a:t>
            </a:r>
            <a:r>
              <a:rPr lang="en-AU" b="1" i="1" u="sng" dirty="0"/>
              <a:t>large pastoral estates</a:t>
            </a:r>
            <a:r>
              <a:rPr lang="en-AU" i="1" dirty="0"/>
              <a:t>. </a:t>
            </a:r>
            <a:endParaRPr lang="en-AU" i="1" dirty="0" smtClean="0"/>
          </a:p>
          <a:p>
            <a:r>
              <a:rPr lang="en-AU" i="1" dirty="0" smtClean="0"/>
              <a:t>The </a:t>
            </a:r>
            <a:r>
              <a:rPr lang="en-AU" i="1" dirty="0"/>
              <a:t>Victorian Government became concerned about the loss of farmers to other colonies </a:t>
            </a:r>
            <a:r>
              <a:rPr lang="en-AU" b="1" i="1" dirty="0" smtClean="0">
                <a:solidFill>
                  <a:srgbClr val="FF0000"/>
                </a:solidFill>
              </a:rPr>
              <a:t>(NSW) </a:t>
            </a:r>
            <a:r>
              <a:rPr lang="en-AU" i="1" dirty="0" smtClean="0"/>
              <a:t>and </a:t>
            </a:r>
            <a:r>
              <a:rPr lang="en-AU" i="1" dirty="0"/>
              <a:t>attempted to stem the flood of farmers from Victoria and increase the numbers of those working the land by acquiring large estates and breaking them into smaller farms</a:t>
            </a:r>
            <a:r>
              <a:rPr lang="en-AU" i="1" dirty="0" smtClean="0"/>
              <a:t>.</a:t>
            </a:r>
          </a:p>
          <a:p>
            <a:r>
              <a:rPr lang="en-AU" i="1" dirty="0" smtClean="0"/>
              <a:t>Re-subdivision!!!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757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chemeClr val="tx1"/>
                </a:solidFill>
              </a:rPr>
              <a:t>“The Discharged Soldiers Settlement Act </a:t>
            </a:r>
            <a:r>
              <a:rPr lang="en-AU" b="1" dirty="0" smtClean="0">
                <a:solidFill>
                  <a:schemeClr val="tx1"/>
                </a:solidFill>
              </a:rPr>
              <a:t>1917”</a:t>
            </a:r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Not </a:t>
            </a:r>
            <a:r>
              <a:rPr lang="en-AU" dirty="0"/>
              <a:t>a new benevolent act by a state government gifting land to soldiers on their return from WW1. </a:t>
            </a:r>
            <a:endParaRPr lang="en-AU" dirty="0" smtClean="0"/>
          </a:p>
          <a:p>
            <a:r>
              <a:rPr lang="en-AU" dirty="0" smtClean="0"/>
              <a:t>An </a:t>
            </a:r>
            <a:r>
              <a:rPr lang="en-AU" dirty="0"/>
              <a:t>extension or adaption of a process that was already in train.  </a:t>
            </a:r>
          </a:p>
          <a:p>
            <a:r>
              <a:rPr lang="en-AU" dirty="0"/>
              <a:t>The acquisition of land for the purpose of closer settlement was first authorised under the provisions of the </a:t>
            </a:r>
            <a:r>
              <a:rPr lang="en-AU" b="1" u="sng" dirty="0"/>
              <a:t>Land Act 1898</a:t>
            </a:r>
            <a:r>
              <a:rPr lang="en-AU" dirty="0"/>
              <a:t>, </a:t>
            </a:r>
            <a:endParaRPr lang="en-AU" dirty="0" smtClean="0"/>
          </a:p>
          <a:p>
            <a:r>
              <a:rPr lang="en-AU" sz="2800" b="1" i="1" dirty="0" smtClean="0"/>
              <a:t>“to </a:t>
            </a:r>
            <a:r>
              <a:rPr lang="en-AU" sz="2800" b="1" i="1" dirty="0"/>
              <a:t>transform large estates into closely settled communities engaged in </a:t>
            </a:r>
            <a:r>
              <a:rPr lang="en-AU" sz="2800" b="1" i="1" dirty="0" smtClean="0"/>
              <a:t>agriculture”.                             Admirable!!</a:t>
            </a:r>
            <a:endParaRPr lang="en-AU" sz="2800" b="1" i="1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197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716035" cy="15748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chemeClr val="tx1"/>
                </a:solidFill>
              </a:rPr>
              <a:t>Who How and What?</a:t>
            </a:r>
            <a:br>
              <a:rPr lang="en-AU" b="1" dirty="0" smtClean="0">
                <a:solidFill>
                  <a:schemeClr val="tx1"/>
                </a:solidFill>
              </a:rPr>
            </a:br>
            <a:r>
              <a:rPr lang="en-AU" sz="3100" dirty="0"/>
              <a:t>Departments, legislation and bodies involved included;</a:t>
            </a:r>
            <a:br>
              <a:rPr lang="en-AU" sz="3100" dirty="0"/>
            </a:br>
            <a:endParaRPr lang="en-AU" sz="31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The Department of Crown Lands and Survey</a:t>
            </a:r>
          </a:p>
          <a:p>
            <a:pPr lvl="2"/>
            <a:r>
              <a:rPr lang="en-AU" dirty="0"/>
              <a:t>Land Act 1898, Land Act 1915, Water Act </a:t>
            </a:r>
            <a:r>
              <a:rPr lang="en-AU" dirty="0" smtClean="0"/>
              <a:t>1905……….DGJ!!!!</a:t>
            </a:r>
            <a:endParaRPr lang="en-AU" dirty="0"/>
          </a:p>
          <a:p>
            <a:r>
              <a:rPr lang="en-AU" dirty="0"/>
              <a:t>Board of </a:t>
            </a:r>
            <a:r>
              <a:rPr lang="en-AU" dirty="0" smtClean="0"/>
              <a:t>Land </a:t>
            </a:r>
            <a:r>
              <a:rPr lang="en-AU" dirty="0"/>
              <a:t>and Works, </a:t>
            </a:r>
            <a:endParaRPr lang="en-AU" dirty="0" smtClean="0"/>
          </a:p>
          <a:p>
            <a:r>
              <a:rPr lang="en-AU" dirty="0" smtClean="0"/>
              <a:t>Closer </a:t>
            </a:r>
            <a:r>
              <a:rPr lang="en-AU" dirty="0"/>
              <a:t>Settlement Board, Lands Purchase and Management Board, </a:t>
            </a:r>
            <a:endParaRPr lang="en-AU" dirty="0" smtClean="0"/>
          </a:p>
          <a:p>
            <a:r>
              <a:rPr lang="en-AU" sz="1800" dirty="0" smtClean="0"/>
              <a:t>even </a:t>
            </a:r>
            <a:r>
              <a:rPr lang="en-AU" sz="1800" dirty="0"/>
              <a:t>the </a:t>
            </a:r>
            <a:r>
              <a:rPr lang="en-AU" dirty="0"/>
              <a:t>State Rivers and Water Supply Commission </a:t>
            </a:r>
            <a:r>
              <a:rPr lang="en-AU" sz="2000" dirty="0"/>
              <a:t>and more</a:t>
            </a:r>
            <a:r>
              <a:rPr lang="en-AU" dirty="0"/>
              <a:t>….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35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State Rivers  -- SR&amp;WSC???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The SR&amp;WSC were also authorised to acquire and dispose land </a:t>
            </a:r>
            <a:endParaRPr lang="en-AU" dirty="0" smtClean="0"/>
          </a:p>
          <a:p>
            <a:r>
              <a:rPr lang="en-AU" dirty="0" smtClean="0"/>
              <a:t>for </a:t>
            </a:r>
            <a:r>
              <a:rPr lang="en-AU" dirty="0"/>
              <a:t>closer settlement under irrigation conditions …. </a:t>
            </a:r>
            <a:endParaRPr lang="en-AU" dirty="0" smtClean="0"/>
          </a:p>
          <a:p>
            <a:r>
              <a:rPr lang="en-AU" dirty="0" smtClean="0"/>
              <a:t>Within </a:t>
            </a:r>
            <a:r>
              <a:rPr lang="en-AU" dirty="0"/>
              <a:t>an Irrigation and Water Supply District</a:t>
            </a:r>
            <a:r>
              <a:rPr lang="en-AU" dirty="0" smtClean="0"/>
              <a:t>….</a:t>
            </a:r>
          </a:p>
          <a:p>
            <a:endParaRPr lang="en-AU" dirty="0"/>
          </a:p>
          <a:p>
            <a:r>
              <a:rPr lang="en-AU" dirty="0" smtClean="0"/>
              <a:t>So we see heaps of </a:t>
            </a:r>
            <a:r>
              <a:rPr lang="en-AU" sz="1600" b="1" dirty="0" smtClean="0">
                <a:solidFill>
                  <a:srgbClr val="FF0000"/>
                </a:solidFill>
              </a:rPr>
              <a:t>discharged</a:t>
            </a:r>
            <a:r>
              <a:rPr lang="en-AU" sz="1200" dirty="0" smtClean="0"/>
              <a:t> </a:t>
            </a:r>
            <a:r>
              <a:rPr lang="en-AU" dirty="0" smtClean="0"/>
              <a:t>Soldier </a:t>
            </a:r>
            <a:r>
              <a:rPr lang="en-AU" dirty="0"/>
              <a:t>S</a:t>
            </a:r>
            <a:r>
              <a:rPr lang="en-AU" dirty="0" smtClean="0"/>
              <a:t>ettlement Blocks in irrigation areas!!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4975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chemeClr val="tx1"/>
                </a:solidFill>
              </a:rPr>
              <a:t>“The Discharged Soldiers Settlement Act </a:t>
            </a:r>
            <a:r>
              <a:rPr lang="en-AU" b="1" dirty="0" smtClean="0">
                <a:solidFill>
                  <a:schemeClr val="tx1"/>
                </a:solidFill>
              </a:rPr>
              <a:t>1917”</a:t>
            </a:r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Under the provisions of the Discharged Soldiers Settlement Act the government undertook the settlement of discharged soldiers on lands </a:t>
            </a:r>
            <a:r>
              <a:rPr lang="en-AU" b="1" dirty="0"/>
              <a:t>set aside exclusively for them </a:t>
            </a:r>
            <a:r>
              <a:rPr lang="en-AU" dirty="0"/>
              <a:t>as a </a:t>
            </a:r>
            <a:r>
              <a:rPr lang="en-AU" b="1" dirty="0"/>
              <a:t>reward for their war service</a:t>
            </a:r>
            <a:r>
              <a:rPr lang="en-AU" dirty="0"/>
              <a:t>. </a:t>
            </a:r>
          </a:p>
          <a:p>
            <a:r>
              <a:rPr lang="en-AU" dirty="0"/>
              <a:t>Special conditions such as low interest loans, no repayments for the first 3 years on 30 year purchase leases….</a:t>
            </a:r>
          </a:p>
          <a:p>
            <a:r>
              <a:rPr lang="en-AU" dirty="0"/>
              <a:t>What happened here?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78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 smtClean="0"/>
              <a:t>What happened at Whorouly?</a:t>
            </a:r>
            <a:endParaRPr lang="en-AU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3600" dirty="0"/>
              <a:t>Look at that little cluster that don’t make sense…</a:t>
            </a:r>
          </a:p>
          <a:p>
            <a:r>
              <a:rPr lang="en-AU" dirty="0"/>
              <a:t>Say CA 2…. H A Power, 1949,69 years since that adjoining land CA </a:t>
            </a:r>
            <a:r>
              <a:rPr lang="en-AU" dirty="0" smtClean="0"/>
              <a:t>2A was </a:t>
            </a:r>
            <a:r>
              <a:rPr lang="en-AU" dirty="0"/>
              <a:t>settled???</a:t>
            </a:r>
          </a:p>
          <a:p>
            <a:r>
              <a:rPr lang="en-AU" dirty="0"/>
              <a:t>CA 3 .. Johnstone, 1946, CA 4 </a:t>
            </a:r>
            <a:r>
              <a:rPr lang="en-AU" dirty="0" err="1"/>
              <a:t>Langshaw</a:t>
            </a:r>
            <a:r>
              <a:rPr lang="en-AU" dirty="0"/>
              <a:t> 1938, CA 11  Kneebone 1944, </a:t>
            </a:r>
          </a:p>
          <a:p>
            <a:r>
              <a:rPr lang="en-AU" sz="4000" b="1" dirty="0"/>
              <a:t>CA 3A – SCHOOL SITE  ….1939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318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0" y="0"/>
            <a:ext cx="10058400" cy="684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5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 smtClean="0"/>
              <a:t>What happened at Whorouly?</a:t>
            </a:r>
            <a:endParaRPr lang="en-AU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3600" dirty="0" smtClean="0"/>
              <a:t>Look at the </a:t>
            </a:r>
            <a:r>
              <a:rPr lang="en-AU" sz="3600" b="1" i="1" dirty="0" smtClean="0"/>
              <a:t>“Put away Plan”</a:t>
            </a:r>
          </a:p>
          <a:p>
            <a:r>
              <a:rPr lang="en-AU" sz="2000" dirty="0" smtClean="0"/>
              <a:t>Another subject for another day</a:t>
            </a:r>
          </a:p>
          <a:p>
            <a:r>
              <a:rPr lang="en-AU" sz="3600" dirty="0" smtClean="0"/>
              <a:t>Even better than Parish Plans</a:t>
            </a:r>
          </a:p>
          <a:p>
            <a:r>
              <a:rPr lang="en-AU" sz="3600" dirty="0" smtClean="0"/>
              <a:t>That’s real intense “fetish reading”.</a:t>
            </a:r>
            <a:endParaRPr lang="en-AU" sz="36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23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Its Different!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Well, well,,,, get excited!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80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11675"/>
            <a:ext cx="9703157" cy="1967131"/>
          </a:xfrm>
        </p:spPr>
        <p:txBody>
          <a:bodyPr>
            <a:normAutofit/>
          </a:bodyPr>
          <a:lstStyle/>
          <a:p>
            <a:r>
              <a:rPr lang="en-AU" sz="5300" b="1" dirty="0">
                <a:solidFill>
                  <a:schemeClr val="tx1"/>
                </a:solidFill>
              </a:rPr>
              <a:t>My secret fetish,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sz="3100" dirty="0" smtClean="0"/>
              <a:t>(or </a:t>
            </a:r>
            <a:r>
              <a:rPr lang="en-AU" sz="3100" dirty="0"/>
              <a:t>one of </a:t>
            </a:r>
            <a:r>
              <a:rPr lang="en-AU" sz="3100" dirty="0" smtClean="0"/>
              <a:t>them)</a:t>
            </a:r>
            <a:r>
              <a:rPr lang="en-AU" sz="3100" dirty="0"/>
              <a:t/>
            </a:r>
            <a:br>
              <a:rPr lang="en-AU" sz="3100" dirty="0"/>
            </a:br>
            <a:endParaRPr lang="en-AU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923504"/>
            <a:ext cx="9601196" cy="2952364"/>
          </a:xfrm>
        </p:spPr>
        <p:txBody>
          <a:bodyPr/>
          <a:lstStyle/>
          <a:p>
            <a:endParaRPr lang="en-AU" sz="3600" dirty="0" smtClean="0">
              <a:solidFill>
                <a:schemeClr val="tx1"/>
              </a:solidFill>
            </a:endParaRPr>
          </a:p>
          <a:p>
            <a:r>
              <a:rPr lang="en-AU" sz="3600" dirty="0" smtClean="0">
                <a:solidFill>
                  <a:schemeClr val="tx1"/>
                </a:solidFill>
              </a:rPr>
              <a:t>A true </a:t>
            </a:r>
            <a:r>
              <a:rPr lang="en-AU" sz="3600" dirty="0">
                <a:solidFill>
                  <a:schemeClr val="tx1"/>
                </a:solidFill>
              </a:rPr>
              <a:t>story based on the sad </a:t>
            </a:r>
            <a:r>
              <a:rPr lang="en-AU" sz="3600" dirty="0" smtClean="0">
                <a:solidFill>
                  <a:schemeClr val="tx1"/>
                </a:solidFill>
              </a:rPr>
              <a:t>life </a:t>
            </a:r>
            <a:r>
              <a:rPr lang="en-AU" sz="3600" dirty="0">
                <a:solidFill>
                  <a:schemeClr val="tx1"/>
                </a:solidFill>
              </a:rPr>
              <a:t>of an old licensed surveyor.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438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06" y="444690"/>
            <a:ext cx="6974005" cy="960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3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 smtClean="0"/>
              <a:t>What happened at Whorouly?</a:t>
            </a:r>
            <a:endParaRPr lang="en-AU" sz="4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779" y="2018612"/>
            <a:ext cx="6632812" cy="4815604"/>
          </a:xfrm>
        </p:spPr>
      </p:pic>
    </p:spTree>
    <p:extLst>
      <p:ext uri="{BB962C8B-B14F-4D97-AF65-F5344CB8AC3E}">
        <p14:creationId xmlns:p14="http://schemas.microsoft.com/office/powerpoint/2010/main" val="253403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 smtClean="0"/>
              <a:t>What happened at Whorouly?</a:t>
            </a:r>
            <a:endParaRPr lang="en-AU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479182"/>
            <a:ext cx="9601196" cy="3589869"/>
          </a:xfrm>
        </p:spPr>
        <p:txBody>
          <a:bodyPr>
            <a:normAutofit/>
          </a:bodyPr>
          <a:lstStyle/>
          <a:p>
            <a:r>
              <a:rPr lang="en-AU" sz="2200" dirty="0" smtClean="0"/>
              <a:t>R Milne Jnr… CA 2 in 1869,,,,, Crown Grant 358/505</a:t>
            </a:r>
          </a:p>
          <a:p>
            <a:r>
              <a:rPr lang="en-AU" sz="2200" dirty="0" smtClean="0"/>
              <a:t>Queen Victoria…hereby </a:t>
            </a:r>
            <a:r>
              <a:rPr lang="en-AU" sz="2200" b="1" dirty="0" err="1" smtClean="0"/>
              <a:t>grant..to</a:t>
            </a:r>
            <a:r>
              <a:rPr lang="en-AU" sz="2200" b="1" dirty="0" smtClean="0"/>
              <a:t> Robert Milne – the younger</a:t>
            </a:r>
            <a:endParaRPr lang="en-AU" sz="2200" b="1" dirty="0"/>
          </a:p>
          <a:p>
            <a:r>
              <a:rPr lang="en-AU" dirty="0" smtClean="0"/>
              <a:t>A succession of transfers and mortgages until 1910</a:t>
            </a:r>
          </a:p>
          <a:p>
            <a:r>
              <a:rPr lang="en-AU" dirty="0" smtClean="0"/>
              <a:t>Then new CT 3459/670 in 1911..</a:t>
            </a:r>
          </a:p>
          <a:p>
            <a:r>
              <a:rPr lang="en-AU" dirty="0" smtClean="0"/>
              <a:t>Transferred to “His Majesty the King” on 1</a:t>
            </a:r>
            <a:r>
              <a:rPr lang="en-AU" baseline="30000" dirty="0" smtClean="0"/>
              <a:t>st</a:t>
            </a:r>
            <a:r>
              <a:rPr lang="en-AU" dirty="0" smtClean="0"/>
              <a:t> January 1920</a:t>
            </a:r>
          </a:p>
          <a:p>
            <a:r>
              <a:rPr lang="en-AU" dirty="0" smtClean="0"/>
              <a:t>Acquired by agreement or compulsory actions??? Don’t know</a:t>
            </a:r>
          </a:p>
          <a:p>
            <a:r>
              <a:rPr lang="en-AU" dirty="0" smtClean="0"/>
              <a:t>Already leased to and occupied by H A Power since November 1919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87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787" y="166500"/>
            <a:ext cx="9218426" cy="652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8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900" b="1" dirty="0"/>
              <a:t>Henry A Power November 1919.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u="sng" dirty="0" smtClean="0"/>
          </a:p>
          <a:p>
            <a:r>
              <a:rPr lang="en-AU" sz="3600" b="1" u="sng" dirty="0" smtClean="0"/>
              <a:t>Notification of Acceptance of Application </a:t>
            </a:r>
            <a:r>
              <a:rPr lang="en-AU" sz="3600" b="1" u="sng" dirty="0"/>
              <a:t>for Conditional Purchase </a:t>
            </a:r>
            <a:r>
              <a:rPr lang="en-AU" sz="3600" b="1" u="sng" dirty="0" smtClean="0"/>
              <a:t>Lease </a:t>
            </a:r>
            <a:r>
              <a:rPr lang="en-AU" sz="3600" b="1" u="sng" dirty="0"/>
              <a:t>and Permit for Immediate Occupation of Allotment.</a:t>
            </a:r>
            <a:endParaRPr lang="en-AU" sz="3600" b="1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328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638" y="0"/>
            <a:ext cx="48247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7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397" y="0"/>
            <a:ext cx="47912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7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800" b="1" dirty="0" smtClean="0"/>
              <a:t>Vendors Terms </a:t>
            </a:r>
            <a:r>
              <a:rPr lang="en-AU" dirty="0" smtClean="0"/>
              <a:t>(another old term!)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The crown sold the land on “vendors terms” for 1788 pounds on a 3 pound deposit or principal.</a:t>
            </a:r>
          </a:p>
          <a:p>
            <a:r>
              <a:rPr lang="en-AU" dirty="0"/>
              <a:t>With half yearly payments of 53 pounds 11 shillings..</a:t>
            </a:r>
          </a:p>
          <a:p>
            <a:r>
              <a:rPr lang="en-AU" dirty="0" smtClean="0"/>
              <a:t>Subject to all sorts of bureaucratic rules regulations and interference</a:t>
            </a:r>
          </a:p>
          <a:p>
            <a:r>
              <a:rPr lang="en-AU" sz="2000" dirty="0" smtClean="0"/>
              <a:t>As if the returned soldiers hadn’t suffered enough!</a:t>
            </a:r>
          </a:p>
          <a:p>
            <a:r>
              <a:rPr lang="en-AU" sz="2000" dirty="0" smtClean="0"/>
              <a:t>Ever heard of Post Traumatic Stress Syndrome?</a:t>
            </a:r>
          </a:p>
          <a:p>
            <a:r>
              <a:rPr lang="en-AU" sz="2000" dirty="0" smtClean="0"/>
              <a:t>Many farms were not viable, walked off the land, suicides, but some prevailed!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71808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900" b="1" dirty="0" smtClean="0"/>
              <a:t>Remember Henry </a:t>
            </a:r>
            <a:r>
              <a:rPr lang="en-AU" sz="4900" b="1" dirty="0"/>
              <a:t>A Power November 1919.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u="sng" dirty="0" smtClean="0"/>
          </a:p>
          <a:p>
            <a:r>
              <a:rPr lang="en-AU" sz="3600" b="1" u="sng" dirty="0" smtClean="0"/>
              <a:t>Notification </a:t>
            </a:r>
            <a:r>
              <a:rPr lang="en-AU" sz="3600" b="1" u="sng" dirty="0"/>
              <a:t>of Acceptance of Application for Conditional Purchase </a:t>
            </a:r>
            <a:r>
              <a:rPr lang="en-AU" sz="3600" b="1" u="sng" dirty="0" smtClean="0"/>
              <a:t>Lease </a:t>
            </a:r>
            <a:r>
              <a:rPr lang="en-AU" sz="3600" b="1" u="sng" dirty="0"/>
              <a:t>and Permit for Immediate Occupation of Allotment.</a:t>
            </a:r>
            <a:endParaRPr lang="en-AU" sz="3600" b="1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633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964" y="723332"/>
            <a:ext cx="46524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3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 smtClean="0">
                <a:solidFill>
                  <a:schemeClr val="tx1"/>
                </a:solidFill>
              </a:rPr>
              <a:t>The Confessional??</a:t>
            </a:r>
            <a:endParaRPr lang="en-AU" sz="4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sz="3200" dirty="0" smtClean="0">
                <a:solidFill>
                  <a:srgbClr val="002060"/>
                </a:solidFill>
              </a:rPr>
              <a:t>“</a:t>
            </a:r>
            <a:r>
              <a:rPr lang="en-AU" sz="3200" b="1" dirty="0">
                <a:solidFill>
                  <a:srgbClr val="002060"/>
                </a:solidFill>
              </a:rPr>
              <a:t>Forgive me father for I have sinned – again”</a:t>
            </a:r>
          </a:p>
          <a:p>
            <a:r>
              <a:rPr lang="en-AU" b="1" dirty="0">
                <a:solidFill>
                  <a:srgbClr val="C00000"/>
                </a:solidFill>
              </a:rPr>
              <a:t>“I suppose it’s the usual again is it??”</a:t>
            </a:r>
          </a:p>
          <a:p>
            <a:r>
              <a:rPr lang="en-AU" b="1" dirty="0">
                <a:solidFill>
                  <a:srgbClr val="002060"/>
                </a:solidFill>
              </a:rPr>
              <a:t>“Yes father, it is,, </a:t>
            </a:r>
          </a:p>
          <a:p>
            <a:r>
              <a:rPr lang="en-AU" b="1" dirty="0">
                <a:solidFill>
                  <a:srgbClr val="002060"/>
                </a:solidFill>
              </a:rPr>
              <a:t>I have been </a:t>
            </a:r>
            <a:r>
              <a:rPr lang="en-AU" b="1" dirty="0" smtClean="0">
                <a:solidFill>
                  <a:srgbClr val="002060"/>
                </a:solidFill>
              </a:rPr>
              <a:t>caught,, indulging </a:t>
            </a:r>
            <a:r>
              <a:rPr lang="en-AU" b="1" dirty="0">
                <a:solidFill>
                  <a:srgbClr val="002060"/>
                </a:solidFill>
              </a:rPr>
              <a:t>in my secret fetish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8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See “Grant Facing Sheet”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2</a:t>
            </a:r>
            <a:r>
              <a:rPr lang="en-AU" baseline="30000" dirty="0" smtClean="0"/>
              <a:t>nd</a:t>
            </a:r>
            <a:r>
              <a:rPr lang="en-AU" dirty="0" smtClean="0"/>
              <a:t> March 1949</a:t>
            </a:r>
          </a:p>
          <a:p>
            <a:r>
              <a:rPr lang="en-AU" dirty="0" smtClean="0"/>
              <a:t>Henry A Power has survived farming</a:t>
            </a:r>
          </a:p>
          <a:p>
            <a:r>
              <a:rPr lang="en-AU" dirty="0" smtClean="0"/>
              <a:t>Survived Post Traumatic Stress – war service and probably marriage!</a:t>
            </a:r>
          </a:p>
          <a:p>
            <a:r>
              <a:rPr lang="en-AU" dirty="0" smtClean="0"/>
              <a:t>Survived dealing with the land officers in the department</a:t>
            </a:r>
          </a:p>
          <a:p>
            <a:r>
              <a:rPr lang="en-AU" dirty="0" smtClean="0"/>
              <a:t>Fulfilled all the bureaucratic requirements</a:t>
            </a:r>
          </a:p>
          <a:p>
            <a:r>
              <a:rPr lang="en-AU" dirty="0" smtClean="0"/>
              <a:t>Made his last payment</a:t>
            </a:r>
          </a:p>
          <a:p>
            <a:r>
              <a:rPr lang="en-AU" dirty="0" smtClean="0"/>
              <a:t>29</a:t>
            </a:r>
            <a:r>
              <a:rPr lang="en-AU" baseline="30000" dirty="0" smtClean="0"/>
              <a:t>th</a:t>
            </a:r>
            <a:r>
              <a:rPr lang="en-AU" dirty="0" smtClean="0"/>
              <a:t> August 1949 finally gets his land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5703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94" y="0"/>
            <a:ext cx="10058400" cy="656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CG 7371/082,  H A Power in 1949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Thus</a:t>
            </a:r>
          </a:p>
          <a:p>
            <a:r>
              <a:rPr lang="en-AU" dirty="0" smtClean="0"/>
              <a:t>Mystery solved</a:t>
            </a:r>
          </a:p>
          <a:p>
            <a:r>
              <a:rPr lang="en-AU" dirty="0" smtClean="0"/>
              <a:t>Settled by a returned soldier in 1919</a:t>
            </a:r>
          </a:p>
          <a:p>
            <a:r>
              <a:rPr lang="en-AU" dirty="0" smtClean="0"/>
              <a:t>Parish Plan correct shown grown grant issued in 1949.</a:t>
            </a:r>
          </a:p>
          <a:p>
            <a:r>
              <a:rPr lang="en-AU" dirty="0" smtClean="0"/>
              <a:t>I am satisfied, well almost…. I have found even more interesting stuff on the “</a:t>
            </a:r>
            <a:r>
              <a:rPr lang="en-AU" dirty="0" err="1" smtClean="0"/>
              <a:t>putaway</a:t>
            </a:r>
            <a:r>
              <a:rPr lang="en-AU" dirty="0" smtClean="0"/>
              <a:t> plan”..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6340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Lesson – disclaimer!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Beware, of government roads, </a:t>
            </a:r>
            <a:endParaRPr lang="en-AU" dirty="0" smtClean="0"/>
          </a:p>
          <a:p>
            <a:r>
              <a:rPr lang="en-AU" dirty="0" smtClean="0"/>
              <a:t>and </a:t>
            </a:r>
            <a:r>
              <a:rPr lang="en-AU" dirty="0"/>
              <a:t>other little gems that may have eventuated from the Closer Settlement Act or Discharged Soldiers Settlement Acts, more little legal gems may surface</a:t>
            </a:r>
            <a:r>
              <a:rPr lang="en-AU" dirty="0" smtClean="0"/>
              <a:t>.</a:t>
            </a:r>
          </a:p>
          <a:p>
            <a:r>
              <a:rPr lang="en-AU" dirty="0" smtClean="0"/>
              <a:t>Are the government roads really government roads or?????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858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For another day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Perhaps </a:t>
            </a:r>
            <a:r>
              <a:rPr lang="en-AU" dirty="0"/>
              <a:t>the subject of another presentation by </a:t>
            </a:r>
            <a:r>
              <a:rPr lang="en-AU" dirty="0" smtClean="0"/>
              <a:t>another  </a:t>
            </a:r>
            <a:r>
              <a:rPr lang="en-AU" sz="3200" b="1" dirty="0" smtClean="0"/>
              <a:t>“bright young surveyor” </a:t>
            </a:r>
            <a:r>
              <a:rPr lang="en-AU" dirty="0" smtClean="0"/>
              <a:t> Surveyor </a:t>
            </a:r>
            <a:r>
              <a:rPr lang="en-AU" dirty="0"/>
              <a:t>in the future.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06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800" b="1" dirty="0" smtClean="0">
                <a:solidFill>
                  <a:schemeClr val="tx1"/>
                </a:solidFill>
              </a:rPr>
              <a:t>The Confessional??</a:t>
            </a:r>
            <a:br>
              <a:rPr lang="en-AU" sz="4800" b="1" dirty="0" smtClean="0">
                <a:solidFill>
                  <a:schemeClr val="tx1"/>
                </a:solidFill>
              </a:rPr>
            </a:br>
            <a:r>
              <a:rPr lang="en-AU" sz="3100" b="1" dirty="0" smtClean="0">
                <a:solidFill>
                  <a:srgbClr val="002060"/>
                </a:solidFill>
              </a:rPr>
              <a:t>The end!</a:t>
            </a:r>
            <a:endParaRPr lang="en-AU" sz="31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3200" dirty="0" smtClean="0">
                <a:solidFill>
                  <a:srgbClr val="002060"/>
                </a:solidFill>
              </a:rPr>
              <a:t>“</a:t>
            </a:r>
            <a:r>
              <a:rPr lang="en-AU" sz="3200" b="1" dirty="0">
                <a:solidFill>
                  <a:srgbClr val="002060"/>
                </a:solidFill>
              </a:rPr>
              <a:t>Forgive </a:t>
            </a:r>
            <a:r>
              <a:rPr lang="en-AU" sz="3200" b="1" dirty="0" smtClean="0">
                <a:solidFill>
                  <a:srgbClr val="002060"/>
                </a:solidFill>
              </a:rPr>
              <a:t>me father – that is the nature of my sin ”</a:t>
            </a:r>
            <a:endParaRPr lang="en-AU" sz="3200" b="1" dirty="0">
              <a:solidFill>
                <a:srgbClr val="002060"/>
              </a:solidFill>
            </a:endParaRPr>
          </a:p>
          <a:p>
            <a:r>
              <a:rPr lang="en-AU" b="1" dirty="0" smtClean="0">
                <a:solidFill>
                  <a:srgbClr val="FF0000"/>
                </a:solidFill>
              </a:rPr>
              <a:t>“You </a:t>
            </a:r>
            <a:r>
              <a:rPr lang="en-AU" b="1" dirty="0">
                <a:solidFill>
                  <a:srgbClr val="FF0000"/>
                </a:solidFill>
              </a:rPr>
              <a:t>are sentenced to continue to work hard in the practice of surveying..</a:t>
            </a:r>
          </a:p>
          <a:p>
            <a:r>
              <a:rPr lang="en-AU" b="1" dirty="0">
                <a:solidFill>
                  <a:srgbClr val="FF0000"/>
                </a:solidFill>
              </a:rPr>
              <a:t>And like most surveyors, especially those who don’t charge enough for their services and knowledge,</a:t>
            </a:r>
          </a:p>
          <a:p>
            <a:r>
              <a:rPr lang="en-AU" sz="3500" b="1" u="sng" dirty="0">
                <a:solidFill>
                  <a:srgbClr val="FF0000"/>
                </a:solidFill>
              </a:rPr>
              <a:t>N</a:t>
            </a:r>
            <a:r>
              <a:rPr lang="en-AU" sz="3500" b="1" u="sng" dirty="0" smtClean="0">
                <a:solidFill>
                  <a:srgbClr val="FF0000"/>
                </a:solidFill>
              </a:rPr>
              <a:t>ever </a:t>
            </a:r>
            <a:r>
              <a:rPr lang="en-AU" sz="3500" b="1" u="sng" dirty="0">
                <a:solidFill>
                  <a:srgbClr val="FF0000"/>
                </a:solidFill>
              </a:rPr>
              <a:t>to make your fortune and </a:t>
            </a:r>
            <a:r>
              <a:rPr lang="en-AU" sz="3500" b="1" u="sng" dirty="0" smtClean="0">
                <a:solidFill>
                  <a:srgbClr val="FF0000"/>
                </a:solidFill>
              </a:rPr>
              <a:t>retire!</a:t>
            </a:r>
            <a:r>
              <a:rPr lang="en-AU" b="1" dirty="0" smtClean="0">
                <a:solidFill>
                  <a:srgbClr val="FF0000"/>
                </a:solidFill>
              </a:rPr>
              <a:t> Never to find peace.</a:t>
            </a:r>
            <a:endParaRPr lang="en-AU" b="1" dirty="0">
              <a:solidFill>
                <a:srgbClr val="FF0000"/>
              </a:solidFill>
            </a:endParaRPr>
          </a:p>
          <a:p>
            <a:r>
              <a:rPr lang="en-AU" b="1" dirty="0" smtClean="0">
                <a:solidFill>
                  <a:srgbClr val="FF0000"/>
                </a:solidFill>
              </a:rPr>
              <a:t>Continue working - </a:t>
            </a:r>
            <a:r>
              <a:rPr lang="en-AU" sz="3900" b="1" dirty="0" smtClean="0">
                <a:solidFill>
                  <a:srgbClr val="FF0000"/>
                </a:solidFill>
              </a:rPr>
              <a:t>Until </a:t>
            </a:r>
            <a:r>
              <a:rPr lang="en-AU" sz="3900" b="1" dirty="0">
                <a:solidFill>
                  <a:srgbClr val="FF0000"/>
                </a:solidFill>
              </a:rPr>
              <a:t>you die broke and </a:t>
            </a:r>
            <a:r>
              <a:rPr lang="en-AU" sz="3900" b="1" dirty="0" smtClean="0">
                <a:solidFill>
                  <a:srgbClr val="FF0000"/>
                </a:solidFill>
              </a:rPr>
              <a:t>insane</a:t>
            </a:r>
            <a:r>
              <a:rPr lang="en-AU" b="1" dirty="0" smtClean="0">
                <a:solidFill>
                  <a:srgbClr val="FF0000"/>
                </a:solidFill>
              </a:rPr>
              <a:t>…..or whichever </a:t>
            </a:r>
            <a:r>
              <a:rPr lang="en-AU" b="1" dirty="0">
                <a:solidFill>
                  <a:srgbClr val="FF0000"/>
                </a:solidFill>
              </a:rPr>
              <a:t>comes </a:t>
            </a:r>
            <a:r>
              <a:rPr lang="en-AU" b="1" dirty="0" smtClean="0">
                <a:solidFill>
                  <a:srgbClr val="FF0000"/>
                </a:solidFill>
              </a:rPr>
              <a:t>first…”                                                                </a:t>
            </a:r>
            <a:r>
              <a:rPr lang="en-AU" b="1" u="sng" dirty="0" smtClean="0">
                <a:solidFill>
                  <a:schemeClr val="tx1"/>
                </a:solidFill>
              </a:rPr>
              <a:t>The end!</a:t>
            </a:r>
            <a:endParaRPr lang="en-AU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00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8445" y="695459"/>
            <a:ext cx="8517228" cy="5142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Reading old Parish Plans,,,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Looking for the secret community and family histories contained therein.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Trying to unlock and understand the cadastral law that contributed to this rich source of </a:t>
            </a:r>
            <a:r>
              <a:rPr lang="en-AU" sz="3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often overlooked and ignored by young more modern surveyors”</a:t>
            </a:r>
            <a:endParaRPr lang="en-AU" sz="3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13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7437" y="1571223"/>
            <a:ext cx="7701566" cy="3561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AU" sz="4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Steel – you are a hopeless case</a:t>
            </a:r>
            <a:r>
              <a:rPr lang="en-AU" sz="400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sz="400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,,,,,,,,,,,,,incurable</a:t>
            </a:r>
            <a:r>
              <a:rPr lang="en-AU" sz="4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4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 yourself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4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Parish Plan and what has excited your interests this time!!!</a:t>
            </a:r>
            <a:endParaRPr lang="en-AU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6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“The Parish of Whorouly”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In the beautiful Ovens Valley, upstream of Wangaratta, </a:t>
            </a:r>
            <a:r>
              <a:rPr lang="en-AU" sz="1800" dirty="0" smtClean="0"/>
              <a:t>(centre </a:t>
            </a:r>
            <a:r>
              <a:rPr lang="en-AU" sz="1800" dirty="0"/>
              <a:t>of my universe</a:t>
            </a:r>
            <a:r>
              <a:rPr lang="en-AU" sz="1800" dirty="0" smtClean="0"/>
              <a:t>.)</a:t>
            </a:r>
            <a:endParaRPr lang="en-AU" sz="1800" dirty="0"/>
          </a:p>
          <a:p>
            <a:r>
              <a:rPr lang="en-AU" dirty="0"/>
              <a:t>And downstream of </a:t>
            </a:r>
            <a:r>
              <a:rPr lang="en-AU" dirty="0" smtClean="0"/>
              <a:t>a place called “</a:t>
            </a:r>
            <a:r>
              <a:rPr lang="en-AU" dirty="0" err="1" smtClean="0"/>
              <a:t>Murderford</a:t>
            </a:r>
            <a:r>
              <a:rPr lang="en-AU" dirty="0" smtClean="0"/>
              <a:t>”, </a:t>
            </a:r>
          </a:p>
          <a:p>
            <a:r>
              <a:rPr lang="en-AU" smtClean="0"/>
              <a:t>Another </a:t>
            </a:r>
            <a:r>
              <a:rPr lang="en-AU" dirty="0"/>
              <a:t>town on the Ovens River</a:t>
            </a:r>
          </a:p>
          <a:p>
            <a:r>
              <a:rPr lang="en-AU" dirty="0" smtClean="0"/>
              <a:t>There is – Whorouly, -  a </a:t>
            </a:r>
            <a:r>
              <a:rPr lang="en-AU" dirty="0"/>
              <a:t>small township surrounded by rich farmland. </a:t>
            </a:r>
          </a:p>
          <a:p>
            <a:r>
              <a:rPr lang="en-AU" dirty="0"/>
              <a:t>A township that most motorists would never find, or</a:t>
            </a:r>
          </a:p>
          <a:p>
            <a:r>
              <a:rPr lang="en-AU" dirty="0"/>
              <a:t>The sort of place you only find if you are lost..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866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Whorouly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But… home to a </a:t>
            </a:r>
            <a:r>
              <a:rPr lang="en-AU" dirty="0" smtClean="0"/>
              <a:t>World War 2 - Prisoner </a:t>
            </a:r>
            <a:r>
              <a:rPr lang="en-AU" dirty="0"/>
              <a:t>of </a:t>
            </a:r>
            <a:r>
              <a:rPr lang="en-AU" dirty="0" smtClean="0"/>
              <a:t>War Camp</a:t>
            </a:r>
            <a:r>
              <a:rPr lang="en-AU" dirty="0"/>
              <a:t>,,,</a:t>
            </a:r>
          </a:p>
          <a:p>
            <a:r>
              <a:rPr lang="en-AU" dirty="0"/>
              <a:t>Birthplace of Victoria’s highest ranking army officer, </a:t>
            </a:r>
            <a:r>
              <a:rPr lang="en-AU" dirty="0" smtClean="0"/>
              <a:t>( Ash Power) and </a:t>
            </a:r>
            <a:r>
              <a:rPr lang="en-AU" dirty="0"/>
              <a:t>home to a </a:t>
            </a:r>
            <a:r>
              <a:rPr lang="en-AU" dirty="0" smtClean="0"/>
              <a:t>few troublesome </a:t>
            </a:r>
            <a:r>
              <a:rPr lang="en-AU" dirty="0" err="1" smtClean="0"/>
              <a:t>families,makes</a:t>
            </a:r>
            <a:r>
              <a:rPr lang="en-AU" dirty="0" smtClean="0"/>
              <a:t> the news occasionally</a:t>
            </a:r>
            <a:endParaRPr lang="en-AU" sz="4400" b="1" dirty="0"/>
          </a:p>
          <a:p>
            <a:r>
              <a:rPr lang="en-AU" dirty="0"/>
              <a:t>Dairy, beef cattle, kiwi fruit, olives, capsicums, and previously tobacco and possibly chop chop….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093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224" y="-769189"/>
            <a:ext cx="5936776" cy="817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4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316</TotalTime>
  <Words>1743</Words>
  <Application>Microsoft Office PowerPoint</Application>
  <PresentationFormat>Widescreen</PresentationFormat>
  <Paragraphs>172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Calibri</vt:lpstr>
      <vt:lpstr>Garamond</vt:lpstr>
      <vt:lpstr>Times New Roman</vt:lpstr>
      <vt:lpstr>Organic</vt:lpstr>
      <vt:lpstr>Acknowledgements</vt:lpstr>
      <vt:lpstr>Confession Time</vt:lpstr>
      <vt:lpstr>My secret fetish,  (or one of them) </vt:lpstr>
      <vt:lpstr>The Confessional??</vt:lpstr>
      <vt:lpstr>PowerPoint Presentation</vt:lpstr>
      <vt:lpstr>PowerPoint Presentation</vt:lpstr>
      <vt:lpstr>“The Parish of Whorouly”</vt:lpstr>
      <vt:lpstr>Whorouly</vt:lpstr>
      <vt:lpstr>PowerPoint Presentation</vt:lpstr>
      <vt:lpstr>Whorouly </vt:lpstr>
      <vt:lpstr>PowerPoint Presentation</vt:lpstr>
      <vt:lpstr>Victorian Parish Plans</vt:lpstr>
      <vt:lpstr>Look harder at Whorouly… </vt:lpstr>
      <vt:lpstr>PowerPoint Presentation</vt:lpstr>
      <vt:lpstr>Slow land sales??? Or  ??? </vt:lpstr>
      <vt:lpstr>A Clue !</vt:lpstr>
      <vt:lpstr>PowerPoint Presentation</vt:lpstr>
      <vt:lpstr>“The Discharged Soldiers Settlement Act 1917”</vt:lpstr>
      <vt:lpstr>Key elements -are evident in the “definitions” Discharged Soldiers Settlement Act. </vt:lpstr>
      <vt:lpstr>Acquisition of land by the crown?? </vt:lpstr>
      <vt:lpstr>Closer Settlement Act  1897 &amp; etc</vt:lpstr>
      <vt:lpstr>“The Discharged Soldiers Settlement Act 1917”</vt:lpstr>
      <vt:lpstr>Who How and What? Departments, legislation and bodies involved included; </vt:lpstr>
      <vt:lpstr>Why State Rivers  -- SR&amp;WSC???</vt:lpstr>
      <vt:lpstr>“The Discharged Soldiers Settlement Act 1917”</vt:lpstr>
      <vt:lpstr>What happened at Whorouly?</vt:lpstr>
      <vt:lpstr>PowerPoint Presentation</vt:lpstr>
      <vt:lpstr>What happened at Whorouly?</vt:lpstr>
      <vt:lpstr>Its Different!</vt:lpstr>
      <vt:lpstr>PowerPoint Presentation</vt:lpstr>
      <vt:lpstr>What happened at Whorouly?</vt:lpstr>
      <vt:lpstr>What happened at Whorouly?</vt:lpstr>
      <vt:lpstr>PowerPoint Presentation</vt:lpstr>
      <vt:lpstr>Henry A Power November 1919. </vt:lpstr>
      <vt:lpstr>PowerPoint Presentation</vt:lpstr>
      <vt:lpstr>PowerPoint Presentation</vt:lpstr>
      <vt:lpstr>Vendors Terms (another old term!)</vt:lpstr>
      <vt:lpstr>Remember Henry A Power November 1919. </vt:lpstr>
      <vt:lpstr>PowerPoint Presentation</vt:lpstr>
      <vt:lpstr>See “Grant Facing Sheet”</vt:lpstr>
      <vt:lpstr>PowerPoint Presentation</vt:lpstr>
      <vt:lpstr>CG 7371/082,  H A Power in 1949</vt:lpstr>
      <vt:lpstr>Lesson – disclaimer!</vt:lpstr>
      <vt:lpstr>For another day</vt:lpstr>
      <vt:lpstr>The Confessional?? The end!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Confession Time</dc:title>
  <dc:creator>rob steel</dc:creator>
  <cp:lastModifiedBy>rob steel</cp:lastModifiedBy>
  <cp:revision>40</cp:revision>
  <dcterms:created xsi:type="dcterms:W3CDTF">2015-07-15T00:42:54Z</dcterms:created>
  <dcterms:modified xsi:type="dcterms:W3CDTF">2016-09-09T21:57:48Z</dcterms:modified>
</cp:coreProperties>
</file>