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75" r:id="rId2"/>
    <p:sldId id="304" r:id="rId3"/>
    <p:sldId id="305" r:id="rId4"/>
    <p:sldId id="306" r:id="rId5"/>
    <p:sldId id="307" r:id="rId6"/>
    <p:sldId id="308" r:id="rId7"/>
    <p:sldId id="319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7" r:id="rId16"/>
    <p:sldId id="318" r:id="rId17"/>
    <p:sldId id="283" r:id="rId18"/>
    <p:sldId id="280" r:id="rId19"/>
    <p:sldId id="282" r:id="rId20"/>
    <p:sldId id="284" r:id="rId21"/>
    <p:sldId id="286" r:id="rId22"/>
    <p:sldId id="287" r:id="rId23"/>
    <p:sldId id="289" r:id="rId24"/>
    <p:sldId id="288" r:id="rId25"/>
    <p:sldId id="290" r:id="rId26"/>
    <p:sldId id="297" r:id="rId27"/>
    <p:sldId id="292" r:id="rId28"/>
    <p:sldId id="293" r:id="rId29"/>
    <p:sldId id="294" r:id="rId30"/>
    <p:sldId id="298" r:id="rId31"/>
    <p:sldId id="30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43F47"/>
    <a:srgbClr val="2285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3" autoAdjust="0"/>
    <p:restoredTop sz="94660"/>
  </p:normalViewPr>
  <p:slideViewPr>
    <p:cSldViewPr showGuides="1">
      <p:cViewPr varScale="1">
        <p:scale>
          <a:sx n="73" d="100"/>
          <a:sy n="73" d="100"/>
        </p:scale>
        <p:origin x="-15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5" d="100"/>
          <a:sy n="75" d="100"/>
        </p:scale>
        <p:origin x="-4008" y="-3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87DA1-8EF0-4C8D-A9CE-136BDDFF676E}" type="datetimeFigureOut">
              <a:rPr lang="en-AU" smtClean="0"/>
              <a:t>9/09/2016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271DE-BA4F-4B4F-AAB2-D9110B3322E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704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0007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778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5133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9977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8800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9340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9362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0086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432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81421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391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0232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8257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1356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2806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2003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3341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4235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Following</a:t>
            </a:r>
            <a:r>
              <a:rPr lang="en-AU" baseline="0" dirty="0" smtClean="0"/>
              <a:t> the release of the new SMES with LASSI and VICNAMES in July 2014, much of last year’s SMES activities were spent resolving defects, responding to user feedback, and introducing a host of system-wide enhancements.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4487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1873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4395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1219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467544" y="1198494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539552" y="198884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Sub-heading </a:t>
            </a:r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Date Placeholder 3"/>
          <p:cNvSpPr txBox="1">
            <a:spLocks/>
          </p:cNvSpPr>
          <p:nvPr userDrawn="1"/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9427EB-6C32-4E8E-B15A-C3A7433EBFBF}" type="datetimeFigureOut">
              <a:rPr lang="en-AU" smtClean="0"/>
              <a:pPr/>
              <a:t>9/09/2016</a:t>
            </a:fld>
            <a:endParaRPr lang="en-AU" dirty="0"/>
          </a:p>
        </p:txBody>
      </p:sp>
      <p:sp>
        <p:nvSpPr>
          <p:cNvPr id="24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5417546" y="6350726"/>
            <a:ext cx="792088" cy="365125"/>
          </a:xfrm>
          <a:prstGeom prst="rect">
            <a:avLst/>
          </a:prstGeom>
        </p:spPr>
        <p:txBody>
          <a:bodyPr/>
          <a:lstStyle/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147" y="6237312"/>
            <a:ext cx="18138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5619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4" b="21764"/>
          <a:stretch/>
        </p:blipFill>
        <p:spPr bwMode="auto">
          <a:xfrm>
            <a:off x="-12699" y="13188"/>
            <a:ext cx="9156700" cy="106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792088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sz="1200"/>
            </a:lvl1pPr>
          </a:lstStyle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4738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4" b="21764"/>
          <a:stretch/>
        </p:blipFill>
        <p:spPr bwMode="auto">
          <a:xfrm>
            <a:off x="-12699" y="13188"/>
            <a:ext cx="9156700" cy="106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792088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sz="1200"/>
            </a:lvl1pPr>
          </a:lstStyle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68213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image" Target="../media/image9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g"/><Relationship Id="rId12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.jpg"/><Relationship Id="rId5" Type="http://schemas.openxmlformats.org/officeDocument/2006/relationships/image" Target="../media/image1.emf"/><Relationship Id="rId15" Type="http://schemas.openxmlformats.org/officeDocument/2006/relationships/image" Target="../media/image11.jpg"/><Relationship Id="rId10" Type="http://schemas.openxmlformats.org/officeDocument/2006/relationships/image" Target="../media/image6.jpg"/><Relationship Id="rId4" Type="http://schemas.openxmlformats.org/officeDocument/2006/relationships/theme" Target="../theme/theme1.xml"/><Relationship Id="rId9" Type="http://schemas.openxmlformats.org/officeDocument/2006/relationships/image" Target="../media/image5.jpg"/><Relationship Id="rId14" Type="http://schemas.openxmlformats.org/officeDocument/2006/relationships/image" Target="../media/image10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147" y="6237312"/>
            <a:ext cx="1813822" cy="539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116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63" y="1988840"/>
            <a:ext cx="8116866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427EB-6C32-4E8E-B15A-C3A7433EBFBF}" type="datetimeFigureOut">
              <a:rPr lang="en-AU" smtClean="0"/>
              <a:t>9/09/2016</a:t>
            </a:fld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60" y="408069"/>
            <a:ext cx="9151196" cy="370617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547664" y="2636912"/>
            <a:ext cx="5904656" cy="1477328"/>
          </a:xfrm>
          <a:prstGeom prst="rect">
            <a:avLst/>
          </a:prstGeom>
          <a:solidFill>
            <a:schemeClr val="accent4">
              <a:lumMod val="95000"/>
              <a:lumOff val="5000"/>
              <a:alpha val="65000"/>
            </a:schemeClr>
          </a:solidFill>
          <a:ln>
            <a:solidFill>
              <a:srgbClr val="D60093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This is a placeholder image, choose from one of the following title pages below (delete all titles pages not required).  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To place your own image either right click and select “change picture” or insert a new picture via the insert menu and crop to size.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60" y="783826"/>
            <a:ext cx="9151196" cy="37061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60" y="1340768"/>
            <a:ext cx="9151196" cy="37061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60" y="1988840"/>
            <a:ext cx="9151196" cy="37061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60" y="2433372"/>
            <a:ext cx="9151196" cy="37061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0844" y="3032409"/>
            <a:ext cx="9151196" cy="37061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932" y="3070216"/>
            <a:ext cx="9155705" cy="37061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499" y="3188680"/>
            <a:ext cx="9151196" cy="3706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280" y="3307144"/>
            <a:ext cx="9151196" cy="370617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680" y="3459544"/>
            <a:ext cx="9151196" cy="370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mailto:info@surveyorsboard.vic.gov.au" TargetMode="External"/><Relationship Id="rId3" Type="http://schemas.openxmlformats.org/officeDocument/2006/relationships/hyperlink" Target="mailto:surveyor.general@delwp.vic.gov.au" TargetMode="External"/><Relationship Id="rId7" Type="http://schemas.openxmlformats.org/officeDocument/2006/relationships/hyperlink" Target="http://www.delwp.vic.gov.au/geodesy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lwp.vic.gov.au/namingplaces" TargetMode="External"/><Relationship Id="rId5" Type="http://schemas.openxmlformats.org/officeDocument/2006/relationships/hyperlink" Target="http://www.delwp.vic.gov.au/surveying" TargetMode="External"/><Relationship Id="rId4" Type="http://schemas.openxmlformats.org/officeDocument/2006/relationships/hyperlink" Target="mailto:geo.names@dtpli.vic.gov.au" TargetMode="External"/><Relationship Id="rId9" Type="http://schemas.openxmlformats.org/officeDocument/2006/relationships/hyperlink" Target="http://www.surveyorsboard.vic.gov.a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6000"/>
            <a:ext cx="9151196" cy="3706171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</a:t>
            </a:fld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5431" y="476672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Surveyor General Update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988840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ISV Regional Conference Horsham September </a:t>
            </a:r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</a:t>
            </a:r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23270" y="6021287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A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AU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E. Tulloch, Surveyor-General of Victoria </a:t>
            </a:r>
            <a:endParaRPr lang="en-AU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1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10</a:t>
            </a:fld>
            <a:endParaRPr lang="en-A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874740" cy="532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68760"/>
            <a:ext cx="3686870" cy="5220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Image result for port of melbourne ima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30" y="4221088"/>
            <a:ext cx="1999109" cy="199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1141"/>
            <a:ext cx="5112568" cy="9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94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11</a:t>
            </a:fld>
            <a:endParaRPr lang="en-A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03" y="1341438"/>
            <a:ext cx="7318093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1141"/>
            <a:ext cx="5112568" cy="97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38" y="4537169"/>
            <a:ext cx="40957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45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Future Infrastructure Projects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12</a:t>
            </a:fld>
            <a:endParaRPr lang="en-AU" dirty="0"/>
          </a:p>
        </p:txBody>
      </p:sp>
      <p:pic>
        <p:nvPicPr>
          <p:cNvPr id="8" name="Picture 8" descr="Image result for melbourne skyra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048" y="3140968"/>
            <a:ext cx="4864440" cy="323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melbourne skyra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47" y="1994800"/>
            <a:ext cx="3886556" cy="258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4651" y="1163803"/>
            <a:ext cx="6371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/>
              <a:t>Sky Ra</a:t>
            </a:r>
            <a:r>
              <a:rPr lang="en-AU" sz="4800" dirty="0" smtClean="0"/>
              <a:t>il</a:t>
            </a:r>
            <a:endParaRPr lang="en-AU" sz="4800" dirty="0"/>
          </a:p>
        </p:txBody>
      </p:sp>
    </p:spTree>
    <p:extLst>
      <p:ext uri="{BB962C8B-B14F-4D97-AF65-F5344CB8AC3E}">
        <p14:creationId xmlns:p14="http://schemas.microsoft.com/office/powerpoint/2010/main" val="413990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/>
              <a:t>Future Infrastructure Projects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13</a:t>
            </a:fld>
            <a:endParaRPr lang="en-AU" dirty="0"/>
          </a:p>
        </p:txBody>
      </p:sp>
      <p:pic>
        <p:nvPicPr>
          <p:cNvPr id="5" name="Picture 6" descr="Image result for melbourne skyrai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42" y="1268760"/>
            <a:ext cx="4668552" cy="37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52936"/>
            <a:ext cx="4013522" cy="3284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87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/>
              <a:t>Future Infrastructure Projects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14</a:t>
            </a:fld>
            <a:endParaRPr lang="en-AU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581128"/>
            <a:ext cx="2975561" cy="1944216"/>
          </a:xfrm>
          <a:prstGeom prst="rect">
            <a:avLst/>
          </a:prstGeom>
        </p:spPr>
      </p:pic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31489"/>
            <a:ext cx="6468468" cy="361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5616" y="1124744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dirty="0" smtClean="0"/>
              <a:t>Western Distributor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61128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Surveyors Registration Board (Vic)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AU" altLang="en-US" dirty="0">
                <a:latin typeface="Tahoma" pitchFamily="34" charset="0"/>
                <a:cs typeface="Tahoma" pitchFamily="34" charset="0"/>
              </a:rPr>
              <a:t>Prosecution of Offences</a:t>
            </a:r>
          </a:p>
          <a:p>
            <a:pPr lvl="2"/>
            <a:endParaRPr lang="en-AU" altLang="en-US" dirty="0">
              <a:latin typeface="Tahoma" pitchFamily="34" charset="0"/>
              <a:cs typeface="Tahoma" pitchFamily="34" charset="0"/>
            </a:endParaRPr>
          </a:p>
          <a:p>
            <a:pPr lvl="6"/>
            <a:r>
              <a:rPr lang="en-AU" altLang="en-US" dirty="0">
                <a:latin typeface="Tahoma" pitchFamily="34" charset="0"/>
                <a:cs typeface="Tahoma" pitchFamily="34" charset="0"/>
              </a:rPr>
              <a:t>Activities of unlicensed persons are a major concern for the Board, the profession and the integrity of the cadastre</a:t>
            </a:r>
          </a:p>
          <a:p>
            <a:pPr lvl="2"/>
            <a:endParaRPr lang="en-AU" altLang="en-US" sz="2000" dirty="0">
              <a:latin typeface="Tahoma" pitchFamily="34" charset="0"/>
              <a:cs typeface="Tahoma" pitchFamily="34" charset="0"/>
            </a:endParaRPr>
          </a:p>
          <a:p>
            <a:pPr lvl="6"/>
            <a:r>
              <a:rPr lang="en-AU" altLang="en-US" dirty="0">
                <a:latin typeface="Tahoma" pitchFamily="34" charset="0"/>
                <a:cs typeface="Tahoma" pitchFamily="34" charset="0"/>
              </a:rPr>
              <a:t>The Board </a:t>
            </a:r>
            <a:r>
              <a:rPr lang="en-AU" altLang="en-US" dirty="0" smtClean="0">
                <a:latin typeface="Tahoma" pitchFamily="34" charset="0"/>
                <a:cs typeface="Tahoma" pitchFamily="34" charset="0"/>
              </a:rPr>
              <a:t>continues </a:t>
            </a:r>
            <a:r>
              <a:rPr lang="en-AU" altLang="en-US" dirty="0">
                <a:latin typeface="Tahoma" pitchFamily="34" charset="0"/>
                <a:cs typeface="Tahoma" pitchFamily="34" charset="0"/>
              </a:rPr>
              <a:t>to investigate alleged breaches of the </a:t>
            </a:r>
            <a:r>
              <a:rPr lang="en-AU" altLang="en-US" i="1" dirty="0">
                <a:latin typeface="Tahoma" pitchFamily="34" charset="0"/>
                <a:cs typeface="Tahoma" pitchFamily="34" charset="0"/>
              </a:rPr>
              <a:t>Surveying Act 2004</a:t>
            </a:r>
            <a:r>
              <a:rPr lang="en-AU" altLang="en-US" dirty="0">
                <a:latin typeface="Tahoma" pitchFamily="34" charset="0"/>
                <a:cs typeface="Tahoma" pitchFamily="34" charset="0"/>
              </a:rPr>
              <a:t> and its regulations</a:t>
            </a:r>
          </a:p>
          <a:p>
            <a:pPr lvl="2"/>
            <a:endParaRPr lang="en-AU" altLang="en-US" dirty="0">
              <a:latin typeface="Tahoma" pitchFamily="34" charset="0"/>
              <a:cs typeface="Tahoma" pitchFamily="34" charset="0"/>
            </a:endParaRP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15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9238" r="45773" b="10953"/>
          <a:stretch>
            <a:fillRect/>
          </a:stretch>
        </p:blipFill>
        <p:spPr bwMode="auto">
          <a:xfrm>
            <a:off x="446571" y="1412776"/>
            <a:ext cx="2324100" cy="4981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6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Surveyors Registration Board (Vic)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AU" altLang="en-US" sz="3600" dirty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en-AU" altLang="en-US" sz="3600" b="1" dirty="0" smtClean="0">
                <a:latin typeface="Calibri" panose="020F0502020204030204" pitchFamily="34" charset="0"/>
                <a:cs typeface="Tahoma" pitchFamily="34" charset="0"/>
              </a:rPr>
              <a:t>Professional Training Agreements</a:t>
            </a:r>
            <a:endParaRPr lang="en-AU" altLang="en-US" sz="3600" b="1" dirty="0">
              <a:latin typeface="Calibri" panose="020F0502020204030204" pitchFamily="34" charset="0"/>
              <a:cs typeface="Tahoma" pitchFamily="34" charset="0"/>
            </a:endParaRPr>
          </a:p>
          <a:p>
            <a:pPr lvl="2"/>
            <a:endParaRPr lang="en-AU" altLang="en-US" dirty="0">
              <a:latin typeface="Tahoma" pitchFamily="34" charset="0"/>
              <a:cs typeface="Tahoma" pitchFamily="34" charset="0"/>
            </a:endParaRP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16</a:t>
            </a:fld>
            <a:endParaRPr lang="en-AU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3"/>
          <a:stretch>
            <a:fillRect/>
          </a:stretch>
        </p:blipFill>
        <p:spPr bwMode="auto">
          <a:xfrm>
            <a:off x="5004048" y="2924944"/>
            <a:ext cx="2972269" cy="31933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8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Registration Statistics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17</a:t>
            </a:fld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134804"/>
              </p:ext>
            </p:extLst>
          </p:nvPr>
        </p:nvGraphicFramePr>
        <p:xfrm>
          <a:off x="1619672" y="1916832"/>
          <a:ext cx="6096000" cy="330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Registration Renewal for 2015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Registration Renewal for 2016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Practising LSs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418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412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Non-practising LSs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108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109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Practising to non-practising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9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8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Non-practising to practising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0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dirty="0" smtClean="0"/>
                        <a:t>Non-renewals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6 Practising</a:t>
                      </a:r>
                    </a:p>
                    <a:p>
                      <a:pPr algn="ctr"/>
                      <a:r>
                        <a:rPr lang="en-AU" dirty="0" smtClean="0"/>
                        <a:t>12 Non-practising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5 Practising</a:t>
                      </a:r>
                    </a:p>
                    <a:p>
                      <a:pPr algn="ctr"/>
                      <a:r>
                        <a:rPr lang="en-AU" dirty="0" smtClean="0"/>
                        <a:t>5</a:t>
                      </a:r>
                      <a:r>
                        <a:rPr lang="en-AU" baseline="0" dirty="0" smtClean="0"/>
                        <a:t> Non-practising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359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Registration Statistics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Since the introduction of the </a:t>
            </a:r>
            <a:r>
              <a:rPr lang="en-AU" i="1" dirty="0" smtClean="0"/>
              <a:t>Surveying Act 2004</a:t>
            </a:r>
            <a:r>
              <a:rPr lang="en-AU" dirty="0" smtClean="0"/>
              <a:t>:</a:t>
            </a:r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u="sng" dirty="0"/>
              <a:t>Note</a:t>
            </a:r>
            <a:r>
              <a:rPr lang="en-AU" dirty="0"/>
              <a:t>: On average, 3 reciprocal licensed surveyors are registered per year</a:t>
            </a:r>
            <a:r>
              <a:rPr lang="en-AU" dirty="0" smtClean="0"/>
              <a:t>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18</a:t>
            </a:fld>
            <a:endParaRPr lang="en-AU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564181"/>
              </p:ext>
            </p:extLst>
          </p:nvPr>
        </p:nvGraphicFramePr>
        <p:xfrm>
          <a:off x="1187624" y="2060848"/>
          <a:ext cx="6696744" cy="3311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8372"/>
                <a:gridCol w="3348372"/>
              </a:tblGrid>
              <a:tr h="739784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Year           LS </a:t>
                      </a:r>
                      <a:r>
                        <a:rPr lang="en-AU" dirty="0" err="1" smtClean="0"/>
                        <a:t>Reg’d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Year           LS </a:t>
                      </a:r>
                      <a:r>
                        <a:rPr lang="en-AU" dirty="0" err="1" smtClean="0"/>
                        <a:t>Reg’d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dirty="0" smtClean="0"/>
                        <a:t>            2005                   6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2011               18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2006                 18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2012               18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2007                 13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2013               13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2008                 13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2014               16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2009                 19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2015               15</a:t>
                      </a:r>
                      <a:endParaRPr lang="en-AU" dirty="0"/>
                    </a:p>
                  </a:txBody>
                  <a:tcPr/>
                </a:tc>
              </a:tr>
              <a:tr h="428605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2010                 18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  2016                 2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45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b="1" dirty="0" smtClean="0"/>
              <a:t>150</a:t>
            </a:r>
            <a:r>
              <a:rPr lang="en-AU" dirty="0" smtClean="0"/>
              <a:t> candidates (143 males + 7 females) in </a:t>
            </a:r>
            <a:r>
              <a:rPr lang="en-AU" b="1" dirty="0" smtClean="0"/>
              <a:t>ACTIVE</a:t>
            </a:r>
            <a:r>
              <a:rPr lang="en-AU" dirty="0" smtClean="0"/>
              <a:t> Professional Training Agreements.</a:t>
            </a:r>
          </a:p>
          <a:p>
            <a:endParaRPr lang="en-AU" dirty="0" smtClean="0"/>
          </a:p>
          <a:p>
            <a:r>
              <a:rPr lang="en-AU" dirty="0" smtClean="0"/>
              <a:t>Oldest ‘active’ PTA = </a:t>
            </a:r>
            <a:r>
              <a:rPr lang="en-AU" b="1" dirty="0" smtClean="0"/>
              <a:t>15 years</a:t>
            </a:r>
            <a:r>
              <a:rPr lang="en-AU" dirty="0" smtClean="0"/>
              <a:t>.</a:t>
            </a:r>
          </a:p>
          <a:p>
            <a:endParaRPr lang="en-AU" dirty="0" smtClean="0"/>
          </a:p>
          <a:p>
            <a:r>
              <a:rPr lang="en-AU" dirty="0" smtClean="0"/>
              <a:t>Average PTA duration = </a:t>
            </a:r>
            <a:r>
              <a:rPr lang="en-AU" b="1" dirty="0" smtClean="0"/>
              <a:t>4 to 5 years</a:t>
            </a:r>
            <a:r>
              <a:rPr lang="en-AU" dirty="0" smtClean="0"/>
              <a:t>.</a:t>
            </a:r>
          </a:p>
          <a:p>
            <a:endParaRPr lang="en-AU" dirty="0" smtClean="0"/>
          </a:p>
          <a:p>
            <a:r>
              <a:rPr lang="en-AU" dirty="0" smtClean="0"/>
              <a:t>Average age at registration = </a:t>
            </a:r>
            <a:r>
              <a:rPr lang="en-AU" b="1" dirty="0" smtClean="0"/>
              <a:t>33 years</a:t>
            </a:r>
            <a:r>
              <a:rPr lang="en-AU" dirty="0" smtClean="0"/>
              <a:t>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76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Cadastral Practice Matters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b="1" dirty="0" smtClean="0"/>
              <a:t>Survey Audit Program</a:t>
            </a:r>
          </a:p>
          <a:p>
            <a:endParaRPr lang="en-AU" dirty="0"/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65 survey audits were performed in the 2015-16 FY</a:t>
            </a:r>
            <a:r>
              <a:rPr lang="en-AU" sz="2000" dirty="0" smtClean="0">
                <a:latin typeface="Helv"/>
              </a:rPr>
              <a:t>;</a:t>
            </a:r>
            <a:endParaRPr lang="en-AU" sz="2000" dirty="0">
              <a:latin typeface="Helv"/>
            </a:endParaRPr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All the audits were of surveys lodged in support of Plans of Subdivision;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5 of the audits related to checking compliance with the requirement to provide a Supplementary Abstract of Field Records - Reg. 11(5);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59 practising LSs were audited - 1 LS three times and four LSs twice;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68% of the surveys audited achieved a satisfactory result;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2000" dirty="0">
                <a:latin typeface="Helv"/>
              </a:rPr>
              <a:t>Low satisfactory rate attributable to the large % of surveys that were targeted for audit (80</a:t>
            </a:r>
            <a:r>
              <a:rPr lang="en-AU" sz="2000" dirty="0" smtClean="0">
                <a:latin typeface="Helv"/>
              </a:rPr>
              <a:t>%).</a:t>
            </a:r>
          </a:p>
          <a:p>
            <a:pPr lvl="1">
              <a:buSzPts val="1100"/>
              <a:buFont typeface="Symbol"/>
              <a:buChar char="·"/>
            </a:pPr>
            <a:endParaRPr lang="en-AU" sz="2000" dirty="0">
              <a:latin typeface="Helv"/>
            </a:endParaRPr>
          </a:p>
          <a:p>
            <a:pPr lvl="1">
              <a:buSzPts val="1100"/>
              <a:buFont typeface="Symbol"/>
              <a:buChar char="·"/>
            </a:pP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5" name="5-Point Star 4"/>
          <p:cNvSpPr/>
          <p:nvPr/>
        </p:nvSpPr>
        <p:spPr>
          <a:xfrm>
            <a:off x="680973" y="6067726"/>
            <a:ext cx="417929" cy="38090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6067726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solidFill>
                  <a:srgbClr val="0070C0"/>
                </a:solidFill>
              </a:rPr>
              <a:t>New Survey Audit Checklists – OSGV website</a:t>
            </a:r>
            <a:endParaRPr lang="en-A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44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Number of active PTAs approved by the Board per financial year: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r>
              <a:rPr lang="en-AU" u="sng" dirty="0"/>
              <a:t>Note</a:t>
            </a:r>
            <a:r>
              <a:rPr lang="en-AU" dirty="0"/>
              <a:t>: ‘Approved’ PTAs include </a:t>
            </a:r>
            <a:r>
              <a:rPr lang="en-AU" b="1" dirty="0"/>
              <a:t>new</a:t>
            </a:r>
            <a:r>
              <a:rPr lang="en-AU" dirty="0"/>
              <a:t> + </a:t>
            </a:r>
            <a:r>
              <a:rPr lang="en-AU" b="1" dirty="0"/>
              <a:t>transferred</a:t>
            </a:r>
            <a:r>
              <a:rPr lang="en-AU" dirty="0"/>
              <a:t> PTAs</a:t>
            </a:r>
            <a:r>
              <a:rPr lang="en-AU" dirty="0" smtClean="0"/>
              <a:t>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20</a:t>
            </a:fld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720807"/>
              </p:ext>
            </p:extLst>
          </p:nvPr>
        </p:nvGraphicFramePr>
        <p:xfrm>
          <a:off x="1331640" y="2276872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   Year           PTAs </a:t>
                      </a:r>
                      <a:r>
                        <a:rPr lang="en-AU" dirty="0" err="1" smtClean="0"/>
                        <a:t>app’d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Year           PTAs </a:t>
                      </a:r>
                      <a:r>
                        <a:rPr lang="en-AU" dirty="0" err="1" smtClean="0"/>
                        <a:t>app’d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2001/02                 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2010/11               19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2004/05                 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2011/12               19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2005/06                 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2012/13               13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2006/07                 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2013/14               14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2007/08                 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2014/15               30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2008/09                 2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2015/16               29</a:t>
                      </a:r>
                      <a:endParaRPr lang="en-A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    2009/10                 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AU" dirty="0" smtClean="0"/>
                        <a:t>     2016/17                 8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31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Assessment of PTA Projects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21</a:t>
            </a:fld>
            <a:endParaRPr lang="en-AU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262541"/>
              </p:ext>
            </p:extLst>
          </p:nvPr>
        </p:nvGraphicFramePr>
        <p:xfrm>
          <a:off x="971601" y="1946983"/>
          <a:ext cx="7344813" cy="3915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259"/>
                <a:gridCol w="1049259"/>
                <a:gridCol w="1049259"/>
                <a:gridCol w="1049259"/>
                <a:gridCol w="1049259"/>
                <a:gridCol w="1049259"/>
                <a:gridCol w="1049259"/>
              </a:tblGrid>
              <a:tr h="473905">
                <a:tc gridSpan="7"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Number of project assessments undertaken by the Board</a:t>
                      </a:r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AU" dirty="0"/>
                    </a:p>
                  </a:txBody>
                  <a:tcPr/>
                </a:tc>
              </a:tr>
              <a:tr h="872544">
                <a:tc>
                  <a:txBody>
                    <a:bodyPr/>
                    <a:lstStyle/>
                    <a:p>
                      <a:r>
                        <a:rPr lang="en-AU" b="1" dirty="0" smtClean="0"/>
                        <a:t>Year</a:t>
                      </a:r>
                    </a:p>
                    <a:p>
                      <a:r>
                        <a:rPr lang="en-AU" b="1" dirty="0" smtClean="0"/>
                        <a:t>-----------</a:t>
                      </a:r>
                    </a:p>
                    <a:p>
                      <a:r>
                        <a:rPr lang="en-AU" b="1" dirty="0" smtClean="0"/>
                        <a:t>Project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2011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2012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2013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2014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2015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06/2016</a:t>
                      </a:r>
                      <a:endParaRPr lang="en-AU" b="1" dirty="0"/>
                    </a:p>
                  </a:txBody>
                  <a:tcPr/>
                </a:tc>
              </a:tr>
              <a:tr h="505522">
                <a:tc>
                  <a:txBody>
                    <a:bodyPr/>
                    <a:lstStyle/>
                    <a:p>
                      <a:r>
                        <a:rPr lang="en-AU" dirty="0" smtClean="0"/>
                        <a:t>Cad Law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32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10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12</a:t>
                      </a:r>
                      <a:endParaRPr lang="en-AU" dirty="0"/>
                    </a:p>
                  </a:txBody>
                  <a:tcPr/>
                </a:tc>
              </a:tr>
              <a:tr h="505522">
                <a:tc>
                  <a:txBody>
                    <a:bodyPr/>
                    <a:lstStyle/>
                    <a:p>
                      <a:r>
                        <a:rPr lang="en-AU" dirty="0" smtClean="0"/>
                        <a:t>PAP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</a:t>
                      </a:r>
                      <a:r>
                        <a:rPr lang="en-AU" dirty="0" smtClean="0">
                          <a:solidFill>
                            <a:srgbClr val="FF0000"/>
                          </a:solidFill>
                        </a:rPr>
                        <a:t>(+3)</a:t>
                      </a:r>
                      <a:endParaRPr lang="en-A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solidFill>
                            <a:srgbClr val="FF0000"/>
                          </a:solidFill>
                        </a:rPr>
                        <a:t>(5)</a:t>
                      </a:r>
                      <a:endParaRPr lang="en-A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>
                          <a:solidFill>
                            <a:srgbClr val="FF0000"/>
                          </a:solidFill>
                        </a:rPr>
                        <a:t>(1)</a:t>
                      </a:r>
                      <a:endParaRPr lang="en-A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05522">
                <a:tc>
                  <a:txBody>
                    <a:bodyPr/>
                    <a:lstStyle/>
                    <a:p>
                      <a:r>
                        <a:rPr lang="en-AU" dirty="0" smtClean="0"/>
                        <a:t>Rural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45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33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15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6</a:t>
                      </a:r>
                      <a:endParaRPr lang="en-AU" dirty="0"/>
                    </a:p>
                  </a:txBody>
                  <a:tcPr/>
                </a:tc>
              </a:tr>
              <a:tr h="505522">
                <a:tc>
                  <a:txBody>
                    <a:bodyPr/>
                    <a:lstStyle/>
                    <a:p>
                      <a:r>
                        <a:rPr lang="en-AU" dirty="0" smtClean="0"/>
                        <a:t>Urban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46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22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31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18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34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13</a:t>
                      </a:r>
                      <a:endParaRPr lang="en-AU" dirty="0"/>
                    </a:p>
                  </a:txBody>
                  <a:tcPr/>
                </a:tc>
              </a:tr>
              <a:tr h="505522">
                <a:tc>
                  <a:txBody>
                    <a:bodyPr/>
                    <a:lstStyle/>
                    <a:p>
                      <a:r>
                        <a:rPr lang="en-AU" b="1" dirty="0" smtClean="0"/>
                        <a:t>Total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132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115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105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62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64</a:t>
                      </a:r>
                      <a:endParaRPr lang="en-A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b="1" dirty="0" smtClean="0"/>
                        <a:t>32</a:t>
                      </a:r>
                      <a:endParaRPr lang="en-A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71600" y="6017169"/>
            <a:ext cx="7344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rgbClr val="FF0000"/>
                </a:solidFill>
              </a:rPr>
              <a:t>(PAP)</a:t>
            </a:r>
            <a:r>
              <a:rPr lang="en-AU" sz="1400" dirty="0" smtClean="0"/>
              <a:t> – assessed orally as part of the Professional Practice Examination.</a:t>
            </a:r>
            <a:endParaRPr lang="en-A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134076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There is a decreasing number of projects submitted for examination.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8833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The profession’s view:</a:t>
            </a:r>
          </a:p>
          <a:p>
            <a:endParaRPr lang="en-AU" dirty="0"/>
          </a:p>
          <a:p>
            <a:pPr algn="ctr"/>
            <a:endParaRPr lang="en-AU" dirty="0" smtClean="0"/>
          </a:p>
          <a:p>
            <a:pPr algn="ctr"/>
            <a:r>
              <a:rPr lang="en-AU" sz="2800" i="1" dirty="0" smtClean="0"/>
              <a:t>“Difficulties exist within the PTA process.”</a:t>
            </a:r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pPr algn="ctr"/>
            <a:endParaRPr lang="en-AU" dirty="0" smtClean="0"/>
          </a:p>
          <a:p>
            <a:pPr algn="ctr"/>
            <a:r>
              <a:rPr lang="en-AU" dirty="0" smtClean="0"/>
              <a:t>PTA Open Forum held in 2015 to consider proposed changes to the criteria for approving PTAs.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22</a:t>
            </a:fld>
            <a:endParaRPr lang="en-AU" dirty="0"/>
          </a:p>
        </p:txBody>
      </p:sp>
      <p:sp>
        <p:nvSpPr>
          <p:cNvPr id="5" name="Down Arrow 4"/>
          <p:cNvSpPr/>
          <p:nvPr/>
        </p:nvSpPr>
        <p:spPr>
          <a:xfrm>
            <a:off x="4355976" y="3284984"/>
            <a:ext cx="288032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161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The Board’s observations:</a:t>
            </a:r>
          </a:p>
          <a:p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The PTA process is structured, fully documented and reviewed as required.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Lack </a:t>
            </a:r>
            <a:r>
              <a:rPr lang="en-AU" dirty="0"/>
              <a:t>of </a:t>
            </a:r>
            <a:r>
              <a:rPr lang="en-AU" dirty="0" smtClean="0"/>
              <a:t>involvement </a:t>
            </a:r>
            <a:r>
              <a:rPr lang="en-AU" dirty="0"/>
              <a:t>and/or commitment by supervising surveyors and/or candidates.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Inadequate supervision of candidates.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Projects counter-signed by supervising surveyors are deficient and/or do not meet the minimum project criteria.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Candidates look to the Board for training.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80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b="1" dirty="0" smtClean="0"/>
              <a:t>So what has been done to date … by the Board ?</a:t>
            </a:r>
          </a:p>
          <a:p>
            <a:endParaRPr lang="en-AU" dirty="0"/>
          </a:p>
          <a:p>
            <a:r>
              <a:rPr lang="en-AU" b="1" dirty="0" smtClean="0"/>
              <a:t>2 PTA Workshops per year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One-on-one discussion with Moderators on Rural and Urban Cadastral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Presentations on the Cadastral Law and Professional Assessment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r>
              <a:rPr lang="en-AU" b="1" dirty="0" smtClean="0"/>
              <a:t>Land Victoria Familiarisation Program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The Board has formalised an arrangement with LV to run the LVFP once a year for PTA candidates.</a:t>
            </a:r>
          </a:p>
          <a:p>
            <a:endParaRPr lang="en-AU" b="1" dirty="0"/>
          </a:p>
          <a:p>
            <a:r>
              <a:rPr lang="en-AU" b="1" dirty="0" smtClean="0"/>
              <a:t>Amended the PTA Approval Policy</a:t>
            </a:r>
          </a:p>
          <a:p>
            <a:r>
              <a:rPr lang="en-US" dirty="0" smtClean="0"/>
              <a:t>A </a:t>
            </a:r>
            <a:r>
              <a:rPr lang="en-US" dirty="0"/>
              <a:t>supervising surveyor must:</a:t>
            </a:r>
            <a:endParaRPr lang="en-AU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be a </a:t>
            </a:r>
            <a:r>
              <a:rPr lang="en-US" dirty="0" err="1"/>
              <a:t>practising</a:t>
            </a:r>
            <a:r>
              <a:rPr lang="en-US" dirty="0"/>
              <a:t> licensed surveyor for at least </a:t>
            </a:r>
            <a:r>
              <a:rPr lang="en-US" strike="dblStrike" dirty="0" smtClean="0"/>
              <a:t>two</a:t>
            </a:r>
            <a:r>
              <a:rPr lang="en-US" dirty="0" smtClean="0"/>
              <a:t> </a:t>
            </a:r>
            <a:r>
              <a:rPr lang="en-US" dirty="0"/>
              <a:t>three years and be engaged in cadastral surveying in Victoria</a:t>
            </a:r>
            <a:endParaRPr lang="en-AU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dirty="0"/>
              <a:t>have </a:t>
            </a:r>
            <a:r>
              <a:rPr lang="en-US" strike="dblStrike" dirty="0"/>
              <a:t>a satisfactory</a:t>
            </a:r>
            <a:r>
              <a:rPr lang="en-US" dirty="0"/>
              <a:t> an acceptable audit history.</a:t>
            </a:r>
            <a:endParaRPr lang="en-AU" dirty="0"/>
          </a:p>
          <a:p>
            <a:endParaRPr lang="en-AU" dirty="0" smtClean="0"/>
          </a:p>
          <a:p>
            <a:r>
              <a:rPr lang="en-AU" b="1" dirty="0" smtClean="0"/>
              <a:t>Implemented PTA Pre-approval Meetings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To discuss roles, responsibilities and obligations of parties to a PTA.</a:t>
            </a:r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192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968552"/>
          </a:xfrm>
        </p:spPr>
        <p:txBody>
          <a:bodyPr>
            <a:normAutofit fontScale="92500" lnSpcReduction="10000"/>
          </a:bodyPr>
          <a:lstStyle/>
          <a:p>
            <a:r>
              <a:rPr lang="en-AU" b="1" dirty="0" smtClean="0"/>
              <a:t>So what has been done to date … by the Surveying Task Force ?</a:t>
            </a:r>
          </a:p>
          <a:p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b="1" dirty="0" smtClean="0"/>
              <a:t>‘PTA Throughput  &amp; Quality’ Sub-committee</a:t>
            </a:r>
            <a:r>
              <a:rPr lang="en-AU" sz="2100" dirty="0" smtClean="0"/>
              <a:t> established to address </a:t>
            </a:r>
          </a:p>
          <a:p>
            <a:r>
              <a:rPr lang="en-AU" sz="2100" dirty="0" smtClean="0"/>
              <a:t>                STF Goal 2 – Increase Registration Throughput &amp; Quality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AU" sz="1600" i="1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900" i="1" dirty="0" smtClean="0"/>
              <a:t>Further </a:t>
            </a:r>
            <a:r>
              <a:rPr lang="en-AU" sz="1900" i="1" dirty="0"/>
              <a:t>development of a coordinated effort  between the Task Force, Industry and the SRBV will increase the efficiency and quality of the registration process </a:t>
            </a:r>
            <a:r>
              <a:rPr lang="en-AU" sz="1900" i="1" dirty="0" err="1" smtClean="0"/>
              <a:t>etc</a:t>
            </a:r>
            <a:endParaRPr lang="en-AU" sz="1900" dirty="0" smtClean="0"/>
          </a:p>
          <a:p>
            <a:endParaRPr lang="en-AU" sz="15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100" dirty="0" smtClean="0"/>
              <a:t>Issues identified: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/>
              <a:t>Decrease </a:t>
            </a:r>
            <a:r>
              <a:rPr lang="en-AU" sz="1700" dirty="0" smtClean="0"/>
              <a:t>in </a:t>
            </a:r>
            <a:r>
              <a:rPr lang="en-AU" sz="1700" dirty="0"/>
              <a:t>focus on cadastral studies at u</a:t>
            </a:r>
            <a:r>
              <a:rPr lang="en-AU" sz="1700" dirty="0" smtClean="0"/>
              <a:t>niversity</a:t>
            </a:r>
            <a:endParaRPr lang="en-AU" sz="17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Lack </a:t>
            </a:r>
            <a:r>
              <a:rPr lang="en-AU" sz="1700" dirty="0"/>
              <a:t>of </a:t>
            </a:r>
            <a:r>
              <a:rPr lang="en-AU" sz="1700" dirty="0" smtClean="0"/>
              <a:t>work </a:t>
            </a:r>
            <a:r>
              <a:rPr lang="en-AU" sz="1700" dirty="0"/>
              <a:t>experience </a:t>
            </a:r>
            <a:r>
              <a:rPr lang="en-AU" sz="1700" dirty="0" smtClean="0"/>
              <a:t>opportunities during </a:t>
            </a:r>
            <a:r>
              <a:rPr lang="en-AU" sz="1700" dirty="0"/>
              <a:t>4 or 5 year degree </a:t>
            </a:r>
            <a:endParaRPr lang="en-AU" sz="1700" dirty="0" smtClean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Graduates </a:t>
            </a:r>
            <a:r>
              <a:rPr lang="en-AU" sz="1700" dirty="0"/>
              <a:t>performing role of technical surveyor for 2+ years </a:t>
            </a:r>
            <a:r>
              <a:rPr lang="en-AU" sz="1700" dirty="0" smtClean="0"/>
              <a:t>after </a:t>
            </a:r>
            <a:r>
              <a:rPr lang="en-AU" sz="1700" dirty="0"/>
              <a:t>graduating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Graduates </a:t>
            </a:r>
            <a:r>
              <a:rPr lang="en-AU" sz="1700" dirty="0"/>
              <a:t>heavily focussed on field work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Graduates not involved in all job aspects – gaps in knowledge</a:t>
            </a:r>
            <a:endParaRPr lang="en-AU" sz="17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Difficulties </a:t>
            </a:r>
            <a:r>
              <a:rPr lang="en-AU" sz="1700" dirty="0"/>
              <a:t>in finding suitable sites for Urban and Rural projects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700" dirty="0" smtClean="0"/>
              <a:t>Difficulties </a:t>
            </a:r>
            <a:r>
              <a:rPr lang="en-AU" sz="1700" dirty="0"/>
              <a:t>for urban surveyors to gain rural experience</a:t>
            </a:r>
            <a:r>
              <a:rPr lang="en-AU" sz="1600" dirty="0"/>
              <a:t>.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endParaRPr lang="en-AU" sz="15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330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576" y="1162164"/>
            <a:ext cx="8229600" cy="4968552"/>
          </a:xfrm>
        </p:spPr>
        <p:txBody>
          <a:bodyPr>
            <a:normAutofit/>
          </a:bodyPr>
          <a:lstStyle/>
          <a:p>
            <a:r>
              <a:rPr lang="en-AU" b="1" dirty="0" smtClean="0"/>
              <a:t>So what has been done to date … by the Surveying Task Force ?</a:t>
            </a:r>
          </a:p>
          <a:p>
            <a:endParaRPr lang="en-AU" sz="1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1900" dirty="0"/>
              <a:t>Research project to establish the intentions (in relation to retirement) of LSs aged 55 and </a:t>
            </a:r>
            <a:r>
              <a:rPr lang="en-AU" sz="1900" dirty="0" smtClean="0"/>
              <a:t>over - Gerry </a:t>
            </a:r>
            <a:r>
              <a:rPr lang="en-AU" sz="1900" dirty="0"/>
              <a:t>Shone ACSV Executive Advisor &amp; STF Chair</a:t>
            </a:r>
          </a:p>
          <a:p>
            <a:endParaRPr lang="en-AU" sz="1000" dirty="0"/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AU" sz="1800" dirty="0" smtClean="0"/>
              <a:t>Initial findings: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186 </a:t>
            </a:r>
            <a:r>
              <a:rPr lang="en-AU" sz="1600" dirty="0"/>
              <a:t>of </a:t>
            </a:r>
            <a:r>
              <a:rPr lang="en-AU" sz="1600" dirty="0" smtClean="0"/>
              <a:t>412 </a:t>
            </a:r>
            <a:r>
              <a:rPr lang="en-AU" sz="1600" dirty="0"/>
              <a:t>LS </a:t>
            </a:r>
            <a:r>
              <a:rPr lang="en-AU" sz="1600" dirty="0" smtClean="0"/>
              <a:t>(45%) were </a:t>
            </a:r>
            <a:r>
              <a:rPr lang="en-AU" sz="1600" dirty="0"/>
              <a:t>over 55 </a:t>
            </a:r>
            <a:r>
              <a:rPr lang="en-AU" sz="1600" dirty="0" err="1"/>
              <a:t>y.o</a:t>
            </a:r>
            <a:r>
              <a:rPr lang="en-AU" sz="1600" dirty="0"/>
              <a:t>. at </a:t>
            </a:r>
            <a:r>
              <a:rPr lang="en-AU" sz="1600" dirty="0" smtClean="0"/>
              <a:t>project commencement</a:t>
            </a:r>
            <a:endParaRPr lang="en-AU" sz="16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91 </a:t>
            </a:r>
            <a:r>
              <a:rPr lang="en-AU" sz="1600" dirty="0"/>
              <a:t>agreed to </a:t>
            </a:r>
            <a:r>
              <a:rPr lang="en-AU" sz="1600" dirty="0" smtClean="0"/>
              <a:t>participate, 72 completed to date</a:t>
            </a:r>
            <a:endParaRPr lang="en-AU" sz="16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39% intend </a:t>
            </a:r>
            <a:r>
              <a:rPr lang="en-AU" sz="1600" dirty="0"/>
              <a:t>to retire </a:t>
            </a:r>
            <a:r>
              <a:rPr lang="en-AU" sz="1600" dirty="0" smtClean="0"/>
              <a:t>within </a:t>
            </a:r>
            <a:r>
              <a:rPr lang="en-AU" sz="1600" dirty="0"/>
              <a:t>next 2 years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Total of 72%  within next 5 years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71% have senior management roles</a:t>
            </a:r>
            <a:endParaRPr lang="en-AU" sz="1600" dirty="0"/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Extrapolation </a:t>
            </a:r>
            <a:r>
              <a:rPr lang="en-AU" sz="1600" dirty="0"/>
              <a:t>of </a:t>
            </a:r>
            <a:r>
              <a:rPr lang="en-AU" sz="1600" dirty="0" smtClean="0"/>
              <a:t>the numbers </a:t>
            </a:r>
            <a:r>
              <a:rPr lang="en-AU" sz="1600" dirty="0"/>
              <a:t>indicate that &gt; 50 LS will be retiring in next two </a:t>
            </a:r>
            <a:r>
              <a:rPr lang="en-AU" sz="1600" dirty="0" smtClean="0"/>
              <a:t>years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Positive work outlook for profession next 5-10 years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 smtClean="0"/>
              <a:t>Knowledge </a:t>
            </a:r>
            <a:r>
              <a:rPr lang="en-AU" sz="1600" dirty="0"/>
              <a:t>transfer identified as an issue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26</a:t>
            </a:fld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229200"/>
            <a:ext cx="74888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So what has been done to date … by the land surveying profession ?</a:t>
            </a:r>
          </a:p>
          <a:p>
            <a:endParaRPr lang="en-AU" sz="1000" dirty="0"/>
          </a:p>
          <a:p>
            <a:r>
              <a:rPr lang="en-AU" b="1" dirty="0"/>
              <a:t>Joint ACSV, ISV &amp; SSSI activities: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Urban and Rural Cadastral Surveying Workshops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Program of twilight workshops on cadastral topics ( ‘Roads’ 24 Aug) </a:t>
            </a:r>
          </a:p>
        </p:txBody>
      </p:sp>
    </p:spTree>
    <p:extLst>
      <p:ext uri="{BB962C8B-B14F-4D97-AF65-F5344CB8AC3E}">
        <p14:creationId xmlns:p14="http://schemas.microsoft.com/office/powerpoint/2010/main" val="161680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Professional Training Agreements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/>
              <a:t>The Board maintains that:</a:t>
            </a:r>
          </a:p>
          <a:p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Training of PTA candidates is the responsibility of the profession, specifically the </a:t>
            </a:r>
            <a:r>
              <a:rPr lang="en-AU" b="1" dirty="0"/>
              <a:t>supervising </a:t>
            </a:r>
            <a:r>
              <a:rPr lang="en-AU" b="1" dirty="0" smtClean="0"/>
              <a:t>surveyor</a:t>
            </a:r>
            <a:r>
              <a:rPr lang="en-AU" dirty="0" smtClean="0"/>
              <a:t>, </a:t>
            </a:r>
            <a:r>
              <a:rPr lang="en-AU" dirty="0"/>
              <a:t>through </a:t>
            </a:r>
            <a:r>
              <a:rPr lang="en-AU" b="1" dirty="0"/>
              <a:t>secondments</a:t>
            </a:r>
            <a:r>
              <a:rPr lang="en-AU" dirty="0"/>
              <a:t> or </a:t>
            </a:r>
            <a:r>
              <a:rPr lang="en-AU" b="1" dirty="0"/>
              <a:t>delegation</a:t>
            </a:r>
            <a:r>
              <a:rPr lang="en-AU" dirty="0"/>
              <a:t> to a suitably qualified licensed surveyor if the supervising surveyor is unable to personally provide adequate training.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Professional </a:t>
            </a:r>
            <a:r>
              <a:rPr lang="en-AU" dirty="0"/>
              <a:t>development and/or support for supervising surveyors rests with the </a:t>
            </a:r>
            <a:r>
              <a:rPr lang="en-AU" b="1" dirty="0"/>
              <a:t>profession</a:t>
            </a:r>
            <a:r>
              <a:rPr lang="en-AU" dirty="0"/>
              <a:t> through FPET</a:t>
            </a:r>
            <a:r>
              <a:rPr lang="en-AU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Candidates should obtain adequate experience </a:t>
            </a:r>
            <a:r>
              <a:rPr lang="en-AU" b="1" dirty="0" smtClean="0"/>
              <a:t>before</a:t>
            </a:r>
            <a:r>
              <a:rPr lang="en-AU" dirty="0" smtClean="0"/>
              <a:t> undertaking their PTA projects and submitting them to the Board for examination.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3928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Going forward 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b="1" dirty="0" smtClean="0"/>
              <a:t>Proposed amendments to the Professional Training Agreement process:</a:t>
            </a:r>
          </a:p>
          <a:p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The Board proposes to specify a </a:t>
            </a:r>
            <a:r>
              <a:rPr lang="en-AU" b="1" dirty="0" smtClean="0"/>
              <a:t>due date </a:t>
            </a:r>
            <a:r>
              <a:rPr lang="en-AU" dirty="0" smtClean="0"/>
              <a:t>for the submission of Rural and Urban Cadastral Projects following the granting of pre-approval for those projects (say 6 months after the pre-approval date).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This is </a:t>
            </a:r>
            <a:r>
              <a:rPr lang="en-AU" b="1" dirty="0"/>
              <a:t>consistent</a:t>
            </a:r>
            <a:r>
              <a:rPr lang="en-AU" dirty="0"/>
              <a:t> with the process for Cadastral Law Projects i.e. PTA candidates must submit their response to the Cadastral Law Project for examination 6 months after receiving the project.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Members of the profession who attended the Board’s PTA Open Forum on 27 July 2016 </a:t>
            </a:r>
            <a:r>
              <a:rPr lang="en-AU" b="1" dirty="0" smtClean="0"/>
              <a:t>did not dissent </a:t>
            </a:r>
            <a:r>
              <a:rPr lang="en-AU" dirty="0" smtClean="0"/>
              <a:t>to the view expressed that an Urban Cadastral Project could realistically be undertaken in </a:t>
            </a:r>
            <a:r>
              <a:rPr lang="en-AU" b="1" dirty="0" smtClean="0"/>
              <a:t>5 to 7 days</a:t>
            </a:r>
            <a:r>
              <a:rPr lang="en-AU" dirty="0" smtClean="0"/>
              <a:t>, and a Rural Cadastral Project in </a:t>
            </a:r>
            <a:r>
              <a:rPr lang="en-AU" b="1" dirty="0" smtClean="0"/>
              <a:t>7 to 10 days</a:t>
            </a:r>
            <a:r>
              <a:rPr lang="en-AU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More feedback from the Board on bi-annual reports.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Ongoing consideration of constructive proposals to enhance PTA process.</a:t>
            </a:r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4313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Going forward 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b="1" dirty="0" smtClean="0"/>
              <a:t>Proposed action by the Surveying Task Force/ PTA </a:t>
            </a:r>
            <a:r>
              <a:rPr lang="en-AU" b="1" dirty="0" smtClean="0"/>
              <a:t>Sub-committee:</a:t>
            </a:r>
          </a:p>
          <a:p>
            <a:endParaRPr lang="en-AU" sz="2200" b="1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200" dirty="0" smtClean="0">
                <a:solidFill>
                  <a:srgbClr val="000000"/>
                </a:solidFill>
              </a:rPr>
              <a:t>Questionnaire </a:t>
            </a:r>
            <a:r>
              <a:rPr lang="en-AU" sz="2200" dirty="0">
                <a:solidFill>
                  <a:srgbClr val="000000"/>
                </a:solidFill>
              </a:rPr>
              <a:t>of current PTA candidates to inform future ‘fast tracking’ strategies</a:t>
            </a:r>
            <a:endParaRPr lang="en-AU" sz="2200" dirty="0"/>
          </a:p>
          <a:p>
            <a:endParaRPr lang="en-AU" b="1" dirty="0" smtClean="0"/>
          </a:p>
          <a:p>
            <a:r>
              <a:rPr lang="en-AU" b="1" dirty="0" smtClean="0"/>
              <a:t>What </a:t>
            </a:r>
            <a:r>
              <a:rPr lang="en-AU" b="1" dirty="0"/>
              <a:t>is the land surveying profession prepared to do?</a:t>
            </a:r>
          </a:p>
          <a:p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b="1" dirty="0"/>
              <a:t>ACSV  </a:t>
            </a:r>
            <a:r>
              <a:rPr lang="en-AU" dirty="0" smtClean="0"/>
              <a:t>-</a:t>
            </a:r>
            <a:r>
              <a:rPr lang="en-AU" b="1" dirty="0" smtClean="0"/>
              <a:t> </a:t>
            </a:r>
            <a:r>
              <a:rPr lang="en-AU" dirty="0" smtClean="0"/>
              <a:t>development </a:t>
            </a:r>
            <a:r>
              <a:rPr lang="en-AU" dirty="0"/>
              <a:t>of a </a:t>
            </a:r>
            <a:r>
              <a:rPr lang="en-AU" i="1" dirty="0"/>
              <a:t>‘Consultant Surveyors’ Practice Principles Manual for Rural Surveys in Victoria</a:t>
            </a:r>
            <a:r>
              <a:rPr lang="en-AU" dirty="0"/>
              <a:t>’ 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/>
              <a:t>Six highly experienced rural LSs from regional areas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AU" sz="1600" dirty="0"/>
              <a:t>Aiming for completion by July 2017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b="1" dirty="0" smtClean="0"/>
              <a:t>Joint bodies</a:t>
            </a:r>
            <a:r>
              <a:rPr lang="en-AU" dirty="0" smtClean="0"/>
              <a:t> - continue </a:t>
            </a:r>
            <a:r>
              <a:rPr lang="en-AU" dirty="0"/>
              <a:t>Urban and Rural Cadastral Surveying </a:t>
            </a:r>
            <a:r>
              <a:rPr lang="en-AU" dirty="0" smtClean="0"/>
              <a:t>Workshops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b="1" dirty="0" smtClean="0"/>
              <a:t>ISV</a:t>
            </a:r>
            <a:r>
              <a:rPr lang="en-AU" dirty="0" smtClean="0"/>
              <a:t> - proposed lectures on professional/business practices for newly licensed surveyors </a:t>
            </a:r>
            <a:r>
              <a:rPr lang="en-AU" dirty="0"/>
              <a:t>(Frank Culliver LS)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721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AU" dirty="0" smtClean="0"/>
              <a:t>Cadastral Practice Matters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b="1" dirty="0" smtClean="0"/>
              <a:t>Common deficiency - </a:t>
            </a:r>
            <a:r>
              <a:rPr lang="en-AU" sz="2400" b="1" dirty="0" smtClean="0">
                <a:solidFill>
                  <a:srgbClr val="0099FF"/>
                </a:solidFill>
              </a:rPr>
              <a:t>SPEAR</a:t>
            </a:r>
            <a:r>
              <a:rPr lang="en-AU" sz="2400" b="1" dirty="0" smtClean="0"/>
              <a:t> Templates</a:t>
            </a:r>
          </a:p>
          <a:p>
            <a:endParaRPr lang="en-AU" dirty="0"/>
          </a:p>
          <a:p>
            <a:pPr lvl="1">
              <a:buSzPts val="1100"/>
              <a:buFont typeface="Symbol"/>
              <a:buChar char="·"/>
            </a:pPr>
            <a:r>
              <a:rPr lang="en-AU" sz="1800" dirty="0" smtClean="0">
                <a:latin typeface="Helv"/>
              </a:rPr>
              <a:t>Incorrectly set-up for plans and abstracts</a:t>
            </a:r>
          </a:p>
          <a:p>
            <a:pPr marL="914400" lvl="2" indent="0">
              <a:buSzPts val="1100"/>
              <a:buNone/>
            </a:pPr>
            <a:r>
              <a:rPr lang="en-AU" sz="1600" dirty="0" smtClean="0">
                <a:latin typeface="Helv"/>
              </a:rPr>
              <a:t>- Incorrect orientation of sheets</a:t>
            </a:r>
          </a:p>
          <a:p>
            <a:pPr marL="914400" lvl="2" indent="0">
              <a:buSzPts val="1100"/>
              <a:buNone/>
            </a:pPr>
            <a:r>
              <a:rPr lang="en-AU" sz="1600" dirty="0" smtClean="0">
                <a:latin typeface="Helv"/>
              </a:rPr>
              <a:t>- Certifications  applied in wrong locations</a:t>
            </a:r>
          </a:p>
          <a:p>
            <a:pPr marL="914400" lvl="2" indent="0">
              <a:buSzPts val="1100"/>
              <a:buNone/>
            </a:pPr>
            <a:r>
              <a:rPr lang="en-AU" sz="1600" dirty="0" smtClean="0">
                <a:latin typeface="Helv"/>
              </a:rPr>
              <a:t>- Underlying text visible</a:t>
            </a:r>
            <a:endParaRPr lang="en-AU" sz="1600" dirty="0">
              <a:latin typeface="Helv"/>
            </a:endParaRPr>
          </a:p>
          <a:p>
            <a:pPr lvl="1">
              <a:buSzPts val="1100"/>
              <a:buFont typeface="Symbol"/>
              <a:buChar char="·"/>
            </a:pPr>
            <a:r>
              <a:rPr lang="en-AU" sz="1800" dirty="0" smtClean="0">
                <a:latin typeface="Helv"/>
              </a:rPr>
              <a:t>Check correct application of certifications prior to SPEAR availability </a:t>
            </a:r>
          </a:p>
          <a:p>
            <a:pPr marL="457200" lvl="1" indent="0">
              <a:buSzPts val="1100"/>
              <a:buNone/>
            </a:pPr>
            <a:endParaRPr lang="en-AU" sz="1800" dirty="0">
              <a:latin typeface="Helv"/>
            </a:endParaRPr>
          </a:p>
          <a:p>
            <a:pPr marL="457200" lvl="1" indent="0">
              <a:buSzPts val="1100"/>
              <a:buNone/>
            </a:pPr>
            <a:r>
              <a:rPr lang="en-AU" sz="1800" i="1" dirty="0" smtClean="0">
                <a:solidFill>
                  <a:srgbClr val="0099FF"/>
                </a:solidFill>
                <a:latin typeface="Helv"/>
              </a:rPr>
              <a:t>Technical Note 4 – Applicant Created Surveying Documents in SPEAR 				December 2015</a:t>
            </a:r>
          </a:p>
          <a:p>
            <a:pPr marL="457200" lvl="1" indent="0">
              <a:buSzPts val="1100"/>
              <a:buNone/>
            </a:pPr>
            <a:endParaRPr lang="en-AU" sz="1800" dirty="0" smtClean="0">
              <a:latin typeface="Helv"/>
            </a:endParaRPr>
          </a:p>
          <a:p>
            <a:pPr lvl="1">
              <a:buSzPts val="1100"/>
              <a:buFont typeface="Symbol"/>
              <a:buChar char="·"/>
            </a:pPr>
            <a:r>
              <a:rPr lang="en-AU" sz="1800" dirty="0" smtClean="0">
                <a:latin typeface="Helv"/>
              </a:rPr>
              <a:t>Requires Plans and Owners Corporation schedules to be numbered separately</a:t>
            </a:r>
          </a:p>
          <a:p>
            <a:pPr marL="914400" lvl="2" indent="0">
              <a:buSzPts val="1100"/>
              <a:buNone/>
            </a:pPr>
            <a:r>
              <a:rPr lang="en-AU" sz="1500" dirty="0" smtClean="0">
                <a:latin typeface="Helv"/>
              </a:rPr>
              <a:t>- Plan (3 diagram sheets) Sheet I of 3, Sheet 2, Sheet 3</a:t>
            </a:r>
          </a:p>
          <a:p>
            <a:pPr marL="914400" lvl="2" indent="0">
              <a:buSzPts val="1100"/>
              <a:buNone/>
            </a:pPr>
            <a:r>
              <a:rPr lang="en-AU" sz="1500" dirty="0" smtClean="0">
                <a:latin typeface="Helv"/>
              </a:rPr>
              <a:t>- OC (2 Schedules) Sheet 1 of 2, Sheet 2</a:t>
            </a:r>
          </a:p>
          <a:p>
            <a:pPr lvl="1">
              <a:buSzPts val="1100"/>
              <a:buFont typeface="Symbol"/>
              <a:buChar char="·"/>
            </a:pPr>
            <a:endParaRPr lang="en-AU" sz="1900" dirty="0">
              <a:latin typeface="Helv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1026" name="Picture 2" descr="Applica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412776"/>
            <a:ext cx="1461496" cy="157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89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Going forward 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AU" sz="4800" b="1" dirty="0" smtClean="0"/>
          </a:p>
          <a:p>
            <a:r>
              <a:rPr lang="en-AU" sz="4800" b="1" dirty="0" smtClean="0"/>
              <a:t>What are Supervising Surveyors 		and PTA candidates </a:t>
            </a:r>
          </a:p>
          <a:p>
            <a:r>
              <a:rPr lang="en-AU" sz="4800" b="1" dirty="0" smtClean="0"/>
              <a:t>		prepared </a:t>
            </a:r>
            <a:r>
              <a:rPr lang="en-AU" sz="4800" b="1" dirty="0"/>
              <a:t>to do?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498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>
                <a:latin typeface="Calibri" panose="020F0502020204030204" pitchFamily="34" charset="0"/>
                <a:cs typeface="Tahoma" pitchFamily="34" charset="0"/>
              </a:rPr>
              <a:t>Further Information</a:t>
            </a:r>
            <a:endParaRPr lang="en-AU" dirty="0"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31</a:t>
            </a:fld>
            <a:endParaRPr lang="en-AU" dirty="0"/>
          </a:p>
        </p:txBody>
      </p:sp>
      <p:sp>
        <p:nvSpPr>
          <p:cNvPr id="5" name="Content Placeholder 4"/>
          <p:cNvSpPr>
            <a:spLocks noGrp="1" noChangeArrowheads="1"/>
          </p:cNvSpPr>
          <p:nvPr>
            <p:ph idx="1"/>
          </p:nvPr>
        </p:nvSpPr>
        <p:spPr bwMode="auto">
          <a:xfrm>
            <a:off x="467544" y="1844824"/>
            <a:ext cx="8229600" cy="336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defRPr sz="2000">
                <a:solidFill>
                  <a:schemeClr val="tx1"/>
                </a:solidFill>
                <a:latin typeface="Tahoma" pitchFamily="34" charset="0"/>
                <a:cs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Font typeface="Arial" charset="0"/>
              <a:defRPr sz="1400" b="1">
                <a:solidFill>
                  <a:srgbClr val="000000"/>
                </a:solidFill>
                <a:latin typeface="Tahoma" pitchFamily="34" charset="0"/>
                <a:cs typeface="Tahoma" pitchFamily="34" charset="0"/>
              </a:defRPr>
            </a:lvl2pPr>
            <a:lvl3pPr marL="1143000" indent="-228600" defTabSz="84138" eaLnBrk="0" hangingPunct="0">
              <a:spcBef>
                <a:spcPct val="20000"/>
              </a:spcBef>
              <a:buFont typeface="Arial" charset="0"/>
              <a:buChar char="•"/>
              <a:defRPr sz="1400">
                <a:solidFill>
                  <a:srgbClr val="000000"/>
                </a:solidFill>
                <a:latin typeface="Tahoma" pitchFamily="34" charset="0"/>
                <a:cs typeface="Tahoma" pitchFamily="34" charset="0"/>
              </a:defRPr>
            </a:lvl3pPr>
            <a:lvl4pPr marL="1600200" indent="-228600" eaLnBrk="0" hangingPunct="0">
              <a:spcBef>
                <a:spcPts val="1200"/>
              </a:spcBef>
              <a:buClr>
                <a:schemeClr val="bg1"/>
              </a:buClr>
              <a:buFont typeface="Arial" charset="0"/>
              <a:defRPr sz="1400">
                <a:solidFill>
                  <a:srgbClr val="000000"/>
                </a:solidFill>
                <a:latin typeface="Tahoma" pitchFamily="34" charset="0"/>
                <a:cs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Arial" charset="0"/>
              <a:buChar char="•"/>
              <a:defRPr sz="1000">
                <a:solidFill>
                  <a:srgbClr val="000000"/>
                </a:solidFill>
                <a:latin typeface="Verdana" pitchFamily="34" charset="0"/>
                <a:cs typeface="Tahoma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Arial" charset="0"/>
              <a:buChar char="•"/>
              <a:defRPr sz="1000">
                <a:solidFill>
                  <a:srgbClr val="000000"/>
                </a:solidFill>
                <a:latin typeface="Verdana" pitchFamily="34" charset="0"/>
                <a:cs typeface="Tahoma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Arial" charset="0"/>
              <a:buChar char="•"/>
              <a:defRPr sz="1000">
                <a:solidFill>
                  <a:srgbClr val="000000"/>
                </a:solidFill>
                <a:latin typeface="Verdana" pitchFamily="34" charset="0"/>
                <a:cs typeface="Tahoma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Arial" charset="0"/>
              <a:buChar char="•"/>
              <a:defRPr sz="1000">
                <a:solidFill>
                  <a:srgbClr val="000000"/>
                </a:solidFill>
                <a:latin typeface="Verdana" pitchFamily="34" charset="0"/>
                <a:cs typeface="Tahoma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Arial" charset="0"/>
              <a:buChar char="•"/>
              <a:defRPr sz="1000">
                <a:solidFill>
                  <a:srgbClr val="000000"/>
                </a:solidFill>
                <a:latin typeface="Verdana" pitchFamily="34" charset="0"/>
                <a:cs typeface="Tahoma" pitchFamily="34" charset="0"/>
              </a:defRPr>
            </a:lvl9pPr>
          </a:lstStyle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</a:rPr>
              <a:t>Office of Surveyor-General Victoria and Office of Geographic Names Victoria</a:t>
            </a: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T	(03) 8636-2525</a:t>
            </a: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dirty="0" smtClean="0">
                <a:solidFill>
                  <a:srgbClr val="404040"/>
                </a:solidFill>
                <a:latin typeface="Calibri" pitchFamily="34" charset="0"/>
              </a:rPr>
              <a:t>E</a:t>
            </a: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	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  <a:hlinkClick r:id="rId3"/>
              </a:rPr>
              <a:t>surveyor.general@delwp.vic.gov.au</a:t>
            </a: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</a:rPr>
              <a:t>           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  <a:hlinkClick r:id="rId4"/>
              </a:rPr>
              <a:t>geo.names@delwp.vic.gov.au</a:t>
            </a:r>
            <a:endParaRPr lang="en-AU" altLang="en-US" sz="1800" dirty="0">
              <a:solidFill>
                <a:srgbClr val="404040"/>
              </a:solidFill>
              <a:latin typeface="Calibri" pitchFamily="34" charset="0"/>
            </a:endParaRPr>
          </a:p>
          <a:p>
            <a:pPr>
              <a:spcAft>
                <a:spcPct val="0"/>
              </a:spcAft>
              <a:buClrTx/>
              <a:buSzTx/>
            </a:pP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W	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  <a:hlinkClick r:id="rId5"/>
              </a:rPr>
              <a:t>www.delwp.vic.gov.au/surveying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</a:rPr>
              <a:t>	          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  <a:hlinkClick r:id="rId6"/>
              </a:rPr>
              <a:t>www.delwp.vic.gov.au/namingplaces</a:t>
            </a:r>
            <a:endParaRPr lang="en-AU" altLang="en-US" sz="1800" b="1" dirty="0">
              <a:solidFill>
                <a:srgbClr val="404040"/>
              </a:solidFill>
              <a:latin typeface="Calibri" pitchFamily="34" charset="0"/>
            </a:endParaRP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  <a:hlinkClick r:id="rId7"/>
              </a:rPr>
              <a:t>       www.delwp.vic.gov.au/geodesy</a:t>
            </a:r>
            <a:endParaRPr lang="en-AU" altLang="en-US" sz="1800" b="1" dirty="0" smtClean="0">
              <a:solidFill>
                <a:srgbClr val="404040"/>
              </a:solidFill>
              <a:latin typeface="Calibri" pitchFamily="34" charset="0"/>
            </a:endParaRP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AU" altLang="en-US" sz="1800" b="1" dirty="0" smtClean="0">
                <a:solidFill>
                  <a:srgbClr val="404040"/>
                </a:solidFill>
                <a:latin typeface="Calibri" pitchFamily="34" charset="0"/>
              </a:rPr>
              <a:t>      </a:t>
            </a:r>
            <a:endParaRPr lang="en-AU" altLang="en-US" sz="1800" dirty="0">
              <a:solidFill>
                <a:srgbClr val="404040"/>
              </a:solidFill>
              <a:latin typeface="Calibri" pitchFamily="34" charset="0"/>
            </a:endParaRPr>
          </a:p>
          <a:p>
            <a:pPr eaLnBrk="1" hangingPunct="1"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</a:rPr>
              <a:t>Surveyors Registration Board of Victoria</a:t>
            </a: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T	(03) 8636-2555</a:t>
            </a: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dirty="0" smtClean="0">
                <a:solidFill>
                  <a:srgbClr val="404040"/>
                </a:solidFill>
                <a:latin typeface="Calibri" pitchFamily="34" charset="0"/>
              </a:rPr>
              <a:t>E</a:t>
            </a: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	</a:t>
            </a: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  <a:hlinkClick r:id="rId8"/>
              </a:rPr>
              <a:t>info@surveyorsboard.vic.gov.au</a:t>
            </a: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	</a:t>
            </a:r>
          </a:p>
          <a:p>
            <a:pPr>
              <a:spcAft>
                <a:spcPct val="0"/>
              </a:spcAft>
              <a:buClrTx/>
              <a:buSzTx/>
              <a:buFontTx/>
              <a:buNone/>
            </a:pPr>
            <a:r>
              <a:rPr lang="en-AU" altLang="en-US" sz="1800" dirty="0">
                <a:solidFill>
                  <a:srgbClr val="404040"/>
                </a:solidFill>
                <a:latin typeface="Calibri" pitchFamily="34" charset="0"/>
              </a:rPr>
              <a:t>W	</a:t>
            </a:r>
            <a:r>
              <a:rPr lang="en-AU" altLang="en-US" sz="1800" b="1" dirty="0">
                <a:solidFill>
                  <a:srgbClr val="404040"/>
                </a:solidFill>
                <a:latin typeface="Calibri" pitchFamily="34" charset="0"/>
                <a:hlinkClick r:id="rId9"/>
              </a:rPr>
              <a:t>www.surveyorsboard.vic.gov.au</a:t>
            </a:r>
            <a:endParaRPr lang="en-AU" altLang="en-US" sz="1800" b="1" dirty="0">
              <a:solidFill>
                <a:srgbClr val="40404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00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Cadastral Practice Matters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4968552"/>
          </a:xfrm>
        </p:spPr>
        <p:txBody>
          <a:bodyPr>
            <a:normAutofit/>
          </a:bodyPr>
          <a:lstStyle/>
          <a:p>
            <a:r>
              <a:rPr lang="en-AU" sz="2400" b="1" dirty="0"/>
              <a:t> </a:t>
            </a:r>
            <a:r>
              <a:rPr lang="en-AU" sz="2400" b="1" dirty="0" smtClean="0"/>
              <a:t>      Surveying (Cadastral Surveys) Regulations 2015</a:t>
            </a:r>
          </a:p>
          <a:p>
            <a:endParaRPr lang="en-AU" dirty="0"/>
          </a:p>
          <a:p>
            <a:pPr marL="457200" lvl="1" indent="0">
              <a:buSzPts val="1100"/>
              <a:buNone/>
            </a:pPr>
            <a:r>
              <a:rPr lang="en-AU" sz="1900" b="1" dirty="0" err="1" smtClean="0">
                <a:latin typeface="Helv"/>
              </a:rPr>
              <a:t>Reg</a:t>
            </a:r>
            <a:r>
              <a:rPr lang="en-AU" sz="1900" b="1" dirty="0" smtClean="0">
                <a:latin typeface="Helv"/>
              </a:rPr>
              <a:t> 9</a:t>
            </a:r>
            <a:r>
              <a:rPr lang="en-AU" sz="1900" dirty="0" smtClean="0">
                <a:latin typeface="Helv"/>
              </a:rPr>
              <a:t> – Marking of boundaries</a:t>
            </a:r>
          </a:p>
          <a:p>
            <a:pPr marL="457200" lvl="1" indent="0">
              <a:buSzPts val="1100"/>
              <a:buNone/>
            </a:pPr>
            <a:r>
              <a:rPr lang="en-AU" sz="1900" b="1" dirty="0" err="1" smtClean="0">
                <a:latin typeface="Helv"/>
              </a:rPr>
              <a:t>Reg</a:t>
            </a:r>
            <a:r>
              <a:rPr lang="en-AU" sz="1900" b="1" dirty="0" smtClean="0">
                <a:latin typeface="Helv"/>
              </a:rPr>
              <a:t> 12</a:t>
            </a:r>
            <a:r>
              <a:rPr lang="en-AU" sz="1900" dirty="0" smtClean="0">
                <a:latin typeface="Helv"/>
              </a:rPr>
              <a:t>(2)(e) – AFR records the method of marking perimeter boundaries</a:t>
            </a:r>
          </a:p>
          <a:p>
            <a:pPr lvl="1">
              <a:buSzPts val="1100"/>
              <a:buFont typeface="Symbol"/>
              <a:buChar char="·"/>
            </a:pPr>
            <a:endParaRPr lang="en-AU" sz="1900" dirty="0" smtClean="0">
              <a:latin typeface="Helv"/>
            </a:endParaRPr>
          </a:p>
          <a:p>
            <a:pPr lvl="1">
              <a:buSzPts val="1100"/>
              <a:buFont typeface="Symbol"/>
              <a:buChar char="·"/>
            </a:pPr>
            <a:r>
              <a:rPr lang="en-AU" sz="1800" dirty="0" smtClean="0">
                <a:latin typeface="Helv"/>
              </a:rPr>
              <a:t>Direct marking practical </a:t>
            </a:r>
          </a:p>
          <a:p>
            <a:pPr marL="914400" lvl="2" indent="0">
              <a:buSzPts val="1100"/>
              <a:buNone/>
            </a:pPr>
            <a:r>
              <a:rPr lang="en-AU" sz="1800" dirty="0" smtClean="0">
                <a:latin typeface="Helv"/>
              </a:rPr>
              <a:t>– boundary marks at perimeter corners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1800" dirty="0" smtClean="0">
                <a:latin typeface="Helv"/>
              </a:rPr>
              <a:t>Impractical to mark corners -  utilise offset marks</a:t>
            </a:r>
            <a:r>
              <a:rPr lang="en-AU" sz="1900" dirty="0" smtClean="0">
                <a:latin typeface="Helv"/>
              </a:rPr>
              <a:t> </a:t>
            </a:r>
          </a:p>
          <a:p>
            <a:pPr lvl="1">
              <a:buSzPts val="1100"/>
              <a:buFont typeface="Symbol"/>
              <a:buChar char="·"/>
            </a:pPr>
            <a:r>
              <a:rPr lang="en-AU" sz="1800" dirty="0">
                <a:latin typeface="Helv"/>
              </a:rPr>
              <a:t>Direct </a:t>
            </a:r>
            <a:r>
              <a:rPr lang="en-AU" sz="1800" dirty="0" smtClean="0">
                <a:latin typeface="Helv"/>
              </a:rPr>
              <a:t>or indirect marking impractical</a:t>
            </a:r>
            <a:r>
              <a:rPr lang="en-AU" sz="1900" dirty="0" smtClean="0">
                <a:latin typeface="Helv"/>
              </a:rPr>
              <a:t> </a:t>
            </a:r>
          </a:p>
          <a:p>
            <a:pPr marL="914400" lvl="2" indent="0">
              <a:buSzPts val="1100"/>
              <a:buNone/>
            </a:pPr>
            <a:r>
              <a:rPr lang="en-AU" sz="1800" dirty="0" smtClean="0">
                <a:latin typeface="Helv"/>
              </a:rPr>
              <a:t>– ‘Not Marked’ in AFR and reason for non-marking in SR</a:t>
            </a:r>
            <a:endParaRPr lang="en-AU" sz="1500" dirty="0">
              <a:latin typeface="Helv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</a:t>
            </a:fld>
            <a:endParaRPr lang="en-AU" dirty="0"/>
          </a:p>
        </p:txBody>
      </p:sp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7164288" y="2924944"/>
            <a:ext cx="1692696" cy="2592288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5013176"/>
            <a:ext cx="2134544" cy="160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0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Cadastral Practice Matters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964488" cy="4968552"/>
          </a:xfrm>
        </p:spPr>
        <p:txBody>
          <a:bodyPr>
            <a:normAutofit/>
          </a:bodyPr>
          <a:lstStyle/>
          <a:p>
            <a:r>
              <a:rPr lang="en-AU" sz="2400" b="1" dirty="0" smtClean="0"/>
              <a:t>       Surveying (Cadastral Surveys) Regulations 2015</a:t>
            </a:r>
          </a:p>
          <a:p>
            <a:endParaRPr lang="en-AU" dirty="0"/>
          </a:p>
          <a:p>
            <a:pPr marL="457200" lvl="1" indent="0">
              <a:buSzPts val="1100"/>
              <a:buNone/>
            </a:pPr>
            <a:r>
              <a:rPr lang="en-AU" sz="1900" b="1" dirty="0" err="1" smtClean="0">
                <a:latin typeface="Helv"/>
              </a:rPr>
              <a:t>Reg</a:t>
            </a:r>
            <a:r>
              <a:rPr lang="en-AU" sz="1900" b="1" dirty="0" smtClean="0">
                <a:latin typeface="Helv"/>
              </a:rPr>
              <a:t> 16</a:t>
            </a:r>
            <a:r>
              <a:rPr lang="en-AU" sz="1900" dirty="0" smtClean="0">
                <a:latin typeface="Helv"/>
              </a:rPr>
              <a:t> – Record of having re-established a cadastral boundary</a:t>
            </a:r>
          </a:p>
          <a:p>
            <a:pPr lvl="1">
              <a:buSzPts val="1100"/>
              <a:buFont typeface="Symbol"/>
              <a:buChar char="·"/>
            </a:pPr>
            <a:endParaRPr lang="en-AU" sz="1900" dirty="0" smtClean="0">
              <a:latin typeface="Helv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2636912"/>
            <a:ext cx="69127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  <a:p>
            <a:r>
              <a:rPr lang="en-AU" b="1" dirty="0"/>
              <a:t>‘Record’ total 3757</a:t>
            </a:r>
            <a:r>
              <a:rPr lang="en-AU" dirty="0"/>
              <a:t> RE Plans lodged in 2015-16    (↑361 c/f 2014-15</a:t>
            </a:r>
            <a:r>
              <a:rPr lang="en-AU" dirty="0" smtClean="0"/>
              <a:t>)</a:t>
            </a:r>
          </a:p>
          <a:p>
            <a:endParaRPr lang="en-AU" dirty="0"/>
          </a:p>
          <a:p>
            <a:r>
              <a:rPr lang="en-AU" b="1" dirty="0"/>
              <a:t>89.1%</a:t>
            </a:r>
            <a:r>
              <a:rPr lang="en-AU" dirty="0"/>
              <a:t> of RE Plans lodged via </a:t>
            </a:r>
            <a:r>
              <a:rPr lang="en-AU" b="1" dirty="0"/>
              <a:t>SPEAR</a:t>
            </a:r>
            <a:r>
              <a:rPr lang="en-AU" dirty="0"/>
              <a:t> in 2015-16    (↑7.1% c/f 2014-15</a:t>
            </a:r>
            <a:r>
              <a:rPr lang="en-AU" dirty="0" smtClean="0"/>
              <a:t>)</a:t>
            </a:r>
          </a:p>
          <a:p>
            <a:endParaRPr lang="en-AU" dirty="0">
              <a:solidFill>
                <a:srgbClr val="FF0000"/>
              </a:solidFill>
            </a:endParaRPr>
          </a:p>
          <a:p>
            <a:r>
              <a:rPr lang="en-AU" dirty="0"/>
              <a:t>Previous highest yearly tally </a:t>
            </a:r>
            <a:r>
              <a:rPr lang="en-AU" b="1" dirty="0"/>
              <a:t>3561</a:t>
            </a:r>
            <a:r>
              <a:rPr lang="en-AU" dirty="0"/>
              <a:t> in 2007-08.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Anecdotal non-compliance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Competitive local advantage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/>
              <a:t>Follow up PS/</a:t>
            </a:r>
            <a:r>
              <a:rPr lang="en-AU" dirty="0" err="1"/>
              <a:t>Appn</a:t>
            </a:r>
            <a:endParaRPr lang="en-A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Professional </a:t>
            </a:r>
            <a:r>
              <a:rPr lang="en-AU" dirty="0"/>
              <a:t>responsibility – 60 days to lodge with OSGV</a:t>
            </a:r>
          </a:p>
        </p:txBody>
      </p:sp>
    </p:spTree>
    <p:extLst>
      <p:ext uri="{BB962C8B-B14F-4D97-AF65-F5344CB8AC3E}">
        <p14:creationId xmlns:p14="http://schemas.microsoft.com/office/powerpoint/2010/main" val="198945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Office of Surveyor-General Victoria</a:t>
            </a:r>
            <a:endParaRPr lang="en-AU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>
          <a:xfrm>
            <a:off x="467544" y="1124744"/>
            <a:ext cx="4835298" cy="5266208"/>
          </a:xfrm>
        </p:spPr>
        <p:txBody>
          <a:bodyPr lIns="90000">
            <a:normAutofit/>
          </a:bodyPr>
          <a:lstStyle/>
          <a:p>
            <a:pPr marL="9525">
              <a:buClr>
                <a:schemeClr val="tx1"/>
              </a:buClr>
            </a:pPr>
            <a:r>
              <a:rPr lang="en-AU" sz="2400" b="1" dirty="0" smtClean="0"/>
              <a:t>Geodetic Activities</a:t>
            </a:r>
          </a:p>
          <a:p>
            <a:pPr marL="9525">
              <a:buClr>
                <a:schemeClr val="tx1"/>
              </a:buClr>
            </a:pPr>
            <a:endParaRPr lang="en-AU" altLang="en-US" sz="2400" dirty="0" smtClean="0">
              <a:cs typeface="Tahoma" pitchFamily="34" charset="0"/>
            </a:endParaRPr>
          </a:p>
          <a:p>
            <a:pPr marL="9525" eaLnBrk="1" hangingPunct="1">
              <a:buClr>
                <a:schemeClr val="tx1"/>
              </a:buClr>
            </a:pPr>
            <a:endParaRPr lang="en-AU" altLang="en-US" dirty="0" smtClean="0">
              <a:cs typeface="Tahoma" pitchFamily="34" charset="0"/>
            </a:endParaRPr>
          </a:p>
          <a:p>
            <a:pPr marL="9525" eaLnBrk="1" hangingPunct="1">
              <a:buClr>
                <a:schemeClr val="tx1"/>
              </a:buClr>
            </a:pPr>
            <a:endParaRPr lang="en-AU" altLang="en-US" dirty="0" smtClean="0">
              <a:cs typeface="Tahom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46346"/>
            <a:ext cx="3600400" cy="495128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49667"/>
            <a:ext cx="3491629" cy="494737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40152" y="184482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ICSM</a:t>
            </a:r>
            <a:endParaRPr lang="en-AU" sz="2400" b="1" dirty="0"/>
          </a:p>
        </p:txBody>
      </p:sp>
    </p:spTree>
    <p:extLst>
      <p:ext uri="{BB962C8B-B14F-4D97-AF65-F5344CB8AC3E}">
        <p14:creationId xmlns:p14="http://schemas.microsoft.com/office/powerpoint/2010/main" val="110816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Office of Surveyor-General Victoria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400" b="1" dirty="0" smtClean="0"/>
              <a:t>Map Base Back Capture Project – </a:t>
            </a:r>
            <a:r>
              <a:rPr lang="en-AU" sz="2400" b="1" dirty="0" err="1" smtClean="0"/>
              <a:t>Vicmap</a:t>
            </a:r>
            <a:r>
              <a:rPr lang="en-AU" sz="2400" b="1" dirty="0" smtClean="0"/>
              <a:t> Digital Property</a:t>
            </a:r>
            <a:endParaRPr lang="en-AU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Land Victoria Pilot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Software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2012 Business Case methodology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dirty="0" smtClean="0"/>
              <a:t>Smarter technology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7</a:t>
            </a:fld>
            <a:endParaRPr lang="en-AU" dirty="0"/>
          </a:p>
        </p:txBody>
      </p:sp>
      <p:pic>
        <p:nvPicPr>
          <p:cNvPr id="6" name="Picture 5" descr="VM_Property_Casestudy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56992"/>
            <a:ext cx="5316264" cy="314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8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Geographic Names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8</a:t>
            </a:fld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435648" cy="508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48534" y="1340110"/>
            <a:ext cx="417646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 i="1" dirty="0" smtClean="0"/>
              <a:t>Geographic Places Names Act 1998</a:t>
            </a:r>
            <a:endParaRPr lang="en-AU" sz="1600" b="1" dirty="0" smtClean="0"/>
          </a:p>
          <a:p>
            <a:endParaRPr lang="en-AU" sz="1600" dirty="0" smtClean="0"/>
          </a:p>
          <a:p>
            <a:r>
              <a:rPr lang="en-AU" sz="1600" dirty="0" smtClean="0"/>
              <a:t>Guidelines are required to be reviewed every five years </a:t>
            </a:r>
          </a:p>
          <a:p>
            <a:endParaRPr lang="en-AU" sz="1600" dirty="0" smtClean="0"/>
          </a:p>
          <a:p>
            <a:r>
              <a:rPr lang="en-AU" sz="1600" dirty="0" smtClean="0"/>
              <a:t>Review committee from the Geographic Place Names Advisory Panel, the Municipal Association of Victoria, Emergency Services Victoria and OGN. </a:t>
            </a:r>
          </a:p>
          <a:p>
            <a:endParaRPr lang="en-AU" sz="1600" dirty="0" smtClean="0"/>
          </a:p>
          <a:p>
            <a:r>
              <a:rPr lang="en-AU" sz="1600" dirty="0" smtClean="0"/>
              <a:t>Extensive </a:t>
            </a:r>
            <a:r>
              <a:rPr lang="en-AU" sz="1600" dirty="0"/>
              <a:t>stakeholder consultation </a:t>
            </a:r>
            <a:r>
              <a:rPr lang="en-AU" sz="1600" dirty="0" smtClean="0"/>
              <a:t>. </a:t>
            </a:r>
          </a:p>
          <a:p>
            <a:endParaRPr lang="en-AU" sz="1600" dirty="0" smtClean="0"/>
          </a:p>
          <a:p>
            <a:r>
              <a:rPr lang="en-AU" sz="1600" dirty="0" smtClean="0"/>
              <a:t>Key improvements:</a:t>
            </a:r>
          </a:p>
          <a:p>
            <a:r>
              <a:rPr lang="en-AU" sz="1600" dirty="0" smtClean="0"/>
              <a:t>Document structure  - removal of duplications</a:t>
            </a:r>
          </a:p>
          <a:p>
            <a:r>
              <a:rPr lang="en-AU" sz="1600" dirty="0" smtClean="0"/>
              <a:t>Statutory requirements  clearly identified </a:t>
            </a:r>
          </a:p>
          <a:p>
            <a:r>
              <a:rPr lang="en-AU" sz="1600" dirty="0" smtClean="0"/>
              <a:t>Naming principles -  focus on public safety</a:t>
            </a:r>
          </a:p>
          <a:p>
            <a:r>
              <a:rPr lang="en-AU" sz="1600" dirty="0" smtClean="0"/>
              <a:t>Submission of compliant names to OGN</a:t>
            </a:r>
          </a:p>
          <a:p>
            <a:endParaRPr lang="en-AU" sz="1600" dirty="0" smtClean="0"/>
          </a:p>
          <a:p>
            <a:r>
              <a:rPr lang="en-AU" sz="1600" dirty="0" smtClean="0"/>
              <a:t>Draft document circulated for feedback </a:t>
            </a:r>
          </a:p>
          <a:p>
            <a:endParaRPr lang="en-AU" sz="1600" dirty="0" smtClean="0"/>
          </a:p>
          <a:p>
            <a:r>
              <a:rPr lang="en-AU" sz="1600" dirty="0" smtClean="0"/>
              <a:t>Final approval by Minister for Planning and Governor in Council.</a:t>
            </a:r>
          </a:p>
        </p:txBody>
      </p:sp>
    </p:spTree>
    <p:extLst>
      <p:ext uri="{BB962C8B-B14F-4D97-AF65-F5344CB8AC3E}">
        <p14:creationId xmlns:p14="http://schemas.microsoft.com/office/powerpoint/2010/main" val="232612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9</a:t>
            </a:fld>
            <a:endParaRPr lang="en-A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1141"/>
            <a:ext cx="5328592" cy="101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4176464" cy="521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21633"/>
            <a:ext cx="3580955" cy="515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55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2366</TotalTime>
  <Words>1660</Words>
  <Application>Microsoft Office PowerPoint</Application>
  <PresentationFormat>On-screen Show (4:3)</PresentationFormat>
  <Paragraphs>417</Paragraphs>
  <Slides>31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Cadastral Practice Matters</vt:lpstr>
      <vt:lpstr>Cadastral Practice Matters</vt:lpstr>
      <vt:lpstr>Cadastral Practice Matters</vt:lpstr>
      <vt:lpstr>Cadastral Practice Matters</vt:lpstr>
      <vt:lpstr>Office of Surveyor-General Victoria</vt:lpstr>
      <vt:lpstr>Office of Surveyor-General Victoria</vt:lpstr>
      <vt:lpstr>Geographic Names</vt:lpstr>
      <vt:lpstr>PowerPoint Presentation</vt:lpstr>
      <vt:lpstr>PowerPoint Presentation</vt:lpstr>
      <vt:lpstr>PowerPoint Presentation</vt:lpstr>
      <vt:lpstr>Future Infrastructure Projects</vt:lpstr>
      <vt:lpstr>Future Infrastructure Projects</vt:lpstr>
      <vt:lpstr>Future Infrastructure Projects</vt:lpstr>
      <vt:lpstr>Surveyors Registration Board (Vic)</vt:lpstr>
      <vt:lpstr>Surveyors Registration Board (Vic)</vt:lpstr>
      <vt:lpstr>Registration Statistics</vt:lpstr>
      <vt:lpstr>Registration Statistics</vt:lpstr>
      <vt:lpstr>Professional Training Agreements</vt:lpstr>
      <vt:lpstr>Professional Training Agreements</vt:lpstr>
      <vt:lpstr>Assessment of PTA Projects</vt:lpstr>
      <vt:lpstr>Professional Training Agreements</vt:lpstr>
      <vt:lpstr>Professional Training Agreements</vt:lpstr>
      <vt:lpstr>Professional Training Agreements</vt:lpstr>
      <vt:lpstr>Professional Training Agreements</vt:lpstr>
      <vt:lpstr>Professional Training Agreements</vt:lpstr>
      <vt:lpstr>Professional Training Agreements</vt:lpstr>
      <vt:lpstr>Going forward …</vt:lpstr>
      <vt:lpstr>Going forward …</vt:lpstr>
      <vt:lpstr>Going forward …</vt:lpstr>
      <vt:lpstr>Further Information</vt:lpstr>
    </vt:vector>
  </TitlesOfParts>
  <Company>Victorian Government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Porter</dc:creator>
  <cp:lastModifiedBy>User</cp:lastModifiedBy>
  <cp:revision>91</cp:revision>
  <cp:lastPrinted>2016-08-19T05:29:16Z</cp:lastPrinted>
  <dcterms:created xsi:type="dcterms:W3CDTF">2014-12-24T02:05:37Z</dcterms:created>
  <dcterms:modified xsi:type="dcterms:W3CDTF">2016-09-08T15:53:47Z</dcterms:modified>
</cp:coreProperties>
</file>