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8" r:id="rId8"/>
    <p:sldId id="273" r:id="rId9"/>
    <p:sldId id="269" r:id="rId10"/>
    <p:sldId id="270" r:id="rId11"/>
    <p:sldId id="272" r:id="rId12"/>
    <p:sldId id="277" r:id="rId13"/>
    <p:sldId id="271" r:id="rId14"/>
    <p:sldId id="264" r:id="rId15"/>
    <p:sldId id="265" r:id="rId16"/>
    <p:sldId id="276" r:id="rId17"/>
    <p:sldId id="266" r:id="rId18"/>
    <p:sldId id="274" r:id="rId19"/>
    <p:sldId id="267" r:id="rId20"/>
    <p:sldId id="275" r:id="rId21"/>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71CD07E-D6AA-4CAB-8847-721D24246D22}">
          <p14:sldIdLst>
            <p14:sldId id="256"/>
            <p14:sldId id="257"/>
            <p14:sldId id="258"/>
            <p14:sldId id="259"/>
            <p14:sldId id="260"/>
            <p14:sldId id="262"/>
            <p14:sldId id="268"/>
            <p14:sldId id="273"/>
            <p14:sldId id="269"/>
            <p14:sldId id="270"/>
            <p14:sldId id="272"/>
            <p14:sldId id="277"/>
            <p14:sldId id="271"/>
            <p14:sldId id="264"/>
            <p14:sldId id="265"/>
            <p14:sldId id="276"/>
            <p14:sldId id="266"/>
            <p14:sldId id="274"/>
            <p14:sldId id="267"/>
            <p14:sldId id="275"/>
          </p14:sldIdLst>
        </p14:section>
        <p14:section name="Untitled Section" id="{4A0FB30A-9A73-4870-B433-F7801460472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77" d="100"/>
          <a:sy n="77" d="100"/>
        </p:scale>
        <p:origin x="53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8EE5E-2804-492D-A3A0-2E307942D55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E8BEA32-FCF0-480B-987E-C12F1A40AB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51922B1-154B-4B92-8817-444368971D7C}"/>
              </a:ext>
            </a:extLst>
          </p:cNvPr>
          <p:cNvSpPr>
            <a:spLocks noGrp="1"/>
          </p:cNvSpPr>
          <p:nvPr>
            <p:ph type="dt" sz="half" idx="10"/>
          </p:nvPr>
        </p:nvSpPr>
        <p:spPr/>
        <p:txBody>
          <a:bodyPr/>
          <a:lstStyle/>
          <a:p>
            <a:fld id="{48B85E80-3BAE-41A7-A7E5-6080026498F3}" type="datetimeFigureOut">
              <a:rPr lang="en-US" smtClean="0"/>
              <a:t>5/28/2018</a:t>
            </a:fld>
            <a:endParaRPr lang="en-US"/>
          </a:p>
        </p:txBody>
      </p:sp>
      <p:sp>
        <p:nvSpPr>
          <p:cNvPr id="5" name="Footer Placeholder 4">
            <a:extLst>
              <a:ext uri="{FF2B5EF4-FFF2-40B4-BE49-F238E27FC236}">
                <a16:creationId xmlns:a16="http://schemas.microsoft.com/office/drawing/2014/main" id="{50B254C1-85CF-4B33-B74A-D8EF67FFA0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8507CA-EC46-41A3-9730-AAB629BDDFC4}"/>
              </a:ext>
            </a:extLst>
          </p:cNvPr>
          <p:cNvSpPr>
            <a:spLocks noGrp="1"/>
          </p:cNvSpPr>
          <p:nvPr>
            <p:ph type="sldNum" sz="quarter" idx="12"/>
          </p:nvPr>
        </p:nvSpPr>
        <p:spPr/>
        <p:txBody>
          <a:bodyPr/>
          <a:lstStyle/>
          <a:p>
            <a:fld id="{CE95103E-8FDF-4627-B5A6-391147AB3929}" type="slidenum">
              <a:rPr lang="en-US" smtClean="0"/>
              <a:t>‹#›</a:t>
            </a:fld>
            <a:endParaRPr lang="en-US"/>
          </a:p>
        </p:txBody>
      </p:sp>
    </p:spTree>
    <p:extLst>
      <p:ext uri="{BB962C8B-B14F-4D97-AF65-F5344CB8AC3E}">
        <p14:creationId xmlns:p14="http://schemas.microsoft.com/office/powerpoint/2010/main" val="2674726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119F3-0A98-425A-99F3-EB6599DE2D1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1042A92-ED46-4383-81FE-E870A9BE19D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BDB343-ECB1-43AE-9C12-085C1B1F59D9}"/>
              </a:ext>
            </a:extLst>
          </p:cNvPr>
          <p:cNvSpPr>
            <a:spLocks noGrp="1"/>
          </p:cNvSpPr>
          <p:nvPr>
            <p:ph type="dt" sz="half" idx="10"/>
          </p:nvPr>
        </p:nvSpPr>
        <p:spPr/>
        <p:txBody>
          <a:bodyPr/>
          <a:lstStyle/>
          <a:p>
            <a:fld id="{48B85E80-3BAE-41A7-A7E5-6080026498F3}" type="datetimeFigureOut">
              <a:rPr lang="en-US" smtClean="0"/>
              <a:t>5/28/2018</a:t>
            </a:fld>
            <a:endParaRPr lang="en-US"/>
          </a:p>
        </p:txBody>
      </p:sp>
      <p:sp>
        <p:nvSpPr>
          <p:cNvPr id="5" name="Footer Placeholder 4">
            <a:extLst>
              <a:ext uri="{FF2B5EF4-FFF2-40B4-BE49-F238E27FC236}">
                <a16:creationId xmlns:a16="http://schemas.microsoft.com/office/drawing/2014/main" id="{1B5279E5-D396-41EC-8699-665E92F892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A6960E-F846-4F7D-B0F0-633C1D95BBD0}"/>
              </a:ext>
            </a:extLst>
          </p:cNvPr>
          <p:cNvSpPr>
            <a:spLocks noGrp="1"/>
          </p:cNvSpPr>
          <p:nvPr>
            <p:ph type="sldNum" sz="quarter" idx="12"/>
          </p:nvPr>
        </p:nvSpPr>
        <p:spPr/>
        <p:txBody>
          <a:bodyPr/>
          <a:lstStyle/>
          <a:p>
            <a:fld id="{CE95103E-8FDF-4627-B5A6-391147AB3929}" type="slidenum">
              <a:rPr lang="en-US" smtClean="0"/>
              <a:t>‹#›</a:t>
            </a:fld>
            <a:endParaRPr lang="en-US"/>
          </a:p>
        </p:txBody>
      </p:sp>
    </p:spTree>
    <p:extLst>
      <p:ext uri="{BB962C8B-B14F-4D97-AF65-F5344CB8AC3E}">
        <p14:creationId xmlns:p14="http://schemas.microsoft.com/office/powerpoint/2010/main" val="289315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919D83-EEF2-4340-AB8F-699C6DBD47E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934DC2E-EDC4-4417-9A06-9B992536A26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CFA7B1-416F-4F7A-A6B7-2149656C8CF8}"/>
              </a:ext>
            </a:extLst>
          </p:cNvPr>
          <p:cNvSpPr>
            <a:spLocks noGrp="1"/>
          </p:cNvSpPr>
          <p:nvPr>
            <p:ph type="dt" sz="half" idx="10"/>
          </p:nvPr>
        </p:nvSpPr>
        <p:spPr/>
        <p:txBody>
          <a:bodyPr/>
          <a:lstStyle/>
          <a:p>
            <a:fld id="{48B85E80-3BAE-41A7-A7E5-6080026498F3}" type="datetimeFigureOut">
              <a:rPr lang="en-US" smtClean="0"/>
              <a:t>5/28/2018</a:t>
            </a:fld>
            <a:endParaRPr lang="en-US"/>
          </a:p>
        </p:txBody>
      </p:sp>
      <p:sp>
        <p:nvSpPr>
          <p:cNvPr id="5" name="Footer Placeholder 4">
            <a:extLst>
              <a:ext uri="{FF2B5EF4-FFF2-40B4-BE49-F238E27FC236}">
                <a16:creationId xmlns:a16="http://schemas.microsoft.com/office/drawing/2014/main" id="{BA696A6F-C50F-4DB8-91CB-CCBE4E09BB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F62F67-AC97-4FE1-AAE5-49AC793B24F6}"/>
              </a:ext>
            </a:extLst>
          </p:cNvPr>
          <p:cNvSpPr>
            <a:spLocks noGrp="1"/>
          </p:cNvSpPr>
          <p:nvPr>
            <p:ph type="sldNum" sz="quarter" idx="12"/>
          </p:nvPr>
        </p:nvSpPr>
        <p:spPr/>
        <p:txBody>
          <a:bodyPr/>
          <a:lstStyle/>
          <a:p>
            <a:fld id="{CE95103E-8FDF-4627-B5A6-391147AB3929}" type="slidenum">
              <a:rPr lang="en-US" smtClean="0"/>
              <a:t>‹#›</a:t>
            </a:fld>
            <a:endParaRPr lang="en-US"/>
          </a:p>
        </p:txBody>
      </p:sp>
    </p:spTree>
    <p:extLst>
      <p:ext uri="{BB962C8B-B14F-4D97-AF65-F5344CB8AC3E}">
        <p14:creationId xmlns:p14="http://schemas.microsoft.com/office/powerpoint/2010/main" val="1055336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BE14D-0D7B-4592-98CD-D83D4FF1FC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51B5B6-9825-4476-918E-27D601FD311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FAEA43-0FC7-4450-9B97-AD299F379E55}"/>
              </a:ext>
            </a:extLst>
          </p:cNvPr>
          <p:cNvSpPr>
            <a:spLocks noGrp="1"/>
          </p:cNvSpPr>
          <p:nvPr>
            <p:ph type="dt" sz="half" idx="10"/>
          </p:nvPr>
        </p:nvSpPr>
        <p:spPr/>
        <p:txBody>
          <a:bodyPr/>
          <a:lstStyle/>
          <a:p>
            <a:fld id="{48B85E80-3BAE-41A7-A7E5-6080026498F3}" type="datetimeFigureOut">
              <a:rPr lang="en-US" smtClean="0"/>
              <a:t>5/28/2018</a:t>
            </a:fld>
            <a:endParaRPr lang="en-US"/>
          </a:p>
        </p:txBody>
      </p:sp>
      <p:sp>
        <p:nvSpPr>
          <p:cNvPr id="5" name="Footer Placeholder 4">
            <a:extLst>
              <a:ext uri="{FF2B5EF4-FFF2-40B4-BE49-F238E27FC236}">
                <a16:creationId xmlns:a16="http://schemas.microsoft.com/office/drawing/2014/main" id="{B86D61EC-49B7-4CE6-A089-F4F7B4BEEA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0C5AEE-4437-4029-B1DA-36FE0F7FECB3}"/>
              </a:ext>
            </a:extLst>
          </p:cNvPr>
          <p:cNvSpPr>
            <a:spLocks noGrp="1"/>
          </p:cNvSpPr>
          <p:nvPr>
            <p:ph type="sldNum" sz="quarter" idx="12"/>
          </p:nvPr>
        </p:nvSpPr>
        <p:spPr/>
        <p:txBody>
          <a:bodyPr/>
          <a:lstStyle/>
          <a:p>
            <a:fld id="{CE95103E-8FDF-4627-B5A6-391147AB3929}" type="slidenum">
              <a:rPr lang="en-US" smtClean="0"/>
              <a:t>‹#›</a:t>
            </a:fld>
            <a:endParaRPr lang="en-US"/>
          </a:p>
        </p:txBody>
      </p:sp>
    </p:spTree>
    <p:extLst>
      <p:ext uri="{BB962C8B-B14F-4D97-AF65-F5344CB8AC3E}">
        <p14:creationId xmlns:p14="http://schemas.microsoft.com/office/powerpoint/2010/main" val="2580493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AC7C3-0251-40CC-9FB4-159E85C977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969D99-7FDF-48C5-9995-8D97E122E1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F1FB9CB-5B96-4A6F-AF5D-CDB4688295F4}"/>
              </a:ext>
            </a:extLst>
          </p:cNvPr>
          <p:cNvSpPr>
            <a:spLocks noGrp="1"/>
          </p:cNvSpPr>
          <p:nvPr>
            <p:ph type="dt" sz="half" idx="10"/>
          </p:nvPr>
        </p:nvSpPr>
        <p:spPr/>
        <p:txBody>
          <a:bodyPr/>
          <a:lstStyle/>
          <a:p>
            <a:fld id="{48B85E80-3BAE-41A7-A7E5-6080026498F3}" type="datetimeFigureOut">
              <a:rPr lang="en-US" smtClean="0"/>
              <a:t>5/28/2018</a:t>
            </a:fld>
            <a:endParaRPr lang="en-US"/>
          </a:p>
        </p:txBody>
      </p:sp>
      <p:sp>
        <p:nvSpPr>
          <p:cNvPr id="5" name="Footer Placeholder 4">
            <a:extLst>
              <a:ext uri="{FF2B5EF4-FFF2-40B4-BE49-F238E27FC236}">
                <a16:creationId xmlns:a16="http://schemas.microsoft.com/office/drawing/2014/main" id="{35625B19-68C7-42D5-9A97-6B6A19A9E7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E89DC7-D861-44D7-898F-C295FC937F50}"/>
              </a:ext>
            </a:extLst>
          </p:cNvPr>
          <p:cNvSpPr>
            <a:spLocks noGrp="1"/>
          </p:cNvSpPr>
          <p:nvPr>
            <p:ph type="sldNum" sz="quarter" idx="12"/>
          </p:nvPr>
        </p:nvSpPr>
        <p:spPr/>
        <p:txBody>
          <a:bodyPr/>
          <a:lstStyle/>
          <a:p>
            <a:fld id="{CE95103E-8FDF-4627-B5A6-391147AB3929}" type="slidenum">
              <a:rPr lang="en-US" smtClean="0"/>
              <a:t>‹#›</a:t>
            </a:fld>
            <a:endParaRPr lang="en-US"/>
          </a:p>
        </p:txBody>
      </p:sp>
    </p:spTree>
    <p:extLst>
      <p:ext uri="{BB962C8B-B14F-4D97-AF65-F5344CB8AC3E}">
        <p14:creationId xmlns:p14="http://schemas.microsoft.com/office/powerpoint/2010/main" val="2195521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F0FC7-55C0-461A-BE0B-27EFA226ECC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94AD29-EFC0-44ED-9B71-9ED94F113D2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B5E5673-A960-448B-9928-8C74A17E6A0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77D0699-D29C-412A-B11E-6D3D3A3CA1EC}"/>
              </a:ext>
            </a:extLst>
          </p:cNvPr>
          <p:cNvSpPr>
            <a:spLocks noGrp="1"/>
          </p:cNvSpPr>
          <p:nvPr>
            <p:ph type="dt" sz="half" idx="10"/>
          </p:nvPr>
        </p:nvSpPr>
        <p:spPr/>
        <p:txBody>
          <a:bodyPr/>
          <a:lstStyle/>
          <a:p>
            <a:fld id="{48B85E80-3BAE-41A7-A7E5-6080026498F3}" type="datetimeFigureOut">
              <a:rPr lang="en-US" smtClean="0"/>
              <a:t>5/28/2018</a:t>
            </a:fld>
            <a:endParaRPr lang="en-US"/>
          </a:p>
        </p:txBody>
      </p:sp>
      <p:sp>
        <p:nvSpPr>
          <p:cNvPr id="6" name="Footer Placeholder 5">
            <a:extLst>
              <a:ext uri="{FF2B5EF4-FFF2-40B4-BE49-F238E27FC236}">
                <a16:creationId xmlns:a16="http://schemas.microsoft.com/office/drawing/2014/main" id="{8F959A61-A697-4E8F-87C7-7D3246FE3D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06965D-DF75-463A-9D44-12D6E293B0B9}"/>
              </a:ext>
            </a:extLst>
          </p:cNvPr>
          <p:cNvSpPr>
            <a:spLocks noGrp="1"/>
          </p:cNvSpPr>
          <p:nvPr>
            <p:ph type="sldNum" sz="quarter" idx="12"/>
          </p:nvPr>
        </p:nvSpPr>
        <p:spPr/>
        <p:txBody>
          <a:bodyPr/>
          <a:lstStyle/>
          <a:p>
            <a:fld id="{CE95103E-8FDF-4627-B5A6-391147AB3929}" type="slidenum">
              <a:rPr lang="en-US" smtClean="0"/>
              <a:t>‹#›</a:t>
            </a:fld>
            <a:endParaRPr lang="en-US"/>
          </a:p>
        </p:txBody>
      </p:sp>
    </p:spTree>
    <p:extLst>
      <p:ext uri="{BB962C8B-B14F-4D97-AF65-F5344CB8AC3E}">
        <p14:creationId xmlns:p14="http://schemas.microsoft.com/office/powerpoint/2010/main" val="41039676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B7715-4692-4AAC-8C9D-3311569CD71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33552A6-4BC2-4D92-ABFF-96F4DA0BB4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89EFB24-26BE-4535-84B0-1B010F4A454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D466E3-6CAC-4D88-A452-FF580C938F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6754B33-7112-44BA-B596-83DBAF462C9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73A6B2-6F14-493A-A960-00A650833C0E}"/>
              </a:ext>
            </a:extLst>
          </p:cNvPr>
          <p:cNvSpPr>
            <a:spLocks noGrp="1"/>
          </p:cNvSpPr>
          <p:nvPr>
            <p:ph type="dt" sz="half" idx="10"/>
          </p:nvPr>
        </p:nvSpPr>
        <p:spPr/>
        <p:txBody>
          <a:bodyPr/>
          <a:lstStyle/>
          <a:p>
            <a:fld id="{48B85E80-3BAE-41A7-A7E5-6080026498F3}" type="datetimeFigureOut">
              <a:rPr lang="en-US" smtClean="0"/>
              <a:t>5/28/2018</a:t>
            </a:fld>
            <a:endParaRPr lang="en-US"/>
          </a:p>
        </p:txBody>
      </p:sp>
      <p:sp>
        <p:nvSpPr>
          <p:cNvPr id="8" name="Footer Placeholder 7">
            <a:extLst>
              <a:ext uri="{FF2B5EF4-FFF2-40B4-BE49-F238E27FC236}">
                <a16:creationId xmlns:a16="http://schemas.microsoft.com/office/drawing/2014/main" id="{12D3B7BB-5593-4724-9868-4061E683D7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67918CA-D863-4DDD-A52A-00552F8E5928}"/>
              </a:ext>
            </a:extLst>
          </p:cNvPr>
          <p:cNvSpPr>
            <a:spLocks noGrp="1"/>
          </p:cNvSpPr>
          <p:nvPr>
            <p:ph type="sldNum" sz="quarter" idx="12"/>
          </p:nvPr>
        </p:nvSpPr>
        <p:spPr/>
        <p:txBody>
          <a:bodyPr/>
          <a:lstStyle/>
          <a:p>
            <a:fld id="{CE95103E-8FDF-4627-B5A6-391147AB3929}" type="slidenum">
              <a:rPr lang="en-US" smtClean="0"/>
              <a:t>‹#›</a:t>
            </a:fld>
            <a:endParaRPr lang="en-US"/>
          </a:p>
        </p:txBody>
      </p:sp>
    </p:spTree>
    <p:extLst>
      <p:ext uri="{BB962C8B-B14F-4D97-AF65-F5344CB8AC3E}">
        <p14:creationId xmlns:p14="http://schemas.microsoft.com/office/powerpoint/2010/main" val="3398011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09B1F-C204-487E-9862-9566864BD6B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C58614-22B4-492A-8D38-28B654D08717}"/>
              </a:ext>
            </a:extLst>
          </p:cNvPr>
          <p:cNvSpPr>
            <a:spLocks noGrp="1"/>
          </p:cNvSpPr>
          <p:nvPr>
            <p:ph type="dt" sz="half" idx="10"/>
          </p:nvPr>
        </p:nvSpPr>
        <p:spPr/>
        <p:txBody>
          <a:bodyPr/>
          <a:lstStyle/>
          <a:p>
            <a:fld id="{48B85E80-3BAE-41A7-A7E5-6080026498F3}" type="datetimeFigureOut">
              <a:rPr lang="en-US" smtClean="0"/>
              <a:t>5/28/2018</a:t>
            </a:fld>
            <a:endParaRPr lang="en-US"/>
          </a:p>
        </p:txBody>
      </p:sp>
      <p:sp>
        <p:nvSpPr>
          <p:cNvPr id="4" name="Footer Placeholder 3">
            <a:extLst>
              <a:ext uri="{FF2B5EF4-FFF2-40B4-BE49-F238E27FC236}">
                <a16:creationId xmlns:a16="http://schemas.microsoft.com/office/drawing/2014/main" id="{7D828D98-6784-4275-A01B-FD38D97259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6C07BC2-EE92-4974-A971-FFF4D4D4254D}"/>
              </a:ext>
            </a:extLst>
          </p:cNvPr>
          <p:cNvSpPr>
            <a:spLocks noGrp="1"/>
          </p:cNvSpPr>
          <p:nvPr>
            <p:ph type="sldNum" sz="quarter" idx="12"/>
          </p:nvPr>
        </p:nvSpPr>
        <p:spPr/>
        <p:txBody>
          <a:bodyPr/>
          <a:lstStyle/>
          <a:p>
            <a:fld id="{CE95103E-8FDF-4627-B5A6-391147AB3929}" type="slidenum">
              <a:rPr lang="en-US" smtClean="0"/>
              <a:t>‹#›</a:t>
            </a:fld>
            <a:endParaRPr lang="en-US"/>
          </a:p>
        </p:txBody>
      </p:sp>
    </p:spTree>
    <p:extLst>
      <p:ext uri="{BB962C8B-B14F-4D97-AF65-F5344CB8AC3E}">
        <p14:creationId xmlns:p14="http://schemas.microsoft.com/office/powerpoint/2010/main" val="1863300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ABB8CE-76FC-429C-A4DF-328A7E37A2E6}"/>
              </a:ext>
            </a:extLst>
          </p:cNvPr>
          <p:cNvSpPr>
            <a:spLocks noGrp="1"/>
          </p:cNvSpPr>
          <p:nvPr>
            <p:ph type="dt" sz="half" idx="10"/>
          </p:nvPr>
        </p:nvSpPr>
        <p:spPr/>
        <p:txBody>
          <a:bodyPr/>
          <a:lstStyle/>
          <a:p>
            <a:fld id="{48B85E80-3BAE-41A7-A7E5-6080026498F3}" type="datetimeFigureOut">
              <a:rPr lang="en-US" smtClean="0"/>
              <a:t>5/28/2018</a:t>
            </a:fld>
            <a:endParaRPr lang="en-US"/>
          </a:p>
        </p:txBody>
      </p:sp>
      <p:sp>
        <p:nvSpPr>
          <p:cNvPr id="3" name="Footer Placeholder 2">
            <a:extLst>
              <a:ext uri="{FF2B5EF4-FFF2-40B4-BE49-F238E27FC236}">
                <a16:creationId xmlns:a16="http://schemas.microsoft.com/office/drawing/2014/main" id="{02DED6BF-C405-4530-9A31-2B88C314029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F779C78-2ACD-4C0F-9A78-75BFA48BF2CD}"/>
              </a:ext>
            </a:extLst>
          </p:cNvPr>
          <p:cNvSpPr>
            <a:spLocks noGrp="1"/>
          </p:cNvSpPr>
          <p:nvPr>
            <p:ph type="sldNum" sz="quarter" idx="12"/>
          </p:nvPr>
        </p:nvSpPr>
        <p:spPr/>
        <p:txBody>
          <a:bodyPr/>
          <a:lstStyle/>
          <a:p>
            <a:fld id="{CE95103E-8FDF-4627-B5A6-391147AB3929}" type="slidenum">
              <a:rPr lang="en-US" smtClean="0"/>
              <a:t>‹#›</a:t>
            </a:fld>
            <a:endParaRPr lang="en-US"/>
          </a:p>
        </p:txBody>
      </p:sp>
    </p:spTree>
    <p:extLst>
      <p:ext uri="{BB962C8B-B14F-4D97-AF65-F5344CB8AC3E}">
        <p14:creationId xmlns:p14="http://schemas.microsoft.com/office/powerpoint/2010/main" val="855276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28BA7-6013-4BD5-8BAF-5FA0B12976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3848B01-D7F4-4B04-B1AC-1B449DD9C0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50B3C46-90B6-4650-9915-7EE22DD08F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03C2F69-3BF3-4870-AD78-A42EE6E8F01C}"/>
              </a:ext>
            </a:extLst>
          </p:cNvPr>
          <p:cNvSpPr>
            <a:spLocks noGrp="1"/>
          </p:cNvSpPr>
          <p:nvPr>
            <p:ph type="dt" sz="half" idx="10"/>
          </p:nvPr>
        </p:nvSpPr>
        <p:spPr/>
        <p:txBody>
          <a:bodyPr/>
          <a:lstStyle/>
          <a:p>
            <a:fld id="{48B85E80-3BAE-41A7-A7E5-6080026498F3}" type="datetimeFigureOut">
              <a:rPr lang="en-US" smtClean="0"/>
              <a:t>5/28/2018</a:t>
            </a:fld>
            <a:endParaRPr lang="en-US"/>
          </a:p>
        </p:txBody>
      </p:sp>
      <p:sp>
        <p:nvSpPr>
          <p:cNvPr id="6" name="Footer Placeholder 5">
            <a:extLst>
              <a:ext uri="{FF2B5EF4-FFF2-40B4-BE49-F238E27FC236}">
                <a16:creationId xmlns:a16="http://schemas.microsoft.com/office/drawing/2014/main" id="{B293B42D-D586-48C8-865B-33ABB841B1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3690ED-4607-4596-8B2C-F046CD8294DD}"/>
              </a:ext>
            </a:extLst>
          </p:cNvPr>
          <p:cNvSpPr>
            <a:spLocks noGrp="1"/>
          </p:cNvSpPr>
          <p:nvPr>
            <p:ph type="sldNum" sz="quarter" idx="12"/>
          </p:nvPr>
        </p:nvSpPr>
        <p:spPr/>
        <p:txBody>
          <a:bodyPr/>
          <a:lstStyle/>
          <a:p>
            <a:fld id="{CE95103E-8FDF-4627-B5A6-391147AB3929}" type="slidenum">
              <a:rPr lang="en-US" smtClean="0"/>
              <a:t>‹#›</a:t>
            </a:fld>
            <a:endParaRPr lang="en-US"/>
          </a:p>
        </p:txBody>
      </p:sp>
    </p:spTree>
    <p:extLst>
      <p:ext uri="{BB962C8B-B14F-4D97-AF65-F5344CB8AC3E}">
        <p14:creationId xmlns:p14="http://schemas.microsoft.com/office/powerpoint/2010/main" val="40123158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E5DEA-8748-4B07-B5E5-6E5FB5A4E1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BDF82E2-FC28-43E0-B224-CCBC1C138F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162AD94-E4D6-4A40-8E2D-6A24536A87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92DEBF7-C656-4C52-8521-FE654A9C2394}"/>
              </a:ext>
            </a:extLst>
          </p:cNvPr>
          <p:cNvSpPr>
            <a:spLocks noGrp="1"/>
          </p:cNvSpPr>
          <p:nvPr>
            <p:ph type="dt" sz="half" idx="10"/>
          </p:nvPr>
        </p:nvSpPr>
        <p:spPr/>
        <p:txBody>
          <a:bodyPr/>
          <a:lstStyle/>
          <a:p>
            <a:fld id="{48B85E80-3BAE-41A7-A7E5-6080026498F3}" type="datetimeFigureOut">
              <a:rPr lang="en-US" smtClean="0"/>
              <a:t>5/28/2018</a:t>
            </a:fld>
            <a:endParaRPr lang="en-US"/>
          </a:p>
        </p:txBody>
      </p:sp>
      <p:sp>
        <p:nvSpPr>
          <p:cNvPr id="6" name="Footer Placeholder 5">
            <a:extLst>
              <a:ext uri="{FF2B5EF4-FFF2-40B4-BE49-F238E27FC236}">
                <a16:creationId xmlns:a16="http://schemas.microsoft.com/office/drawing/2014/main" id="{3DB0F29A-0381-4F67-B693-953B30412E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592821-65D1-458B-8CCF-0807E7730F1D}"/>
              </a:ext>
            </a:extLst>
          </p:cNvPr>
          <p:cNvSpPr>
            <a:spLocks noGrp="1"/>
          </p:cNvSpPr>
          <p:nvPr>
            <p:ph type="sldNum" sz="quarter" idx="12"/>
          </p:nvPr>
        </p:nvSpPr>
        <p:spPr/>
        <p:txBody>
          <a:bodyPr/>
          <a:lstStyle/>
          <a:p>
            <a:fld id="{CE95103E-8FDF-4627-B5A6-391147AB3929}" type="slidenum">
              <a:rPr lang="en-US" smtClean="0"/>
              <a:t>‹#›</a:t>
            </a:fld>
            <a:endParaRPr lang="en-US"/>
          </a:p>
        </p:txBody>
      </p:sp>
    </p:spTree>
    <p:extLst>
      <p:ext uri="{BB962C8B-B14F-4D97-AF65-F5344CB8AC3E}">
        <p14:creationId xmlns:p14="http://schemas.microsoft.com/office/powerpoint/2010/main" val="1230900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498133-9ECF-4255-B634-31E3C4A411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2733B36-62EF-40BA-B9C7-6C4160E56A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8A0F6F-C3C8-4A24-A59F-54EA63CFD6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B85E80-3BAE-41A7-A7E5-6080026498F3}" type="datetimeFigureOut">
              <a:rPr lang="en-US" smtClean="0"/>
              <a:t>5/28/2018</a:t>
            </a:fld>
            <a:endParaRPr lang="en-US"/>
          </a:p>
        </p:txBody>
      </p:sp>
      <p:sp>
        <p:nvSpPr>
          <p:cNvPr id="5" name="Footer Placeholder 4">
            <a:extLst>
              <a:ext uri="{FF2B5EF4-FFF2-40B4-BE49-F238E27FC236}">
                <a16:creationId xmlns:a16="http://schemas.microsoft.com/office/drawing/2014/main" id="{A06FDEFB-6BB9-47F7-920F-D91EC488F6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AD1A0A5-F982-483D-9FE4-07643D4808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95103E-8FDF-4627-B5A6-391147AB3929}" type="slidenum">
              <a:rPr lang="en-US" smtClean="0"/>
              <a:t>‹#›</a:t>
            </a:fld>
            <a:endParaRPr lang="en-US"/>
          </a:p>
        </p:txBody>
      </p:sp>
    </p:spTree>
    <p:extLst>
      <p:ext uri="{BB962C8B-B14F-4D97-AF65-F5344CB8AC3E}">
        <p14:creationId xmlns:p14="http://schemas.microsoft.com/office/powerpoint/2010/main" val="24111075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C730F-071A-47D2-ABFE-A9D54CDF6AF8}"/>
              </a:ext>
            </a:extLst>
          </p:cNvPr>
          <p:cNvSpPr>
            <a:spLocks noGrp="1"/>
          </p:cNvSpPr>
          <p:nvPr>
            <p:ph type="ctrTitle"/>
          </p:nvPr>
        </p:nvSpPr>
        <p:spPr/>
        <p:txBody>
          <a:bodyPr/>
          <a:lstStyle/>
          <a:p>
            <a:r>
              <a:rPr lang="en-AU" dirty="0"/>
              <a:t>Restrictions on Plans of Subdivision</a:t>
            </a:r>
            <a:endParaRPr lang="en-US" dirty="0"/>
          </a:p>
        </p:txBody>
      </p:sp>
    </p:spTree>
    <p:extLst>
      <p:ext uri="{BB962C8B-B14F-4D97-AF65-F5344CB8AC3E}">
        <p14:creationId xmlns:p14="http://schemas.microsoft.com/office/powerpoint/2010/main" val="2708503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5155F-43A5-4989-A38C-E3A387E99C77}"/>
              </a:ext>
            </a:extLst>
          </p:cNvPr>
          <p:cNvSpPr>
            <a:spLocks noGrp="1"/>
          </p:cNvSpPr>
          <p:nvPr>
            <p:ph type="title"/>
          </p:nvPr>
        </p:nvSpPr>
        <p:spPr/>
        <p:txBody>
          <a:bodyPr>
            <a:normAutofit fontScale="90000"/>
          </a:bodyPr>
          <a:lstStyle/>
          <a:p>
            <a:r>
              <a:rPr lang="en-AU" sz="3100" b="1" dirty="0"/>
              <a:t>Example 3. – the burdened land cannot be used except in accordance with the provisions recorded in a MCP and a short form restriction</a:t>
            </a:r>
            <a:r>
              <a:rPr lang="en-AU" dirty="0"/>
              <a:t/>
            </a:r>
            <a:br>
              <a:rPr lang="en-AU" dirty="0"/>
            </a:br>
            <a:endParaRPr lang="en-US" dirty="0"/>
          </a:p>
        </p:txBody>
      </p:sp>
      <p:sp>
        <p:nvSpPr>
          <p:cNvPr id="3" name="Content Placeholder 2">
            <a:extLst>
              <a:ext uri="{FF2B5EF4-FFF2-40B4-BE49-F238E27FC236}">
                <a16:creationId xmlns:a16="http://schemas.microsoft.com/office/drawing/2014/main" id="{86B9A8A5-0277-422C-AACE-35C3759C1167}"/>
              </a:ext>
            </a:extLst>
          </p:cNvPr>
          <p:cNvSpPr>
            <a:spLocks noGrp="1"/>
          </p:cNvSpPr>
          <p:nvPr>
            <p:ph idx="1"/>
          </p:nvPr>
        </p:nvSpPr>
        <p:spPr>
          <a:xfrm>
            <a:off x="838200" y="1390650"/>
            <a:ext cx="10515600" cy="4786313"/>
          </a:xfrm>
        </p:spPr>
        <p:txBody>
          <a:bodyPr>
            <a:normAutofit fontScale="92500" lnSpcReduction="10000"/>
          </a:bodyPr>
          <a:lstStyle/>
          <a:p>
            <a:pPr marL="0" indent="0">
              <a:buNone/>
            </a:pPr>
            <a:r>
              <a:rPr lang="en-AU" sz="2600" dirty="0"/>
              <a:t>The registered proprietors of the burdened land covenant with the registered proprietors of the benefited land as set out in the restriction with the intent that the burden of the restriction runs with and binds the burdened land and the benefit of the restriction is annexed to and runs with the benefited land.</a:t>
            </a:r>
          </a:p>
          <a:p>
            <a:pPr marL="0" indent="0">
              <a:buNone/>
            </a:pPr>
            <a:r>
              <a:rPr lang="en-AU" sz="2600" dirty="0"/>
              <a:t>Burdened land: Lots 4303-4314, 432, 4325 to 4333</a:t>
            </a:r>
          </a:p>
          <a:p>
            <a:pPr marL="0" indent="0">
              <a:buNone/>
            </a:pPr>
            <a:r>
              <a:rPr lang="en-AU" sz="2600" dirty="0"/>
              <a:t>Benefited land: Lots 4303-4314, 432, 4325 to 4333</a:t>
            </a:r>
          </a:p>
          <a:p>
            <a:pPr marL="0" indent="0">
              <a:buNone/>
            </a:pPr>
            <a:r>
              <a:rPr lang="en-AU" sz="2600" dirty="0"/>
              <a:t>Restriction: </a:t>
            </a:r>
          </a:p>
          <a:p>
            <a:pPr marL="0" indent="0">
              <a:buNone/>
            </a:pPr>
            <a:r>
              <a:rPr lang="en-AU" sz="2600" dirty="0"/>
              <a:t>The burdened land cannot be used except in accordance with the provisions recorded in MCP AA4980.</a:t>
            </a:r>
          </a:p>
          <a:p>
            <a:pPr marL="0" indent="0">
              <a:buNone/>
            </a:pPr>
            <a:r>
              <a:rPr lang="en-AU" sz="2600" dirty="0"/>
              <a:t>Not more than a single dwelling shall be built on each lot described under the burdened land.</a:t>
            </a:r>
          </a:p>
          <a:p>
            <a:pPr marL="0" indent="0">
              <a:buNone/>
            </a:pPr>
            <a:r>
              <a:rPr lang="en-AU" sz="2600" dirty="0"/>
              <a:t>Expiry date: 1 December 2026</a:t>
            </a:r>
          </a:p>
          <a:p>
            <a:endParaRPr lang="en-US" dirty="0"/>
          </a:p>
        </p:txBody>
      </p:sp>
    </p:spTree>
    <p:extLst>
      <p:ext uri="{BB962C8B-B14F-4D97-AF65-F5344CB8AC3E}">
        <p14:creationId xmlns:p14="http://schemas.microsoft.com/office/powerpoint/2010/main" val="2385520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77ADC-41BC-4C57-B78B-5903D6B451C4}"/>
              </a:ext>
            </a:extLst>
          </p:cNvPr>
          <p:cNvSpPr>
            <a:spLocks noGrp="1"/>
          </p:cNvSpPr>
          <p:nvPr>
            <p:ph type="title"/>
          </p:nvPr>
        </p:nvSpPr>
        <p:spPr/>
        <p:txBody>
          <a:bodyPr>
            <a:normAutofit fontScale="90000"/>
          </a:bodyPr>
          <a:lstStyle/>
          <a:p>
            <a:r>
              <a:rPr lang="en-AU" sz="3100" b="1" dirty="0"/>
              <a:t>Example 4. – the burdened land cannot be used except in accordance with Planning Permit</a:t>
            </a:r>
            <a:r>
              <a:rPr lang="en-AU" dirty="0"/>
              <a:t/>
            </a:r>
            <a:br>
              <a:rPr lang="en-AU" dirty="0"/>
            </a:br>
            <a:endParaRPr lang="en-US" dirty="0"/>
          </a:p>
        </p:txBody>
      </p:sp>
      <p:sp>
        <p:nvSpPr>
          <p:cNvPr id="3" name="Content Placeholder 2">
            <a:extLst>
              <a:ext uri="{FF2B5EF4-FFF2-40B4-BE49-F238E27FC236}">
                <a16:creationId xmlns:a16="http://schemas.microsoft.com/office/drawing/2014/main" id="{CF5BCE4B-4695-4233-9299-3C0AF3E59B7A}"/>
              </a:ext>
            </a:extLst>
          </p:cNvPr>
          <p:cNvSpPr>
            <a:spLocks noGrp="1"/>
          </p:cNvSpPr>
          <p:nvPr>
            <p:ph idx="1"/>
          </p:nvPr>
        </p:nvSpPr>
        <p:spPr>
          <a:xfrm>
            <a:off x="838200" y="1556084"/>
            <a:ext cx="10515600" cy="4620879"/>
          </a:xfrm>
        </p:spPr>
        <p:txBody>
          <a:bodyPr>
            <a:normAutofit/>
          </a:bodyPr>
          <a:lstStyle/>
          <a:p>
            <a:pPr marL="0" indent="0">
              <a:buNone/>
            </a:pPr>
            <a:r>
              <a:rPr lang="en-AU" sz="2400" dirty="0"/>
              <a:t>The registered proprietors of the burdened land covenant with the registered proprietors of the benefited land as set out in the restriction with the intent that the burden of the restriction runs with and binds the burdened land and the benefit of the restriction is annexed to and runs with the benefited land.</a:t>
            </a:r>
          </a:p>
          <a:p>
            <a:pPr marL="0" indent="0">
              <a:buNone/>
            </a:pPr>
            <a:r>
              <a:rPr lang="en-AU" sz="2400" dirty="0"/>
              <a:t>Burdened land: Lots 4303-4314, 432, 4325 to 4333</a:t>
            </a:r>
          </a:p>
          <a:p>
            <a:pPr marL="0" indent="0">
              <a:buNone/>
            </a:pPr>
            <a:r>
              <a:rPr lang="en-AU" sz="2400" dirty="0"/>
              <a:t>Benefited land: Lots 4303-4314, 432, 4325 to 4333</a:t>
            </a:r>
          </a:p>
          <a:p>
            <a:pPr marL="0" indent="0">
              <a:buNone/>
            </a:pPr>
            <a:r>
              <a:rPr lang="en-AU" sz="2400" dirty="0"/>
              <a:t>Restriction: The burdened land cannot be used except in accordance with Planning Permit XYZ.</a:t>
            </a:r>
          </a:p>
          <a:p>
            <a:pPr marL="0" indent="0">
              <a:buNone/>
            </a:pPr>
            <a:r>
              <a:rPr lang="en-AU" sz="2400" dirty="0"/>
              <a:t>Expiry date: 1 December 2026</a:t>
            </a:r>
          </a:p>
          <a:p>
            <a:pPr marL="0" indent="0">
              <a:buNone/>
            </a:pPr>
            <a:endParaRPr lang="en-US" dirty="0"/>
          </a:p>
        </p:txBody>
      </p:sp>
    </p:spTree>
    <p:extLst>
      <p:ext uri="{BB962C8B-B14F-4D97-AF65-F5344CB8AC3E}">
        <p14:creationId xmlns:p14="http://schemas.microsoft.com/office/powerpoint/2010/main" val="590195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1E8683A-D5E6-4A0B-A143-910D6ABC5FF2}"/>
              </a:ext>
            </a:extLst>
          </p:cNvPr>
          <p:cNvSpPr>
            <a:spLocks noGrp="1"/>
          </p:cNvSpPr>
          <p:nvPr>
            <p:ph type="title"/>
          </p:nvPr>
        </p:nvSpPr>
        <p:spPr/>
        <p:txBody>
          <a:bodyPr/>
          <a:lstStyle/>
          <a:p>
            <a:endParaRPr lang="en-US" dirty="0"/>
          </a:p>
        </p:txBody>
      </p:sp>
      <p:pic>
        <p:nvPicPr>
          <p:cNvPr id="8" name="Picture Placeholder 7">
            <a:extLst>
              <a:ext uri="{FF2B5EF4-FFF2-40B4-BE49-F238E27FC236}">
                <a16:creationId xmlns:a16="http://schemas.microsoft.com/office/drawing/2014/main" id="{7B4EDA81-3B5E-42D3-BEDE-8047D60D81B0}"/>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43509" t="40295" b="30527"/>
          <a:stretch/>
        </p:blipFill>
        <p:spPr>
          <a:xfrm>
            <a:off x="5003728" y="921146"/>
            <a:ext cx="7111244" cy="5193904"/>
          </a:xfrm>
        </p:spPr>
      </p:pic>
      <p:sp>
        <p:nvSpPr>
          <p:cNvPr id="6" name="Text Placeholder 5">
            <a:extLst>
              <a:ext uri="{FF2B5EF4-FFF2-40B4-BE49-F238E27FC236}">
                <a16:creationId xmlns:a16="http://schemas.microsoft.com/office/drawing/2014/main" id="{D3173636-C119-4008-8D99-A3716EA1BAFF}"/>
              </a:ext>
            </a:extLst>
          </p:cNvPr>
          <p:cNvSpPr>
            <a:spLocks noGrp="1"/>
          </p:cNvSpPr>
          <p:nvPr>
            <p:ph type="body" sz="half" idx="2"/>
          </p:nvPr>
        </p:nvSpPr>
        <p:spPr/>
        <p:txBody>
          <a:bodyPr/>
          <a:lstStyle/>
          <a:p>
            <a:endParaRPr lang="en-US" dirty="0"/>
          </a:p>
        </p:txBody>
      </p:sp>
      <p:pic>
        <p:nvPicPr>
          <p:cNvPr id="10" name="Picture 9">
            <a:extLst>
              <a:ext uri="{FF2B5EF4-FFF2-40B4-BE49-F238E27FC236}">
                <a16:creationId xmlns:a16="http://schemas.microsoft.com/office/drawing/2014/main" id="{19F2629F-4774-42AF-B10D-53C8B58300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922" y="-31703"/>
            <a:ext cx="4920328" cy="6957898"/>
          </a:xfrm>
          <a:prstGeom prst="rect">
            <a:avLst/>
          </a:prstGeom>
        </p:spPr>
      </p:pic>
      <p:sp>
        <p:nvSpPr>
          <p:cNvPr id="12" name="Arrow: Right 11">
            <a:extLst>
              <a:ext uri="{FF2B5EF4-FFF2-40B4-BE49-F238E27FC236}">
                <a16:creationId xmlns:a16="http://schemas.microsoft.com/office/drawing/2014/main" id="{C3207A2F-8ABE-4D47-B4AD-2CDF2E8F95C5}"/>
              </a:ext>
            </a:extLst>
          </p:cNvPr>
          <p:cNvSpPr/>
          <p:nvPr/>
        </p:nvSpPr>
        <p:spPr>
          <a:xfrm>
            <a:off x="4598224" y="3981450"/>
            <a:ext cx="678626"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81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9662B-6C08-4FC5-82D7-A526A82C5AD2}"/>
              </a:ext>
            </a:extLst>
          </p:cNvPr>
          <p:cNvSpPr>
            <a:spLocks noGrp="1"/>
          </p:cNvSpPr>
          <p:nvPr>
            <p:ph type="title"/>
          </p:nvPr>
        </p:nvSpPr>
        <p:spPr/>
        <p:txBody>
          <a:bodyPr>
            <a:normAutofit/>
          </a:bodyPr>
          <a:lstStyle/>
          <a:p>
            <a:r>
              <a:rPr lang="en-AU" sz="2800" b="1" dirty="0"/>
              <a:t>Expiry Dates</a:t>
            </a:r>
            <a:endParaRPr lang="en-US" sz="2800" b="1" dirty="0"/>
          </a:p>
        </p:txBody>
      </p:sp>
      <p:sp>
        <p:nvSpPr>
          <p:cNvPr id="3" name="Content Placeholder 2">
            <a:extLst>
              <a:ext uri="{FF2B5EF4-FFF2-40B4-BE49-F238E27FC236}">
                <a16:creationId xmlns:a16="http://schemas.microsoft.com/office/drawing/2014/main" id="{DF89486C-E949-4A9E-B831-3E0A2E136422}"/>
              </a:ext>
            </a:extLst>
          </p:cNvPr>
          <p:cNvSpPr>
            <a:spLocks noGrp="1"/>
          </p:cNvSpPr>
          <p:nvPr>
            <p:ph idx="1"/>
          </p:nvPr>
        </p:nvSpPr>
        <p:spPr/>
        <p:txBody>
          <a:bodyPr>
            <a:normAutofit/>
          </a:bodyPr>
          <a:lstStyle/>
          <a:p>
            <a:pPr marL="0" indent="0">
              <a:buNone/>
            </a:pPr>
            <a:r>
              <a:rPr lang="en-AU" sz="2400" dirty="0"/>
              <a:t>It is worth noting that any restriction should (whenever possible) include an expiry date as the Registrar intends to automatically remove expired Restrictions once the date has passed. For this reason the expiry should be fixed date and not linked to event such as plan registration or certificate of occupancy etc.</a:t>
            </a:r>
            <a:endParaRPr lang="en-US" sz="2400" dirty="0"/>
          </a:p>
        </p:txBody>
      </p:sp>
    </p:spTree>
    <p:extLst>
      <p:ext uri="{BB962C8B-B14F-4D97-AF65-F5344CB8AC3E}">
        <p14:creationId xmlns:p14="http://schemas.microsoft.com/office/powerpoint/2010/main" val="40467713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D274E-3A9E-4BE7-A809-492D08CD510C}"/>
              </a:ext>
            </a:extLst>
          </p:cNvPr>
          <p:cNvSpPr>
            <a:spLocks noGrp="1"/>
          </p:cNvSpPr>
          <p:nvPr>
            <p:ph type="title"/>
          </p:nvPr>
        </p:nvSpPr>
        <p:spPr>
          <a:xfrm>
            <a:off x="838200" y="365125"/>
            <a:ext cx="10515600" cy="892175"/>
          </a:xfrm>
        </p:spPr>
        <p:txBody>
          <a:bodyPr>
            <a:normAutofit/>
          </a:bodyPr>
          <a:lstStyle/>
          <a:p>
            <a:r>
              <a:rPr lang="en-AU" sz="2800" b="1" dirty="0"/>
              <a:t>Changes to MCP’s</a:t>
            </a:r>
            <a:endParaRPr lang="en-US" sz="2800" b="1" dirty="0"/>
          </a:p>
        </p:txBody>
      </p:sp>
      <p:sp>
        <p:nvSpPr>
          <p:cNvPr id="3" name="Content Placeholder 2">
            <a:extLst>
              <a:ext uri="{FF2B5EF4-FFF2-40B4-BE49-F238E27FC236}">
                <a16:creationId xmlns:a16="http://schemas.microsoft.com/office/drawing/2014/main" id="{6E1DDD13-638F-469E-AC58-E07F2D681D6C}"/>
              </a:ext>
            </a:extLst>
          </p:cNvPr>
          <p:cNvSpPr>
            <a:spLocks noGrp="1"/>
          </p:cNvSpPr>
          <p:nvPr>
            <p:ph idx="1"/>
          </p:nvPr>
        </p:nvSpPr>
        <p:spPr/>
        <p:txBody>
          <a:bodyPr>
            <a:normAutofit/>
          </a:bodyPr>
          <a:lstStyle/>
          <a:p>
            <a:pPr marL="0" indent="0">
              <a:buNone/>
            </a:pPr>
            <a:r>
              <a:rPr lang="en-AU" sz="2400" dirty="0"/>
              <a:t>Once it is registered an MCP cannot be changed, varied or amended in any way.</a:t>
            </a:r>
          </a:p>
          <a:p>
            <a:pPr marL="0" indent="0">
              <a:buNone/>
            </a:pPr>
            <a:r>
              <a:rPr lang="en-AU" sz="2400" dirty="0"/>
              <a:t>A covenant or restriction can still be varied or removed the same as before but an MCP cannot.</a:t>
            </a:r>
          </a:p>
          <a:p>
            <a:pPr marL="0" indent="0">
              <a:buNone/>
            </a:pPr>
            <a:r>
              <a:rPr lang="en-AU" sz="2400" dirty="0"/>
              <a:t>For example, if your registered restriction creates building envelopes as detailed in an MCP, and you wish to amend the envelope for a particular lot or lots, you will need to vary the restriction to remove that lot (or lots) and deal with it separately. Either with lot specific conditions or perhaps with a separate additional MCP, relating to that lot only.</a:t>
            </a:r>
          </a:p>
          <a:p>
            <a:pPr marL="0" indent="0">
              <a:buNone/>
            </a:pPr>
            <a:r>
              <a:rPr lang="en-AU" sz="2400" dirty="0"/>
              <a:t>The building envelope diagrams in the original MCP cannot be changed.</a:t>
            </a:r>
            <a:endParaRPr lang="en-US" sz="2400" dirty="0"/>
          </a:p>
        </p:txBody>
      </p:sp>
    </p:spTree>
    <p:extLst>
      <p:ext uri="{BB962C8B-B14F-4D97-AF65-F5344CB8AC3E}">
        <p14:creationId xmlns:p14="http://schemas.microsoft.com/office/powerpoint/2010/main" val="753870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A77AA-8198-4D42-A95A-4EF0A79068FA}"/>
              </a:ext>
            </a:extLst>
          </p:cNvPr>
          <p:cNvSpPr>
            <a:spLocks noGrp="1"/>
          </p:cNvSpPr>
          <p:nvPr>
            <p:ph type="title"/>
          </p:nvPr>
        </p:nvSpPr>
        <p:spPr>
          <a:xfrm>
            <a:off x="838200" y="365125"/>
            <a:ext cx="10515600" cy="434975"/>
          </a:xfrm>
        </p:spPr>
        <p:txBody>
          <a:bodyPr>
            <a:noAutofit/>
          </a:bodyPr>
          <a:lstStyle/>
          <a:p>
            <a:r>
              <a:rPr lang="en-AU" sz="2800" b="1" dirty="0"/>
              <a:t>N.I.C.O. Plans</a:t>
            </a:r>
            <a:endParaRPr lang="en-US" sz="2800" b="1" dirty="0"/>
          </a:p>
        </p:txBody>
      </p:sp>
      <p:sp>
        <p:nvSpPr>
          <p:cNvPr id="3" name="Content Placeholder 2">
            <a:extLst>
              <a:ext uri="{FF2B5EF4-FFF2-40B4-BE49-F238E27FC236}">
                <a16:creationId xmlns:a16="http://schemas.microsoft.com/office/drawing/2014/main" id="{DFD4B9AE-6A33-4098-8F68-C92B39ACFF2C}"/>
              </a:ext>
            </a:extLst>
          </p:cNvPr>
          <p:cNvSpPr>
            <a:spLocks noGrp="1"/>
          </p:cNvSpPr>
          <p:nvPr>
            <p:ph idx="1"/>
          </p:nvPr>
        </p:nvSpPr>
        <p:spPr>
          <a:xfrm>
            <a:off x="838200" y="571500"/>
            <a:ext cx="10515600" cy="5921375"/>
          </a:xfrm>
        </p:spPr>
        <p:txBody>
          <a:bodyPr>
            <a:normAutofit fontScale="25000" lnSpcReduction="20000"/>
          </a:bodyPr>
          <a:lstStyle/>
          <a:p>
            <a:pPr marL="0" indent="0">
              <a:buNone/>
            </a:pPr>
            <a:endParaRPr lang="en-AU" dirty="0"/>
          </a:p>
          <a:p>
            <a:pPr marL="0" indent="0">
              <a:buNone/>
            </a:pPr>
            <a:endParaRPr lang="en-AU" dirty="0"/>
          </a:p>
          <a:p>
            <a:pPr marL="0" indent="0">
              <a:buNone/>
            </a:pPr>
            <a:r>
              <a:rPr lang="en-AU" sz="9600" dirty="0"/>
              <a:t>Unfortunately over the years in many circumstances the registration of NICO plans and issuing of NICO titles has NOT been followed up with the subsequent transfers and mortgages. As a result there are many unintended NICO titles in the system that inevitably create problems and confusion, especially when the “owner” tries to sell their title, only to find that it is partially owned by the owners corporation or their old neighbour who has since moved on.</a:t>
            </a:r>
          </a:p>
          <a:p>
            <a:pPr marL="0" indent="0">
              <a:buNone/>
            </a:pPr>
            <a:r>
              <a:rPr lang="en-AU" sz="9600" dirty="0"/>
              <a:t>In an effort to avoid this situation Land Registry (Land Victoria/Land Use Victoria) developed a policy to require the appropriate transfers and mortgages to be lodged in conjunction with the plan of subdivision.</a:t>
            </a:r>
          </a:p>
          <a:p>
            <a:pPr marL="0" indent="0">
              <a:buNone/>
            </a:pPr>
            <a:r>
              <a:rPr lang="en-AU" sz="9600" dirty="0"/>
              <a:t>Customer Information Bulletins 158 (July 2016) and 159 (August 2016) advised as follows:</a:t>
            </a:r>
          </a:p>
          <a:p>
            <a:pPr marL="0" indent="0">
              <a:buNone/>
            </a:pPr>
            <a:r>
              <a:rPr lang="en-AU" sz="9600" b="1" dirty="0">
                <a:solidFill>
                  <a:srgbClr val="FF0000"/>
                </a:solidFill>
              </a:rPr>
              <a:t>“From 1 October 2016 Land Victoria will not register a NICO plan unless all accompanying transactions are lodged to resolve the results of the NICO plan.</a:t>
            </a:r>
          </a:p>
          <a:p>
            <a:pPr marL="0" indent="0">
              <a:buNone/>
            </a:pPr>
            <a:r>
              <a:rPr lang="en-AU" sz="9600" b="1" dirty="0">
                <a:solidFill>
                  <a:srgbClr val="FF0000"/>
                </a:solidFill>
              </a:rPr>
              <a:t>The required transactions typically include discharges of mortgage, transfers and new mortgages.”</a:t>
            </a:r>
          </a:p>
          <a:p>
            <a:pPr marL="0" indent="0">
              <a:buNone/>
            </a:pPr>
            <a:r>
              <a:rPr lang="en-AU" sz="9600" dirty="0"/>
              <a:t>This policy was duly implemented on 1 October 2016 however it quickly became apparent that there were unintended consequences that needed to be addressed.</a:t>
            </a:r>
          </a:p>
          <a:p>
            <a:pPr marL="0" indent="0">
              <a:buNone/>
            </a:pPr>
            <a:endParaRPr lang="en-US" dirty="0"/>
          </a:p>
        </p:txBody>
      </p:sp>
    </p:spTree>
    <p:extLst>
      <p:ext uri="{BB962C8B-B14F-4D97-AF65-F5344CB8AC3E}">
        <p14:creationId xmlns:p14="http://schemas.microsoft.com/office/powerpoint/2010/main" val="63441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04DAB-9597-4D2F-9C21-8AA13BED062C}"/>
              </a:ext>
            </a:extLst>
          </p:cNvPr>
          <p:cNvSpPr>
            <a:spLocks noGrp="1"/>
          </p:cNvSpPr>
          <p:nvPr>
            <p:ph type="title"/>
          </p:nvPr>
        </p:nvSpPr>
        <p:spPr>
          <a:xfrm>
            <a:off x="838200" y="533400"/>
            <a:ext cx="10515600" cy="5886450"/>
          </a:xfrm>
        </p:spPr>
        <p:txBody>
          <a:bodyPr>
            <a:normAutofit fontScale="90000"/>
          </a:bodyPr>
          <a:lstStyle/>
          <a:p>
            <a:r>
              <a:rPr lang="en-AU" sz="2700" dirty="0">
                <a:latin typeface="+mn-lt"/>
              </a:rPr>
              <a:t>In response to discussions regarding these issues, Land Registry agreed to put further enforcement of the policy on hold pending further consideration.</a:t>
            </a:r>
            <a:br>
              <a:rPr lang="en-AU" sz="2700" dirty="0">
                <a:latin typeface="+mn-lt"/>
              </a:rPr>
            </a:br>
            <a:r>
              <a:rPr lang="en-AU" sz="2700" dirty="0">
                <a:latin typeface="+mn-lt"/>
              </a:rPr>
              <a:t/>
            </a:r>
            <a:br>
              <a:rPr lang="en-AU" sz="2700" dirty="0">
                <a:latin typeface="+mn-lt"/>
              </a:rPr>
            </a:br>
            <a:r>
              <a:rPr lang="en-AU" sz="2700" dirty="0">
                <a:latin typeface="+mn-lt"/>
              </a:rPr>
              <a:t>Customer Information Bulletin 162 (February 2017) advised as follows:</a:t>
            </a:r>
            <a:br>
              <a:rPr lang="en-AU" sz="2700" dirty="0">
                <a:latin typeface="+mn-lt"/>
              </a:rPr>
            </a:br>
            <a:r>
              <a:rPr lang="en-AU" sz="2700" b="1" dirty="0">
                <a:solidFill>
                  <a:srgbClr val="FF0000"/>
                </a:solidFill>
                <a:latin typeface="+mn-lt"/>
              </a:rPr>
              <a:t>Delay to change of practice for Not in Common ownership (NICO) plans</a:t>
            </a:r>
            <a:br>
              <a:rPr lang="en-AU" sz="2700" b="1" dirty="0">
                <a:solidFill>
                  <a:srgbClr val="FF0000"/>
                </a:solidFill>
                <a:latin typeface="+mn-lt"/>
              </a:rPr>
            </a:br>
            <a:r>
              <a:rPr lang="en-AU" sz="2700" b="1" dirty="0">
                <a:solidFill>
                  <a:srgbClr val="FF0000"/>
                </a:solidFill>
                <a:latin typeface="+mn-lt"/>
              </a:rPr>
              <a:t>In response to customer feedback about the lodgement of accompanying transactions with plans of subdivision that create a Not in Common Ownership (NICO) folio (see Customer Information Bulletin 159), LUV has delayed implementation while further consultation is undertaken. Until otherwise notified, when a NICO situation arises as a result of a plan of subdivision, the lodging party will be contacted by LUV staff to advise that upon registration a NICO folio (or folios) will be created. The plan will then be registered.</a:t>
            </a:r>
            <a:r>
              <a:rPr lang="en-AU" sz="2700" dirty="0">
                <a:latin typeface="+mn-lt"/>
              </a:rPr>
              <a:t/>
            </a:r>
            <a:br>
              <a:rPr lang="en-AU" sz="2700" dirty="0">
                <a:latin typeface="+mn-lt"/>
              </a:rPr>
            </a:br>
            <a:r>
              <a:rPr lang="en-AU" sz="2700" dirty="0">
                <a:latin typeface="+mn-lt"/>
              </a:rPr>
              <a:t/>
            </a:r>
            <a:br>
              <a:rPr lang="en-AU" sz="2700" dirty="0">
                <a:latin typeface="+mn-lt"/>
              </a:rPr>
            </a:br>
            <a:r>
              <a:rPr lang="en-AU" sz="2700" b="1" dirty="0">
                <a:solidFill>
                  <a:srgbClr val="FF0000"/>
                </a:solidFill>
                <a:latin typeface="+mn-lt"/>
              </a:rPr>
              <a:t>Please note, however, that a plan affecting an existing NICO parent folio will not be registered until the NICO elements, including proprietorship and encumbrances, have first been resolved.</a:t>
            </a:r>
            <a:r>
              <a:rPr lang="en-AU" dirty="0"/>
              <a:t/>
            </a:r>
            <a:br>
              <a:rPr lang="en-AU" dirty="0"/>
            </a:br>
            <a:endParaRPr lang="en-US" dirty="0"/>
          </a:p>
        </p:txBody>
      </p:sp>
    </p:spTree>
    <p:extLst>
      <p:ext uri="{BB962C8B-B14F-4D97-AF65-F5344CB8AC3E}">
        <p14:creationId xmlns:p14="http://schemas.microsoft.com/office/powerpoint/2010/main" val="3550836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3A84C-D166-4EEB-BC11-B284993312E3}"/>
              </a:ext>
            </a:extLst>
          </p:cNvPr>
          <p:cNvSpPr>
            <a:spLocks noGrp="1"/>
          </p:cNvSpPr>
          <p:nvPr>
            <p:ph type="title"/>
          </p:nvPr>
        </p:nvSpPr>
        <p:spPr>
          <a:xfrm>
            <a:off x="838200" y="152400"/>
            <a:ext cx="10515600" cy="585537"/>
          </a:xfrm>
        </p:spPr>
        <p:txBody>
          <a:bodyPr>
            <a:normAutofit/>
          </a:bodyPr>
          <a:lstStyle/>
          <a:p>
            <a:r>
              <a:rPr lang="en-AU" sz="2800" b="1" dirty="0"/>
              <a:t>Reserve with a purpose</a:t>
            </a:r>
            <a:endParaRPr lang="en-US" sz="2800" b="1" dirty="0"/>
          </a:p>
        </p:txBody>
      </p:sp>
      <p:sp>
        <p:nvSpPr>
          <p:cNvPr id="3" name="Content Placeholder 2">
            <a:extLst>
              <a:ext uri="{FF2B5EF4-FFF2-40B4-BE49-F238E27FC236}">
                <a16:creationId xmlns:a16="http://schemas.microsoft.com/office/drawing/2014/main" id="{90BBF5F4-DC92-4B15-8B6E-3AB21F679619}"/>
              </a:ext>
            </a:extLst>
          </p:cNvPr>
          <p:cNvSpPr>
            <a:spLocks noGrp="1"/>
          </p:cNvSpPr>
          <p:nvPr>
            <p:ph idx="1"/>
          </p:nvPr>
        </p:nvSpPr>
        <p:spPr>
          <a:xfrm>
            <a:off x="838200" y="794084"/>
            <a:ext cx="10515600" cy="5622757"/>
          </a:xfrm>
        </p:spPr>
        <p:txBody>
          <a:bodyPr>
            <a:noAutofit/>
          </a:bodyPr>
          <a:lstStyle/>
          <a:p>
            <a:pPr marL="0" indent="0">
              <a:buNone/>
            </a:pPr>
            <a:r>
              <a:rPr lang="en-AU" sz="2400" dirty="0"/>
              <a:t>A plan of subdivision that creates a reserve sometimes shows a ‘purpose’ attached to it (e.g. ‘Drainage reserve No.1’).</a:t>
            </a:r>
          </a:p>
          <a:p>
            <a:pPr marL="0" indent="0">
              <a:buNone/>
            </a:pPr>
            <a:r>
              <a:rPr lang="en-AU" sz="2400" dirty="0"/>
              <a:t>It is Land Use Victoria’s preference that reserves are only ever identified on the plan by the parcel description (e.g. Reserve 1). This is because when a plan of subdivision is registered, the folio for the reserve parcel will only ever be issued as ‘Reserve’, followed by the parcel number.</a:t>
            </a:r>
          </a:p>
          <a:p>
            <a:pPr marL="0" indent="0">
              <a:buNone/>
            </a:pPr>
            <a:r>
              <a:rPr lang="en-AU" sz="2400" dirty="0"/>
              <a:t>If any other purpose is added to the plan at the insistence of the council or referral authority, it can cause issues once the plan is lodged with Land Use Victoria (LUV).</a:t>
            </a:r>
          </a:p>
          <a:p>
            <a:pPr marL="0" indent="0">
              <a:buNone/>
            </a:pPr>
            <a:r>
              <a:rPr lang="en-AU" sz="2400" dirty="0"/>
              <a:t>The definition in Section 3 of the Subdivision Act provides for three uses of a reserve:</a:t>
            </a:r>
          </a:p>
          <a:p>
            <a:r>
              <a:rPr lang="en-AU" sz="2400" dirty="0"/>
              <a:t>As public open space</a:t>
            </a:r>
          </a:p>
          <a:p>
            <a:r>
              <a:rPr lang="en-AU" sz="2400" dirty="0"/>
              <a:t>For the use of a public authority</a:t>
            </a:r>
          </a:p>
          <a:p>
            <a:r>
              <a:rPr lang="en-AU" sz="2400" dirty="0"/>
              <a:t>For the use of a council</a:t>
            </a:r>
          </a:p>
          <a:p>
            <a:pPr marL="0" indent="0">
              <a:buNone/>
            </a:pPr>
            <a:r>
              <a:rPr lang="en-AU" sz="2400" dirty="0"/>
              <a:t>The purpose is therefore unnecessary and not required on the plan itself. It is specific or implied through the body in which the reserve is vested.</a:t>
            </a:r>
          </a:p>
        </p:txBody>
      </p:sp>
    </p:spTree>
    <p:extLst>
      <p:ext uri="{BB962C8B-B14F-4D97-AF65-F5344CB8AC3E}">
        <p14:creationId xmlns:p14="http://schemas.microsoft.com/office/powerpoint/2010/main" val="4210595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CE2F7-F9BC-4D4F-B777-3913917A9B9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6E91E13-955C-472C-AA47-6E19795F18D9}"/>
              </a:ext>
            </a:extLst>
          </p:cNvPr>
          <p:cNvSpPr>
            <a:spLocks noGrp="1"/>
          </p:cNvSpPr>
          <p:nvPr>
            <p:ph idx="1"/>
          </p:nvPr>
        </p:nvSpPr>
        <p:spPr/>
        <p:txBody>
          <a:bodyPr/>
          <a:lstStyle/>
          <a:p>
            <a:pPr marL="0" indent="0">
              <a:buNone/>
            </a:pPr>
            <a:r>
              <a:rPr lang="en-AU" dirty="0"/>
              <a:t>If a purpose is shown with a reserve parcel description on a plan of subdivision, LUV will not request the deletion of the additional words. However, any purpose shown is not binding and does not imply any additional rights, such as an easement.</a:t>
            </a:r>
          </a:p>
          <a:p>
            <a:pPr marL="0" indent="0">
              <a:buNone/>
            </a:pPr>
            <a:r>
              <a:rPr lang="en-AU" dirty="0"/>
              <a:t>Note: any purposes that are shown cannot be amended or altered once the plan has been registered.</a:t>
            </a:r>
          </a:p>
          <a:p>
            <a:pPr marL="0" indent="0">
              <a:buNone/>
            </a:pPr>
            <a:endParaRPr lang="en-AU" dirty="0"/>
          </a:p>
          <a:p>
            <a:pPr marL="0" indent="0">
              <a:buNone/>
            </a:pPr>
            <a:endParaRPr lang="en-AU" dirty="0"/>
          </a:p>
          <a:p>
            <a:pPr marL="0" indent="0">
              <a:buNone/>
            </a:pPr>
            <a:r>
              <a:rPr lang="en-AU" sz="2400" i="1" dirty="0"/>
              <a:t>Customer Information Bulletin 171, October 2017</a:t>
            </a:r>
          </a:p>
          <a:p>
            <a:pPr marL="0" indent="0">
              <a:buNone/>
            </a:pPr>
            <a:endParaRPr lang="en-US" dirty="0"/>
          </a:p>
        </p:txBody>
      </p:sp>
    </p:spTree>
    <p:extLst>
      <p:ext uri="{BB962C8B-B14F-4D97-AF65-F5344CB8AC3E}">
        <p14:creationId xmlns:p14="http://schemas.microsoft.com/office/powerpoint/2010/main" val="12390507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87DD5-D37F-4F7A-8C93-5682BD17CA25}"/>
              </a:ext>
            </a:extLst>
          </p:cNvPr>
          <p:cNvSpPr>
            <a:spLocks noGrp="1"/>
          </p:cNvSpPr>
          <p:nvPr>
            <p:ph type="title"/>
          </p:nvPr>
        </p:nvSpPr>
        <p:spPr>
          <a:xfrm>
            <a:off x="838200" y="365125"/>
            <a:ext cx="10515600" cy="717717"/>
          </a:xfrm>
        </p:spPr>
        <p:txBody>
          <a:bodyPr>
            <a:normAutofit/>
          </a:bodyPr>
          <a:lstStyle/>
          <a:p>
            <a:r>
              <a:rPr lang="en-AU" sz="2800" b="1" dirty="0"/>
              <a:t>Stage lots</a:t>
            </a:r>
            <a:endParaRPr lang="en-US" sz="2800" b="1" dirty="0"/>
          </a:p>
        </p:txBody>
      </p:sp>
      <p:sp>
        <p:nvSpPr>
          <p:cNvPr id="3" name="Content Placeholder 2">
            <a:extLst>
              <a:ext uri="{FF2B5EF4-FFF2-40B4-BE49-F238E27FC236}">
                <a16:creationId xmlns:a16="http://schemas.microsoft.com/office/drawing/2014/main" id="{23B123BE-436A-461B-8735-29FDAEDA6C75}"/>
              </a:ext>
            </a:extLst>
          </p:cNvPr>
          <p:cNvSpPr>
            <a:spLocks noGrp="1"/>
          </p:cNvSpPr>
          <p:nvPr>
            <p:ph idx="1"/>
          </p:nvPr>
        </p:nvSpPr>
        <p:spPr>
          <a:xfrm>
            <a:off x="838200" y="1387642"/>
            <a:ext cx="10515600" cy="5189621"/>
          </a:xfrm>
        </p:spPr>
        <p:txBody>
          <a:bodyPr>
            <a:normAutofit/>
          </a:bodyPr>
          <a:lstStyle/>
          <a:p>
            <a:pPr marL="0" indent="0">
              <a:buNone/>
            </a:pPr>
            <a:r>
              <a:rPr lang="en-AU" sz="2400" dirty="0"/>
              <a:t>From 1 July 2018, Land Use Victoria will no longer accept plans under the Subdivision Act 1988 which seek to consolidate or subdivide land in a staged lot while removing the staged lot from the previous master plan (i.e. as a further “purpose of the plan”).</a:t>
            </a:r>
          </a:p>
          <a:p>
            <a:pPr marL="0" indent="0">
              <a:buNone/>
            </a:pPr>
            <a:r>
              <a:rPr lang="en-AU" sz="2400" dirty="0"/>
              <a:t>A separate plan under section 37(8) of the Subdivision Act 1988 to remove a staged lot from a plan will be required, prior to the land in the staged lot being subdivided or consolidated by another plan. This plan may be a “text only” plan.</a:t>
            </a:r>
          </a:p>
          <a:p>
            <a:pPr marL="0" indent="0">
              <a:buNone/>
            </a:pPr>
            <a:r>
              <a:rPr lang="en-AU" sz="2400" dirty="0"/>
              <a:t>A separate plan under section 37(8) of the Subdivision Act 1988 ensures the correct Statement of Compliance is issued pursuant to Regulation 32(5) of the Subdivision (Procedures) Regulations 2011.</a:t>
            </a:r>
          </a:p>
          <a:p>
            <a:pPr marL="0" indent="0">
              <a:buNone/>
            </a:pPr>
            <a:endParaRPr lang="en-AU" dirty="0"/>
          </a:p>
          <a:p>
            <a:pPr marL="0" indent="0">
              <a:buNone/>
            </a:pPr>
            <a:endParaRPr lang="en-AU" dirty="0"/>
          </a:p>
          <a:p>
            <a:pPr marL="0" indent="0">
              <a:buNone/>
            </a:pPr>
            <a:r>
              <a:rPr lang="en-AU" sz="2000" i="1" dirty="0"/>
              <a:t>C</a:t>
            </a:r>
            <a:r>
              <a:rPr lang="en-US" sz="2000" i="1" dirty="0" err="1"/>
              <a:t>ustomer</a:t>
            </a:r>
            <a:r>
              <a:rPr lang="en-US" sz="2000" i="1" dirty="0"/>
              <a:t> Information Bulletin 176, April 2018</a:t>
            </a:r>
          </a:p>
        </p:txBody>
      </p:sp>
    </p:spTree>
    <p:extLst>
      <p:ext uri="{BB962C8B-B14F-4D97-AF65-F5344CB8AC3E}">
        <p14:creationId xmlns:p14="http://schemas.microsoft.com/office/powerpoint/2010/main" val="2808182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B4FA7-EC6F-4FAB-BACF-8302E8E0BDE3}"/>
              </a:ext>
            </a:extLst>
          </p:cNvPr>
          <p:cNvSpPr>
            <a:spLocks noGrp="1"/>
          </p:cNvSpPr>
          <p:nvPr>
            <p:ph type="title"/>
          </p:nvPr>
        </p:nvSpPr>
        <p:spPr>
          <a:xfrm>
            <a:off x="838200" y="365126"/>
            <a:ext cx="10515600" cy="910222"/>
          </a:xfrm>
        </p:spPr>
        <p:txBody>
          <a:bodyPr>
            <a:normAutofit/>
          </a:bodyPr>
          <a:lstStyle/>
          <a:p>
            <a:r>
              <a:rPr lang="en-AU" sz="2800" b="1" dirty="0"/>
              <a:t>Background – December 2016 Consultation Paper</a:t>
            </a:r>
            <a:endParaRPr lang="en-US" sz="2800" b="1" dirty="0"/>
          </a:p>
        </p:txBody>
      </p:sp>
      <p:sp>
        <p:nvSpPr>
          <p:cNvPr id="3" name="Content Placeholder 2">
            <a:extLst>
              <a:ext uri="{FF2B5EF4-FFF2-40B4-BE49-F238E27FC236}">
                <a16:creationId xmlns:a16="http://schemas.microsoft.com/office/drawing/2014/main" id="{E2647C76-3292-40A9-99A9-3CB590344090}"/>
              </a:ext>
            </a:extLst>
          </p:cNvPr>
          <p:cNvSpPr>
            <a:spLocks noGrp="1"/>
          </p:cNvSpPr>
          <p:nvPr>
            <p:ph idx="1"/>
          </p:nvPr>
        </p:nvSpPr>
        <p:spPr>
          <a:xfrm>
            <a:off x="838200" y="1275348"/>
            <a:ext cx="10515600" cy="5217527"/>
          </a:xfrm>
        </p:spPr>
        <p:txBody>
          <a:bodyPr>
            <a:noAutofit/>
          </a:bodyPr>
          <a:lstStyle/>
          <a:p>
            <a:pPr marL="0" indent="0">
              <a:buNone/>
            </a:pPr>
            <a:r>
              <a:rPr lang="en-AU" sz="2400" dirty="0"/>
              <a:t>Rationale for the proposal</a:t>
            </a:r>
          </a:p>
          <a:p>
            <a:pPr marL="0" indent="0">
              <a:buNone/>
            </a:pPr>
            <a:r>
              <a:rPr lang="en-AU" sz="2400" dirty="0"/>
              <a:t>The benefits of the proposed change include:</a:t>
            </a:r>
          </a:p>
          <a:p>
            <a:r>
              <a:rPr lang="en-AU" sz="2400" dirty="0"/>
              <a:t>Processing efficiencies for customers because a MCP will be examined up-front by land Use Victoria, which will catch any issues before a plan or transfer is lodged – customers will only need to review the details of the restrictive covenant/restriction once</a:t>
            </a:r>
          </a:p>
          <a:p>
            <a:r>
              <a:rPr lang="en-AU" sz="2400" dirty="0"/>
              <a:t>Minimising errors, which are often made when the full text of a restrictive covenant is included in a transfer, typically due to transcribing errors or omission of some of the terms of the restrictive covenant – correcting the errors is complex and may require an application to a court</a:t>
            </a:r>
          </a:p>
          <a:p>
            <a:r>
              <a:rPr lang="en-AU" sz="2400" dirty="0"/>
              <a:t>Easy searching of one MCP instead of multiple transfer documents</a:t>
            </a:r>
          </a:p>
          <a:p>
            <a:r>
              <a:rPr lang="en-AU" sz="2400" dirty="0"/>
              <a:t>Improved processing and recording at land Use Victoria because the restrictive covenant’s details only need to be examined once rather than numerous times when they are included in a transfer</a:t>
            </a:r>
            <a:endParaRPr lang="en-US" sz="2400" dirty="0"/>
          </a:p>
        </p:txBody>
      </p:sp>
    </p:spTree>
    <p:extLst>
      <p:ext uri="{BB962C8B-B14F-4D97-AF65-F5344CB8AC3E}">
        <p14:creationId xmlns:p14="http://schemas.microsoft.com/office/powerpoint/2010/main" val="18938831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6F7A91A5-BA19-4AA0-A0A1-551DDEEAC168}"/>
              </a:ext>
            </a:extLst>
          </p:cNvPr>
          <p:cNvSpPr>
            <a:spLocks noGrp="1"/>
          </p:cNvSpPr>
          <p:nvPr>
            <p:ph type="title"/>
          </p:nvPr>
        </p:nvSpPr>
        <p:spPr/>
        <p:txBody>
          <a:bodyPr/>
          <a:lstStyle/>
          <a:p>
            <a:endParaRPr lang="en-US"/>
          </a:p>
        </p:txBody>
      </p:sp>
      <p:pic>
        <p:nvPicPr>
          <p:cNvPr id="17" name="Picture Placeholder 16">
            <a:extLst>
              <a:ext uri="{FF2B5EF4-FFF2-40B4-BE49-F238E27FC236}">
                <a16:creationId xmlns:a16="http://schemas.microsoft.com/office/drawing/2014/main" id="{92D36377-85C5-49B3-AC47-F04160D44B7B}"/>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44264" t="39960" b="32487"/>
          <a:stretch/>
        </p:blipFill>
        <p:spPr>
          <a:xfrm>
            <a:off x="5022824" y="1257300"/>
            <a:ext cx="7411905" cy="5181302"/>
          </a:xfrm>
        </p:spPr>
      </p:pic>
      <p:sp>
        <p:nvSpPr>
          <p:cNvPr id="19" name="Text Placeholder 18">
            <a:extLst>
              <a:ext uri="{FF2B5EF4-FFF2-40B4-BE49-F238E27FC236}">
                <a16:creationId xmlns:a16="http://schemas.microsoft.com/office/drawing/2014/main" id="{982338BC-1491-4C31-AE21-A7E0CA3AFDBB}"/>
              </a:ext>
            </a:extLst>
          </p:cNvPr>
          <p:cNvSpPr>
            <a:spLocks noGrp="1"/>
          </p:cNvSpPr>
          <p:nvPr>
            <p:ph type="body" sz="half" idx="2"/>
          </p:nvPr>
        </p:nvSpPr>
        <p:spPr/>
        <p:txBody>
          <a:bodyPr/>
          <a:lstStyle/>
          <a:p>
            <a:endParaRPr lang="en-US"/>
          </a:p>
        </p:txBody>
      </p:sp>
      <p:pic>
        <p:nvPicPr>
          <p:cNvPr id="11" name="Picture 10">
            <a:extLst>
              <a:ext uri="{FF2B5EF4-FFF2-40B4-BE49-F238E27FC236}">
                <a16:creationId xmlns:a16="http://schemas.microsoft.com/office/drawing/2014/main" id="{F981A508-EB92-43A5-B6D9-B7D6E9AB08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022824" cy="7086601"/>
          </a:xfrm>
          <a:prstGeom prst="rect">
            <a:avLst/>
          </a:prstGeom>
        </p:spPr>
      </p:pic>
      <p:sp>
        <p:nvSpPr>
          <p:cNvPr id="12" name="Arrow: Bent-Up 11">
            <a:extLst>
              <a:ext uri="{FF2B5EF4-FFF2-40B4-BE49-F238E27FC236}">
                <a16:creationId xmlns:a16="http://schemas.microsoft.com/office/drawing/2014/main" id="{802C0469-F600-4CDF-B24A-E1123DD4EC59}"/>
              </a:ext>
            </a:extLst>
          </p:cNvPr>
          <p:cNvSpPr/>
          <p:nvPr/>
        </p:nvSpPr>
        <p:spPr>
          <a:xfrm rot="5400000">
            <a:off x="4620041" y="4070744"/>
            <a:ext cx="513555" cy="679463"/>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5918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A0F08-6368-46E2-9C66-727232A14573}"/>
              </a:ext>
            </a:extLst>
          </p:cNvPr>
          <p:cNvSpPr>
            <a:spLocks noGrp="1"/>
          </p:cNvSpPr>
          <p:nvPr>
            <p:ph type="title"/>
          </p:nvPr>
        </p:nvSpPr>
        <p:spPr/>
        <p:txBody>
          <a:bodyPr>
            <a:normAutofit/>
          </a:bodyPr>
          <a:lstStyle/>
          <a:p>
            <a:endParaRPr lang="en-US" sz="2800" dirty="0"/>
          </a:p>
        </p:txBody>
      </p:sp>
      <p:sp>
        <p:nvSpPr>
          <p:cNvPr id="3" name="Content Placeholder 2">
            <a:extLst>
              <a:ext uri="{FF2B5EF4-FFF2-40B4-BE49-F238E27FC236}">
                <a16:creationId xmlns:a16="http://schemas.microsoft.com/office/drawing/2014/main" id="{9071949A-D202-4085-9129-53391F248B19}"/>
              </a:ext>
            </a:extLst>
          </p:cNvPr>
          <p:cNvSpPr>
            <a:spLocks noGrp="1"/>
          </p:cNvSpPr>
          <p:nvPr>
            <p:ph idx="1"/>
          </p:nvPr>
        </p:nvSpPr>
        <p:spPr/>
        <p:txBody>
          <a:bodyPr>
            <a:normAutofit/>
          </a:bodyPr>
          <a:lstStyle/>
          <a:p>
            <a:pPr marL="0" indent="0">
              <a:buNone/>
            </a:pPr>
            <a:r>
              <a:rPr lang="en-AU" sz="2400" dirty="0"/>
              <a:t>Following consultation the Registrar issued new requirements for Creating Restrictive Covenants in Transfers and Restrictions in plans of subdivision.</a:t>
            </a:r>
          </a:p>
          <a:p>
            <a:pPr marL="0" indent="0">
              <a:buNone/>
            </a:pPr>
            <a:r>
              <a:rPr lang="en-AU" sz="2400" dirty="0"/>
              <a:t>The new requirements are formally documented in the “REGSTRARS REQUIREMENTS FOR PAPER CONVEYANCING TRANSACTIONS – VERSION 4”. These Registrar’s Requirements were published on 14</a:t>
            </a:r>
            <a:r>
              <a:rPr lang="en-AU" sz="2400" baseline="30000" dirty="0"/>
              <a:t>th</a:t>
            </a:r>
            <a:r>
              <a:rPr lang="en-AU" sz="2400" dirty="0"/>
              <a:t> December 2017 and came into operation at that date.</a:t>
            </a:r>
            <a:endParaRPr lang="en-US" sz="2400" dirty="0"/>
          </a:p>
        </p:txBody>
      </p:sp>
    </p:spTree>
    <p:extLst>
      <p:ext uri="{BB962C8B-B14F-4D97-AF65-F5344CB8AC3E}">
        <p14:creationId xmlns:p14="http://schemas.microsoft.com/office/powerpoint/2010/main" val="2236621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1B30CF-6200-47D8-BF6D-E2EF4B275A11}"/>
              </a:ext>
            </a:extLst>
          </p:cNvPr>
          <p:cNvSpPr>
            <a:spLocks noGrp="1"/>
          </p:cNvSpPr>
          <p:nvPr>
            <p:ph idx="1"/>
          </p:nvPr>
        </p:nvSpPr>
        <p:spPr>
          <a:xfrm>
            <a:off x="838200" y="133350"/>
            <a:ext cx="10591800" cy="6724650"/>
          </a:xfrm>
        </p:spPr>
        <p:txBody>
          <a:bodyPr>
            <a:noAutofit/>
          </a:bodyPr>
          <a:lstStyle/>
          <a:p>
            <a:pPr marL="0" indent="0">
              <a:buNone/>
            </a:pPr>
            <a:r>
              <a:rPr lang="en-AU" b="1" dirty="0"/>
              <a:t>12. Creations of restrictive covenants in transfers and restrictions in Plans</a:t>
            </a:r>
          </a:p>
          <a:p>
            <a:pPr marL="0" indent="0">
              <a:buNone/>
            </a:pPr>
            <a:r>
              <a:rPr lang="en-AU" sz="2200" i="1" dirty="0"/>
              <a:t>106A(1)  The Registrar may from time to time determine requirements for paper conveyancing transactions</a:t>
            </a:r>
          </a:p>
          <a:p>
            <a:pPr marL="0" indent="0">
              <a:buNone/>
            </a:pPr>
            <a:r>
              <a:rPr lang="en-AU" sz="2200" dirty="0"/>
              <a:t>12.1  This requirement takes effect on the day these Registrar’s Requirements are   published.</a:t>
            </a:r>
          </a:p>
          <a:p>
            <a:pPr marL="0" indent="0">
              <a:buNone/>
            </a:pPr>
            <a:r>
              <a:rPr lang="en-AU" sz="2200" dirty="0"/>
              <a:t>12.2  The details of any restrictive covenant to be created in a transfer:</a:t>
            </a:r>
          </a:p>
          <a:p>
            <a:pPr marL="457200" indent="-457200">
              <a:buFont typeface="+mj-lt"/>
              <a:buAutoNum type="alphaLcParenR"/>
            </a:pPr>
            <a:r>
              <a:rPr lang="en-AU" sz="2200" dirty="0"/>
              <a:t>For which any contract of sale is signed on or after 1 July 2018; or</a:t>
            </a:r>
          </a:p>
          <a:p>
            <a:pPr marL="457200" indent="-457200">
              <a:buFont typeface="+mj-lt"/>
              <a:buAutoNum type="alphaLcParenR"/>
            </a:pPr>
            <a:r>
              <a:rPr lang="en-AU" sz="2200" dirty="0"/>
              <a:t>When there is no contract for sale, the transfer is signed on or after 1 July 2018;</a:t>
            </a:r>
          </a:p>
          <a:p>
            <a:pPr marL="0" indent="0">
              <a:buNone/>
            </a:pPr>
            <a:r>
              <a:rPr lang="en-AU" sz="2200" dirty="0"/>
              <a:t>Must be contained in a MCP or MCPs and referred to in the transfer by the MCP number(s)</a:t>
            </a:r>
          </a:p>
          <a:p>
            <a:pPr marL="0" indent="0">
              <a:buNone/>
            </a:pPr>
            <a:r>
              <a:rPr lang="en-AU" sz="2200" dirty="0"/>
              <a:t>12.3  The details of any restriction to be created in a Plan first signed by the Licensed Surveyor on or after 1 July 2018 must be:</a:t>
            </a:r>
          </a:p>
          <a:p>
            <a:pPr marL="457200" indent="-457200">
              <a:buFont typeface="+mj-lt"/>
              <a:buAutoNum type="alphaLcParenR"/>
            </a:pPr>
            <a:r>
              <a:rPr lang="en-AU" sz="2200" dirty="0"/>
              <a:t>Contained in a MCP or MCPs and referred to in the Plan by the MCP number(s): or</a:t>
            </a:r>
          </a:p>
          <a:p>
            <a:pPr marL="457200" indent="-457200">
              <a:buFont typeface="+mj-lt"/>
              <a:buAutoNum type="alphaLcParenR"/>
            </a:pPr>
            <a:r>
              <a:rPr lang="en-AU" sz="2200" dirty="0"/>
              <a:t>By reference to a planning permit; and/or</a:t>
            </a:r>
          </a:p>
          <a:p>
            <a:pPr marL="457200" indent="-457200">
              <a:buFont typeface="+mj-lt"/>
              <a:buAutoNum type="alphaLcParenR"/>
            </a:pPr>
            <a:r>
              <a:rPr lang="en-AU" sz="2200" dirty="0"/>
              <a:t>Be a short-form restriction limited to a single sheet of a Plan.</a:t>
            </a:r>
          </a:p>
          <a:p>
            <a:pPr marL="0" indent="0">
              <a:buNone/>
            </a:pPr>
            <a:r>
              <a:rPr lang="en-AU" sz="2200" dirty="0"/>
              <a:t>12.4  Any creation of restrictive covenant in a transfer and restriction in a Plan must contain the wording, and comply with the requirements, set out in Schedule 6. </a:t>
            </a:r>
            <a:r>
              <a:rPr lang="en-AU" sz="2000" dirty="0"/>
              <a:t>	 </a:t>
            </a:r>
            <a:endParaRPr lang="en-US" sz="2000" dirty="0"/>
          </a:p>
        </p:txBody>
      </p:sp>
    </p:spTree>
    <p:extLst>
      <p:ext uri="{BB962C8B-B14F-4D97-AF65-F5344CB8AC3E}">
        <p14:creationId xmlns:p14="http://schemas.microsoft.com/office/powerpoint/2010/main" val="2429819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EC4D-020E-406E-86F3-7F37AF1E6E5D}"/>
              </a:ext>
            </a:extLst>
          </p:cNvPr>
          <p:cNvSpPr>
            <a:spLocks noGrp="1"/>
          </p:cNvSpPr>
          <p:nvPr>
            <p:ph type="title"/>
          </p:nvPr>
        </p:nvSpPr>
        <p:spPr>
          <a:xfrm>
            <a:off x="838200" y="42862"/>
            <a:ext cx="10515600" cy="644525"/>
          </a:xfrm>
        </p:spPr>
        <p:txBody>
          <a:bodyPr>
            <a:normAutofit/>
          </a:bodyPr>
          <a:lstStyle/>
          <a:p>
            <a:r>
              <a:rPr lang="en-AU" sz="2800" b="1" dirty="0"/>
              <a:t>Schedule 6 – Restrictive covenants and restrictions</a:t>
            </a:r>
            <a:endParaRPr lang="en-US" sz="2800" b="1" dirty="0"/>
          </a:p>
        </p:txBody>
      </p:sp>
      <p:sp>
        <p:nvSpPr>
          <p:cNvPr id="3" name="Content Placeholder 2">
            <a:extLst>
              <a:ext uri="{FF2B5EF4-FFF2-40B4-BE49-F238E27FC236}">
                <a16:creationId xmlns:a16="http://schemas.microsoft.com/office/drawing/2014/main" id="{80C0610C-D340-4859-818E-DDFABCF74540}"/>
              </a:ext>
            </a:extLst>
          </p:cNvPr>
          <p:cNvSpPr>
            <a:spLocks noGrp="1"/>
          </p:cNvSpPr>
          <p:nvPr>
            <p:ph idx="1"/>
          </p:nvPr>
        </p:nvSpPr>
        <p:spPr>
          <a:xfrm>
            <a:off x="838200" y="687387"/>
            <a:ext cx="10515600" cy="6127751"/>
          </a:xfrm>
        </p:spPr>
        <p:txBody>
          <a:bodyPr>
            <a:normAutofit fontScale="25000" lnSpcReduction="20000"/>
          </a:bodyPr>
          <a:lstStyle/>
          <a:p>
            <a:pPr marL="0" indent="0">
              <a:buNone/>
            </a:pPr>
            <a:r>
              <a:rPr lang="en-AU" sz="8800" b="1" dirty="0"/>
              <a:t>Plans</a:t>
            </a:r>
          </a:p>
          <a:p>
            <a:pPr marL="0" indent="0">
              <a:buNone/>
            </a:pPr>
            <a:r>
              <a:rPr lang="en-US" sz="8800" dirty="0"/>
              <a:t>The following wording </a:t>
            </a:r>
            <a:r>
              <a:rPr lang="en-US" sz="8800" dirty="0">
                <a:solidFill>
                  <a:srgbClr val="FF0000"/>
                </a:solidFill>
              </a:rPr>
              <a:t>must</a:t>
            </a:r>
            <a:r>
              <a:rPr lang="en-US" sz="8800" dirty="0"/>
              <a:t> be used except for the wording in square brackets:</a:t>
            </a:r>
          </a:p>
          <a:p>
            <a:pPr marL="0" indent="0">
              <a:buNone/>
            </a:pPr>
            <a:r>
              <a:rPr lang="en-US" sz="8800" dirty="0"/>
              <a:t>The registered proprietors of the burdened land covenant with the registered proprietors of the benefited land as set out in the restriction with the intent that the burden of the restriction runs with and binds the burdened land and the benefit of the restriction is annexed to and runs with the benefited land.</a:t>
            </a:r>
          </a:p>
          <a:p>
            <a:pPr marL="0" indent="0">
              <a:buNone/>
            </a:pPr>
            <a:r>
              <a:rPr lang="en-US" sz="8800" dirty="0"/>
              <a:t>Burdened land: [set out]</a:t>
            </a:r>
          </a:p>
          <a:p>
            <a:pPr marL="0" indent="0">
              <a:buNone/>
            </a:pPr>
            <a:r>
              <a:rPr lang="en-US" sz="8800" dirty="0"/>
              <a:t>Benefited land: [set out]</a:t>
            </a:r>
          </a:p>
          <a:p>
            <a:pPr marL="0" indent="0">
              <a:buNone/>
            </a:pPr>
            <a:r>
              <a:rPr lang="en-US" sz="8800" dirty="0"/>
              <a:t>Restriction:</a:t>
            </a:r>
          </a:p>
          <a:p>
            <a:pPr marL="0" indent="0">
              <a:buNone/>
            </a:pPr>
            <a:r>
              <a:rPr lang="en-US" sz="8800" dirty="0"/>
              <a:t>The burdened land cannot be used except in accordance with the provisions recorded in MCP [set out MCP number(s)].</a:t>
            </a:r>
          </a:p>
          <a:p>
            <a:pPr marL="0" indent="0">
              <a:buNone/>
            </a:pPr>
            <a:r>
              <a:rPr lang="en-US" sz="8800" dirty="0"/>
              <a:t>[or]</a:t>
            </a:r>
          </a:p>
          <a:p>
            <a:pPr marL="0" indent="0">
              <a:buNone/>
            </a:pPr>
            <a:r>
              <a:rPr lang="en-US" sz="8800" dirty="0"/>
              <a:t>The burdened land cannot be used except in accordance with Planning Permit [set out reference].</a:t>
            </a:r>
          </a:p>
          <a:p>
            <a:pPr marL="0" indent="0">
              <a:buNone/>
            </a:pPr>
            <a:r>
              <a:rPr lang="en-US" sz="8800" dirty="0"/>
              <a:t>[and/or]</a:t>
            </a:r>
          </a:p>
          <a:p>
            <a:pPr marL="0" indent="0">
              <a:buNone/>
            </a:pPr>
            <a:r>
              <a:rPr lang="en-US" sz="8800" dirty="0"/>
              <a:t>[Set out the details of the restriction on up to a maximum of a single sheet of the Plan. The single sheet may include diagram(s). Standard drafting practices apply. The font must be no smaller than 2.5mm].</a:t>
            </a:r>
          </a:p>
          <a:p>
            <a:pPr marL="0" indent="0">
              <a:buNone/>
            </a:pPr>
            <a:r>
              <a:rPr lang="en-US" sz="8800" dirty="0"/>
              <a:t>Expiry date: [dd/mm/</a:t>
            </a:r>
            <a:r>
              <a:rPr lang="en-US" sz="8800" dirty="0" err="1"/>
              <a:t>yyyy</a:t>
            </a:r>
            <a:r>
              <a:rPr lang="en-US" sz="8800" dirty="0"/>
              <a:t>]</a:t>
            </a:r>
            <a:endParaRPr lang="en-AU" sz="8800" dirty="0"/>
          </a:p>
          <a:p>
            <a:pPr marL="0" indent="0">
              <a:buNone/>
            </a:pPr>
            <a:endParaRPr lang="en-US" sz="2400" dirty="0"/>
          </a:p>
        </p:txBody>
      </p:sp>
    </p:spTree>
    <p:extLst>
      <p:ext uri="{BB962C8B-B14F-4D97-AF65-F5344CB8AC3E}">
        <p14:creationId xmlns:p14="http://schemas.microsoft.com/office/powerpoint/2010/main" val="2143193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2A233-45E8-48B2-A57D-815D2A868730}"/>
              </a:ext>
            </a:extLst>
          </p:cNvPr>
          <p:cNvSpPr>
            <a:spLocks noGrp="1"/>
          </p:cNvSpPr>
          <p:nvPr>
            <p:ph type="title"/>
          </p:nvPr>
        </p:nvSpPr>
        <p:spPr/>
        <p:txBody>
          <a:bodyPr>
            <a:normAutofit/>
          </a:bodyPr>
          <a:lstStyle/>
          <a:p>
            <a:r>
              <a:rPr lang="en-AU" sz="2800" b="1" dirty="0"/>
              <a:t>Timing</a:t>
            </a:r>
            <a:endParaRPr lang="en-US" sz="2800" b="1" dirty="0"/>
          </a:p>
        </p:txBody>
      </p:sp>
      <p:sp>
        <p:nvSpPr>
          <p:cNvPr id="3" name="Content Placeholder 2">
            <a:extLst>
              <a:ext uri="{FF2B5EF4-FFF2-40B4-BE49-F238E27FC236}">
                <a16:creationId xmlns:a16="http://schemas.microsoft.com/office/drawing/2014/main" id="{DD5BD16D-310A-460B-82C6-C8C8C04C7727}"/>
              </a:ext>
            </a:extLst>
          </p:cNvPr>
          <p:cNvSpPr>
            <a:spLocks noGrp="1"/>
          </p:cNvSpPr>
          <p:nvPr>
            <p:ph idx="1"/>
          </p:nvPr>
        </p:nvSpPr>
        <p:spPr/>
        <p:txBody>
          <a:bodyPr>
            <a:normAutofit/>
          </a:bodyPr>
          <a:lstStyle/>
          <a:p>
            <a:pPr marL="0" indent="0">
              <a:buNone/>
            </a:pPr>
            <a:r>
              <a:rPr lang="en-AU" sz="2400" dirty="0"/>
              <a:t>These Registrars Requirements came into operation in December 2017 and any plan first signed by the surveyor on or after 1</a:t>
            </a:r>
            <a:r>
              <a:rPr lang="en-AU" sz="2400" baseline="30000" dirty="0"/>
              <a:t>st</a:t>
            </a:r>
            <a:r>
              <a:rPr lang="en-AU" sz="2400" dirty="0"/>
              <a:t> July 2018 must comply with the new requirements. If you have not already done so I would recommend that any affected plans you are currently preparing should take this into account.</a:t>
            </a:r>
            <a:endParaRPr lang="en-US" sz="2400" dirty="0"/>
          </a:p>
        </p:txBody>
      </p:sp>
    </p:spTree>
    <p:extLst>
      <p:ext uri="{BB962C8B-B14F-4D97-AF65-F5344CB8AC3E}">
        <p14:creationId xmlns:p14="http://schemas.microsoft.com/office/powerpoint/2010/main" val="3316261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631B9-1229-47E6-9648-6C18679FDB4C}"/>
              </a:ext>
            </a:extLst>
          </p:cNvPr>
          <p:cNvSpPr>
            <a:spLocks noGrp="1"/>
          </p:cNvSpPr>
          <p:nvPr>
            <p:ph type="title"/>
          </p:nvPr>
        </p:nvSpPr>
        <p:spPr/>
        <p:txBody>
          <a:bodyPr/>
          <a:lstStyle/>
          <a:p>
            <a:r>
              <a:rPr lang="en-AU" sz="2800" b="1" kern="1000" dirty="0"/>
              <a:t>Plans under the </a:t>
            </a:r>
            <a:r>
              <a:rPr lang="en-AU" sz="2800" b="1" i="1" kern="1000" dirty="0"/>
              <a:t>Subdivision Act 1988 – How it will work</a:t>
            </a:r>
            <a:r>
              <a:rPr lang="en-US" b="1" kern="1000" dirty="0">
                <a:solidFill>
                  <a:srgbClr val="B3272F"/>
                </a:solidFill>
                <a:latin typeface="Arial" panose="020B0604020202020204" pitchFamily="34" charset="0"/>
              </a:rPr>
              <a:t/>
            </a:r>
            <a:br>
              <a:rPr lang="en-US" b="1" kern="1000" dirty="0">
                <a:solidFill>
                  <a:srgbClr val="B3272F"/>
                </a:solidFill>
                <a:latin typeface="Arial" panose="020B0604020202020204" pitchFamily="34" charset="0"/>
              </a:rPr>
            </a:br>
            <a:endParaRPr lang="en-US" dirty="0"/>
          </a:p>
        </p:txBody>
      </p:sp>
      <p:sp>
        <p:nvSpPr>
          <p:cNvPr id="4" name="Rectangle 3">
            <a:extLst>
              <a:ext uri="{FF2B5EF4-FFF2-40B4-BE49-F238E27FC236}">
                <a16:creationId xmlns:a16="http://schemas.microsoft.com/office/drawing/2014/main" id="{1A88250A-D7CD-4231-8720-FDE40F36999B}"/>
              </a:ext>
            </a:extLst>
          </p:cNvPr>
          <p:cNvSpPr/>
          <p:nvPr/>
        </p:nvSpPr>
        <p:spPr>
          <a:xfrm>
            <a:off x="838200" y="1604210"/>
            <a:ext cx="10651958" cy="3482172"/>
          </a:xfrm>
          <a:prstGeom prst="rect">
            <a:avLst/>
          </a:prstGeom>
        </p:spPr>
        <p:txBody>
          <a:bodyPr wrap="square">
            <a:spAutoFit/>
          </a:bodyPr>
          <a:lstStyle/>
          <a:p>
            <a:pPr>
              <a:lnSpc>
                <a:spcPts val="1200"/>
              </a:lnSpc>
              <a:spcBef>
                <a:spcPts val="300"/>
              </a:spcBef>
              <a:spcAft>
                <a:spcPts val="600"/>
              </a:spcAft>
            </a:pPr>
            <a:r>
              <a:rPr lang="en-AU" sz="2400" dirty="0">
                <a:solidFill>
                  <a:srgbClr val="363534"/>
                </a:solidFill>
                <a:effectLst/>
                <a:ea typeface="Times New Roman" panose="02020603050405020304" pitchFamily="18" charset="0"/>
                <a:cs typeface="Times New Roman" panose="02020603050405020304" pitchFamily="18" charset="0"/>
              </a:rPr>
              <a:t>The date for commencement for plans will be:</a:t>
            </a:r>
          </a:p>
          <a:p>
            <a:pPr>
              <a:lnSpc>
                <a:spcPts val="1200"/>
              </a:lnSpc>
              <a:spcBef>
                <a:spcPts val="300"/>
              </a:spcBef>
              <a:spcAft>
                <a:spcPts val="600"/>
              </a:spcAft>
            </a:pPr>
            <a:endParaRPr lang="en-US" sz="1000" dirty="0">
              <a:solidFill>
                <a:srgbClr val="363534"/>
              </a:solidFill>
              <a:effectLst/>
              <a:ea typeface="Times New Roman" panose="02020603050405020304" pitchFamily="18" charset="0"/>
              <a:cs typeface="Times New Roman" panose="02020603050405020304" pitchFamily="18" charset="0"/>
            </a:endParaRPr>
          </a:p>
          <a:p>
            <a:pPr marL="342900" marR="0" lvl="0" indent="-342900">
              <a:lnSpc>
                <a:spcPts val="1200"/>
              </a:lnSpc>
              <a:spcBef>
                <a:spcPts val="600"/>
              </a:spcBef>
              <a:spcAft>
                <a:spcPts val="600"/>
              </a:spcAft>
              <a:buClr>
                <a:srgbClr val="363534"/>
              </a:buClr>
              <a:buSzPts val="1000"/>
              <a:buFont typeface="Times New Roman" panose="02020603050405020304" pitchFamily="18" charset="0"/>
              <a:buChar char="•"/>
              <a:tabLst>
                <a:tab pos="107950" algn="l"/>
              </a:tabLst>
            </a:pPr>
            <a:r>
              <a:rPr lang="en-AU" sz="2400" dirty="0">
                <a:solidFill>
                  <a:srgbClr val="363534"/>
                </a:solidFill>
                <a:effectLst/>
                <a:ea typeface="Times New Roman" panose="02020603050405020304" pitchFamily="18" charset="0"/>
              </a:rPr>
              <a:t>any plan first signed by the licensed surveyor on or after 1 July 2018.</a:t>
            </a:r>
          </a:p>
          <a:p>
            <a:pPr marL="342900" marR="0" lvl="0" indent="-342900">
              <a:lnSpc>
                <a:spcPts val="1200"/>
              </a:lnSpc>
              <a:spcBef>
                <a:spcPts val="600"/>
              </a:spcBef>
              <a:spcAft>
                <a:spcPts val="600"/>
              </a:spcAft>
              <a:buClr>
                <a:srgbClr val="363534"/>
              </a:buClr>
              <a:buSzPts val="1000"/>
              <a:buFont typeface="Times New Roman" panose="02020603050405020304" pitchFamily="18" charset="0"/>
              <a:buChar char="•"/>
              <a:tabLst>
                <a:tab pos="107950" algn="l"/>
              </a:tabLst>
            </a:pPr>
            <a:endParaRPr lang="en-US" sz="1000" dirty="0">
              <a:solidFill>
                <a:srgbClr val="363534"/>
              </a:solidFill>
              <a:effectLst/>
              <a:ea typeface="Times New Roman" panose="02020603050405020304" pitchFamily="18" charset="0"/>
            </a:endParaRPr>
          </a:p>
          <a:p>
            <a:pPr>
              <a:lnSpc>
                <a:spcPts val="1200"/>
              </a:lnSpc>
              <a:spcBef>
                <a:spcPts val="300"/>
              </a:spcBef>
              <a:spcAft>
                <a:spcPts val="600"/>
              </a:spcAft>
            </a:pPr>
            <a:r>
              <a:rPr lang="en-AU" sz="2400" dirty="0">
                <a:solidFill>
                  <a:srgbClr val="363534"/>
                </a:solidFill>
                <a:effectLst/>
                <a:ea typeface="Times New Roman" panose="02020603050405020304" pitchFamily="18" charset="0"/>
                <a:cs typeface="Times New Roman" panose="02020603050405020304" pitchFamily="18" charset="0"/>
              </a:rPr>
              <a:t>There will be three options for plans, where the restriction can:</a:t>
            </a:r>
          </a:p>
          <a:p>
            <a:pPr>
              <a:lnSpc>
                <a:spcPts val="1200"/>
              </a:lnSpc>
              <a:spcBef>
                <a:spcPts val="300"/>
              </a:spcBef>
              <a:spcAft>
                <a:spcPts val="600"/>
              </a:spcAft>
            </a:pPr>
            <a:endParaRPr lang="en-US" sz="1000" dirty="0">
              <a:solidFill>
                <a:srgbClr val="363534"/>
              </a:solidFill>
              <a:effectLst/>
              <a:ea typeface="Times New Roman" panose="02020603050405020304" pitchFamily="18" charset="0"/>
              <a:cs typeface="Times New Roman" panose="02020603050405020304" pitchFamily="18" charset="0"/>
            </a:endParaRPr>
          </a:p>
          <a:p>
            <a:pPr marL="342900" marR="0" lvl="0" indent="-342900">
              <a:lnSpc>
                <a:spcPts val="1200"/>
              </a:lnSpc>
              <a:spcBef>
                <a:spcPts val="600"/>
              </a:spcBef>
              <a:spcAft>
                <a:spcPts val="600"/>
              </a:spcAft>
              <a:buClr>
                <a:srgbClr val="363534"/>
              </a:buClr>
              <a:buSzPts val="1000"/>
              <a:buFont typeface="Times New Roman" panose="02020603050405020304" pitchFamily="18" charset="0"/>
              <a:buChar char="•"/>
              <a:tabLst>
                <a:tab pos="107950" algn="l"/>
              </a:tabLst>
            </a:pPr>
            <a:r>
              <a:rPr lang="en-AU" sz="2400" dirty="0">
                <a:solidFill>
                  <a:srgbClr val="363534"/>
                </a:solidFill>
                <a:effectLst/>
                <a:ea typeface="Times New Roman" panose="02020603050405020304" pitchFamily="18" charset="0"/>
              </a:rPr>
              <a:t>be in one or more MCP (recorded under the </a:t>
            </a:r>
            <a:r>
              <a:rPr lang="en-AU" sz="2400" i="1" dirty="0">
                <a:solidFill>
                  <a:srgbClr val="363534"/>
                </a:solidFill>
                <a:effectLst/>
                <a:ea typeface="Times New Roman" panose="02020603050405020304" pitchFamily="18" charset="0"/>
              </a:rPr>
              <a:t>Transfer of Land Act 1958</a:t>
            </a:r>
            <a:r>
              <a:rPr lang="en-AU" sz="2400" dirty="0">
                <a:solidFill>
                  <a:srgbClr val="363534"/>
                </a:solidFill>
                <a:effectLst/>
                <a:ea typeface="Times New Roman" panose="02020603050405020304" pitchFamily="18" charset="0"/>
              </a:rPr>
              <a:t>) or</a:t>
            </a:r>
            <a:endParaRPr lang="en-US" sz="2400" dirty="0">
              <a:solidFill>
                <a:srgbClr val="363534"/>
              </a:solidFill>
              <a:effectLst/>
              <a:ea typeface="Times New Roman" panose="02020603050405020304" pitchFamily="18" charset="0"/>
            </a:endParaRPr>
          </a:p>
          <a:p>
            <a:pPr marL="342900" marR="0" lvl="0" indent="-342900">
              <a:lnSpc>
                <a:spcPts val="1200"/>
              </a:lnSpc>
              <a:spcBef>
                <a:spcPts val="600"/>
              </a:spcBef>
              <a:spcAft>
                <a:spcPts val="600"/>
              </a:spcAft>
              <a:buClr>
                <a:srgbClr val="363534"/>
              </a:buClr>
              <a:buSzPts val="1000"/>
              <a:buFont typeface="Times New Roman" panose="02020603050405020304" pitchFamily="18" charset="0"/>
              <a:buChar char="•"/>
              <a:tabLst>
                <a:tab pos="107950" algn="l"/>
              </a:tabLst>
            </a:pPr>
            <a:r>
              <a:rPr lang="en-AU" sz="2400" dirty="0">
                <a:solidFill>
                  <a:srgbClr val="363534"/>
                </a:solidFill>
                <a:effectLst/>
                <a:ea typeface="Times New Roman" panose="02020603050405020304" pitchFamily="18" charset="0"/>
              </a:rPr>
              <a:t>be a short-form restriction or</a:t>
            </a:r>
            <a:endParaRPr lang="en-US" sz="2400" dirty="0">
              <a:solidFill>
                <a:srgbClr val="363534"/>
              </a:solidFill>
              <a:effectLst/>
              <a:ea typeface="Times New Roman" panose="02020603050405020304" pitchFamily="18" charset="0"/>
            </a:endParaRPr>
          </a:p>
          <a:p>
            <a:pPr marL="342900" marR="0" lvl="0" indent="-342900">
              <a:lnSpc>
                <a:spcPts val="1200"/>
              </a:lnSpc>
              <a:spcBef>
                <a:spcPts val="600"/>
              </a:spcBef>
              <a:spcAft>
                <a:spcPts val="600"/>
              </a:spcAft>
              <a:buClr>
                <a:srgbClr val="363534"/>
              </a:buClr>
              <a:buSzPts val="1000"/>
              <a:buFont typeface="Times New Roman" panose="02020603050405020304" pitchFamily="18" charset="0"/>
              <a:buChar char="•"/>
              <a:tabLst>
                <a:tab pos="107950" algn="l"/>
              </a:tabLst>
            </a:pPr>
            <a:r>
              <a:rPr lang="en-AU" sz="2400" dirty="0">
                <a:solidFill>
                  <a:srgbClr val="363534"/>
                </a:solidFill>
                <a:effectLst/>
                <a:ea typeface="Times New Roman" panose="02020603050405020304" pitchFamily="18" charset="0"/>
              </a:rPr>
              <a:t>contain a reference to a planning permit.</a:t>
            </a:r>
          </a:p>
          <a:p>
            <a:pPr marL="342900" marR="0" lvl="0" indent="-342900">
              <a:lnSpc>
                <a:spcPts val="1200"/>
              </a:lnSpc>
              <a:spcBef>
                <a:spcPts val="600"/>
              </a:spcBef>
              <a:spcAft>
                <a:spcPts val="600"/>
              </a:spcAft>
              <a:buClr>
                <a:srgbClr val="363534"/>
              </a:buClr>
              <a:buSzPts val="1000"/>
              <a:buFont typeface="Times New Roman" panose="02020603050405020304" pitchFamily="18" charset="0"/>
              <a:buChar char="•"/>
              <a:tabLst>
                <a:tab pos="107950" algn="l"/>
              </a:tabLst>
            </a:pPr>
            <a:endParaRPr lang="en-US" sz="1000" dirty="0">
              <a:solidFill>
                <a:srgbClr val="363534"/>
              </a:solidFill>
              <a:effectLst/>
              <a:ea typeface="Times New Roman" panose="02020603050405020304" pitchFamily="18" charset="0"/>
            </a:endParaRPr>
          </a:p>
          <a:p>
            <a:pPr>
              <a:lnSpc>
                <a:spcPts val="1200"/>
              </a:lnSpc>
              <a:spcBef>
                <a:spcPts val="300"/>
              </a:spcBef>
              <a:spcAft>
                <a:spcPts val="600"/>
              </a:spcAft>
            </a:pPr>
            <a:r>
              <a:rPr lang="en-AU" sz="2400" dirty="0">
                <a:solidFill>
                  <a:srgbClr val="363534"/>
                </a:solidFill>
                <a:effectLst/>
                <a:ea typeface="Times New Roman" panose="02020603050405020304" pitchFamily="18" charset="0"/>
                <a:cs typeface="Times New Roman" panose="02020603050405020304" pitchFamily="18" charset="0"/>
              </a:rPr>
              <a:t>Standard operative wording, and details of the burdened land and benefited land</a:t>
            </a:r>
          </a:p>
          <a:p>
            <a:pPr>
              <a:lnSpc>
                <a:spcPts val="1200"/>
              </a:lnSpc>
              <a:spcBef>
                <a:spcPts val="300"/>
              </a:spcBef>
              <a:spcAft>
                <a:spcPts val="600"/>
              </a:spcAft>
            </a:pPr>
            <a:r>
              <a:rPr lang="en-AU" sz="2400" dirty="0">
                <a:solidFill>
                  <a:srgbClr val="363534"/>
                </a:solidFill>
                <a:effectLst/>
                <a:ea typeface="Times New Roman" panose="02020603050405020304" pitchFamily="18" charset="0"/>
                <a:cs typeface="Times New Roman" panose="02020603050405020304" pitchFamily="18" charset="0"/>
              </a:rPr>
              <a:t>will be required to be set out in the plan. </a:t>
            </a:r>
            <a:endParaRPr lang="en-US" sz="2400" dirty="0">
              <a:solidFill>
                <a:srgbClr val="363534"/>
              </a:solidFill>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3032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69862-3F93-4EFC-A6DB-488B139C9FD8}"/>
              </a:ext>
            </a:extLst>
          </p:cNvPr>
          <p:cNvSpPr>
            <a:spLocks noGrp="1"/>
          </p:cNvSpPr>
          <p:nvPr>
            <p:ph type="title"/>
          </p:nvPr>
        </p:nvSpPr>
        <p:spPr>
          <a:xfrm>
            <a:off x="838200" y="365126"/>
            <a:ext cx="10515600" cy="1231064"/>
          </a:xfrm>
        </p:spPr>
        <p:txBody>
          <a:bodyPr>
            <a:normAutofit fontScale="90000"/>
          </a:bodyPr>
          <a:lstStyle/>
          <a:p>
            <a:r>
              <a:rPr lang="en-AU" sz="3100" b="1" dirty="0"/>
              <a:t>Example 1 – the burdened land cannot be used except in accordance with the provisions recorded in a MCP</a:t>
            </a:r>
            <a:r>
              <a:rPr lang="en-AU" dirty="0"/>
              <a:t/>
            </a:r>
            <a:br>
              <a:rPr lang="en-AU" dirty="0"/>
            </a:br>
            <a:endParaRPr lang="en-US" dirty="0"/>
          </a:p>
        </p:txBody>
      </p:sp>
      <p:sp>
        <p:nvSpPr>
          <p:cNvPr id="3" name="Content Placeholder 2">
            <a:extLst>
              <a:ext uri="{FF2B5EF4-FFF2-40B4-BE49-F238E27FC236}">
                <a16:creationId xmlns:a16="http://schemas.microsoft.com/office/drawing/2014/main" id="{24BE9C94-F420-45B6-877B-41934567E5DC}"/>
              </a:ext>
            </a:extLst>
          </p:cNvPr>
          <p:cNvSpPr>
            <a:spLocks noGrp="1"/>
          </p:cNvSpPr>
          <p:nvPr>
            <p:ph idx="1"/>
          </p:nvPr>
        </p:nvSpPr>
        <p:spPr>
          <a:xfrm>
            <a:off x="838200" y="1491916"/>
            <a:ext cx="10515600" cy="4813634"/>
          </a:xfrm>
        </p:spPr>
        <p:txBody>
          <a:bodyPr>
            <a:normAutofit/>
          </a:bodyPr>
          <a:lstStyle/>
          <a:p>
            <a:pPr marL="0" indent="0">
              <a:buNone/>
            </a:pPr>
            <a:r>
              <a:rPr lang="en-AU" sz="2400" dirty="0"/>
              <a:t>The registered proprietors of the burdened land covenant with the registered proprietors of the benefited land as set out in the restriction with the intent that the burden of the restriction runs with and binds the burdened land and the benefit of the restriction is annexed to and runs with the benefited land.</a:t>
            </a:r>
          </a:p>
          <a:p>
            <a:pPr marL="0" indent="0">
              <a:buNone/>
            </a:pPr>
            <a:r>
              <a:rPr lang="en-AU" sz="2400" dirty="0"/>
              <a:t>Burdened land: Lots 4303-4314, 432, 4325 to 4333</a:t>
            </a:r>
          </a:p>
          <a:p>
            <a:pPr marL="0" indent="0">
              <a:buNone/>
            </a:pPr>
            <a:r>
              <a:rPr lang="en-AU" sz="2400" dirty="0"/>
              <a:t>Benefited land: Lots 4303-4314, 432, 4325 to 4333</a:t>
            </a:r>
          </a:p>
          <a:p>
            <a:pPr marL="0" indent="0">
              <a:buNone/>
            </a:pPr>
            <a:r>
              <a:rPr lang="en-AU" sz="2400" dirty="0"/>
              <a:t>Restriction: The burdened land cannot be used except in accordance with the provisions recorded in MCP AA4980.</a:t>
            </a:r>
          </a:p>
          <a:p>
            <a:pPr marL="0" indent="0">
              <a:buNone/>
            </a:pPr>
            <a:r>
              <a:rPr lang="en-AU" sz="2400" dirty="0"/>
              <a:t>Expiry date: 1 December 2026</a:t>
            </a:r>
          </a:p>
          <a:p>
            <a:endParaRPr lang="en-US" dirty="0"/>
          </a:p>
        </p:txBody>
      </p:sp>
    </p:spTree>
    <p:extLst>
      <p:ext uri="{BB962C8B-B14F-4D97-AF65-F5344CB8AC3E}">
        <p14:creationId xmlns:p14="http://schemas.microsoft.com/office/powerpoint/2010/main" val="3062881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FE52D-A634-4388-9634-B30CB2545B15}"/>
              </a:ext>
            </a:extLst>
          </p:cNvPr>
          <p:cNvSpPr>
            <a:spLocks noGrp="1"/>
          </p:cNvSpPr>
          <p:nvPr>
            <p:ph type="title"/>
          </p:nvPr>
        </p:nvSpPr>
        <p:spPr/>
        <p:txBody>
          <a:bodyPr/>
          <a:lstStyle/>
          <a:p>
            <a:r>
              <a:rPr lang="en-AU" sz="2800" b="1" dirty="0"/>
              <a:t>Example 2. – short form restriction</a:t>
            </a:r>
            <a:r>
              <a:rPr lang="en-AU" dirty="0"/>
              <a:t/>
            </a:r>
            <a:br>
              <a:rPr lang="en-AU" dirty="0"/>
            </a:br>
            <a:endParaRPr lang="en-US" dirty="0"/>
          </a:p>
        </p:txBody>
      </p:sp>
      <p:sp>
        <p:nvSpPr>
          <p:cNvPr id="3" name="Content Placeholder 2">
            <a:extLst>
              <a:ext uri="{FF2B5EF4-FFF2-40B4-BE49-F238E27FC236}">
                <a16:creationId xmlns:a16="http://schemas.microsoft.com/office/drawing/2014/main" id="{309D15A7-46C2-4DC5-9800-88015708F461}"/>
              </a:ext>
            </a:extLst>
          </p:cNvPr>
          <p:cNvSpPr>
            <a:spLocks noGrp="1"/>
          </p:cNvSpPr>
          <p:nvPr>
            <p:ph idx="1"/>
          </p:nvPr>
        </p:nvSpPr>
        <p:spPr>
          <a:xfrm>
            <a:off x="838200" y="1403684"/>
            <a:ext cx="10515600" cy="4773279"/>
          </a:xfrm>
        </p:spPr>
        <p:txBody>
          <a:bodyPr>
            <a:normAutofit/>
          </a:bodyPr>
          <a:lstStyle/>
          <a:p>
            <a:pPr marL="0" indent="0">
              <a:buNone/>
            </a:pPr>
            <a:r>
              <a:rPr lang="en-AU" sz="2400" dirty="0"/>
              <a:t>The registered proprietors of the burdened land covenant with the registered proprietors of the benefited land as set out in the restriction with the intent that the burden of the restriction runs with and binds the burdened land and the benefit of the restriction is annexed to and runs with the benefited land.</a:t>
            </a:r>
          </a:p>
          <a:p>
            <a:pPr marL="0" indent="0">
              <a:buNone/>
            </a:pPr>
            <a:r>
              <a:rPr lang="en-AU" sz="2400" dirty="0"/>
              <a:t>Burdened land: Lots 4303-4314, 432, 4325 to 4333</a:t>
            </a:r>
          </a:p>
          <a:p>
            <a:pPr marL="0" indent="0">
              <a:buNone/>
            </a:pPr>
            <a:r>
              <a:rPr lang="en-AU" sz="2400" dirty="0"/>
              <a:t>Benefited land: Lots 4303-4314, 432, 4325 to 4333</a:t>
            </a:r>
          </a:p>
          <a:p>
            <a:pPr marL="0" indent="0">
              <a:buNone/>
            </a:pPr>
            <a:r>
              <a:rPr lang="en-AU" sz="2400" dirty="0"/>
              <a:t>Restriction: Not more than a single dwelling shall be built on each lot described under the burdened land.</a:t>
            </a:r>
          </a:p>
          <a:p>
            <a:pPr marL="0" indent="0">
              <a:buNone/>
            </a:pPr>
            <a:r>
              <a:rPr lang="en-AU" sz="2400" dirty="0"/>
              <a:t>Expiry date: 1 December 2026</a:t>
            </a:r>
          </a:p>
          <a:p>
            <a:endParaRPr lang="en-US" dirty="0"/>
          </a:p>
        </p:txBody>
      </p:sp>
    </p:spTree>
    <p:extLst>
      <p:ext uri="{BB962C8B-B14F-4D97-AF65-F5344CB8AC3E}">
        <p14:creationId xmlns:p14="http://schemas.microsoft.com/office/powerpoint/2010/main" val="42187739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TotalTime>
  <Words>2057</Words>
  <Application>Microsoft Office PowerPoint</Application>
  <PresentationFormat>Widescreen</PresentationFormat>
  <Paragraphs>114</Paragraphs>
  <Slides>20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Times New Roman</vt:lpstr>
      <vt:lpstr>Office Theme</vt:lpstr>
      <vt:lpstr>Restrictions on Plans of Subdivision</vt:lpstr>
      <vt:lpstr>Background – December 2016 Consultation Paper</vt:lpstr>
      <vt:lpstr>PowerPoint Presentation</vt:lpstr>
      <vt:lpstr>PowerPoint Presentation</vt:lpstr>
      <vt:lpstr>Schedule 6 – Restrictive covenants and restrictions</vt:lpstr>
      <vt:lpstr>Timing</vt:lpstr>
      <vt:lpstr>Plans under the Subdivision Act 1988 – How it will work </vt:lpstr>
      <vt:lpstr>Example 1 – the burdened land cannot be used except in accordance with the provisions recorded in a MCP </vt:lpstr>
      <vt:lpstr>Example 2. – short form restriction </vt:lpstr>
      <vt:lpstr>Example 3. – the burdened land cannot be used except in accordance with the provisions recorded in a MCP and a short form restriction </vt:lpstr>
      <vt:lpstr>Example 4. – the burdened land cannot be used except in accordance with Planning Permit </vt:lpstr>
      <vt:lpstr>PowerPoint Presentation</vt:lpstr>
      <vt:lpstr>Expiry Dates</vt:lpstr>
      <vt:lpstr>Changes to MCP’s</vt:lpstr>
      <vt:lpstr>N.I.C.O. Plans</vt:lpstr>
      <vt:lpstr>In response to discussions regarding these issues, Land Registry agreed to put further enforcement of the policy on hold pending further consideration.  Customer Information Bulletin 162 (February 2017) advised as follows: Delay to change of practice for Not in Common ownership (NICO) plans In response to customer feedback about the lodgement of accompanying transactions with plans of subdivision that create a Not in Common Ownership (NICO) folio (see Customer Information Bulletin 159), LUV has delayed implementation while further consultation is undertaken. Until otherwise notified, when a NICO situation arises as a result of a plan of subdivision, the lodging party will be contacted by LUV staff to advise that upon registration a NICO folio (or folios) will be created. The plan will then be registered.  Please note, however, that a plan affecting an existing NICO parent folio will not be registered until the NICO elements, including proprietorship and encumbrances, have first been resolved. </vt:lpstr>
      <vt:lpstr>Reserve with a purpose</vt:lpstr>
      <vt:lpstr>PowerPoint Presentation</vt:lpstr>
      <vt:lpstr>Stage lots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Restriction of Plan of Subdivision</dc:title>
  <dc:creator>Sharon McLean</dc:creator>
  <cp:lastModifiedBy>Owner</cp:lastModifiedBy>
  <cp:revision>37</cp:revision>
  <cp:lastPrinted>2018-05-18T04:34:59Z</cp:lastPrinted>
  <dcterms:created xsi:type="dcterms:W3CDTF">2018-05-18T00:24:25Z</dcterms:created>
  <dcterms:modified xsi:type="dcterms:W3CDTF">2018-05-28T07:11:25Z</dcterms:modified>
</cp:coreProperties>
</file>