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79" r:id="rId4"/>
  </p:sldMasterIdLst>
  <p:notesMasterIdLst>
    <p:notesMasterId r:id="rId29"/>
  </p:notesMasterIdLst>
  <p:handoutMasterIdLst>
    <p:handoutMasterId r:id="rId30"/>
  </p:handoutMasterIdLst>
  <p:sldIdLst>
    <p:sldId id="263" r:id="rId5"/>
    <p:sldId id="262" r:id="rId6"/>
    <p:sldId id="258" r:id="rId7"/>
    <p:sldId id="259" r:id="rId8"/>
    <p:sldId id="265" r:id="rId9"/>
    <p:sldId id="264" r:id="rId10"/>
    <p:sldId id="266" r:id="rId11"/>
    <p:sldId id="283" r:id="rId12"/>
    <p:sldId id="268" r:id="rId13"/>
    <p:sldId id="267" r:id="rId14"/>
    <p:sldId id="286" r:id="rId15"/>
    <p:sldId id="287" r:id="rId16"/>
    <p:sldId id="284" r:id="rId17"/>
    <p:sldId id="285" r:id="rId18"/>
    <p:sldId id="272" r:id="rId19"/>
    <p:sldId id="269" r:id="rId20"/>
    <p:sldId id="281" r:id="rId21"/>
    <p:sldId id="270" r:id="rId22"/>
    <p:sldId id="273" r:id="rId23"/>
    <p:sldId id="271" r:id="rId24"/>
    <p:sldId id="280" r:id="rId25"/>
    <p:sldId id="277" r:id="rId26"/>
    <p:sldId id="279" r:id="rId27"/>
    <p:sldId id="274" r:id="rId28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0C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>
      <p:cViewPr>
        <p:scale>
          <a:sx n="90" d="100"/>
          <a:sy n="90" d="100"/>
        </p:scale>
        <p:origin x="-140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3E7B6-3AE0-4295-8B54-1EE19C1E82B8}" type="datetimeFigureOut">
              <a:rPr lang="en-AU" smtClean="0"/>
              <a:t>2/09/2016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94966-EB21-4CB1-A1F6-C2B462EB2F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11884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7F983DC4-3F91-4B1D-9360-B272CB7563F7}" type="datetimeFigureOut">
              <a:rPr lang="en-AU"/>
              <a:pPr>
                <a:defRPr/>
              </a:pPr>
              <a:t>2/09/2016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7A814F7A-2A06-4F1E-A992-2DC92887F18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3243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814F7A-2A06-4F1E-A992-2DC92887F184}" type="slidenum">
              <a:rPr lang="en-AU" smtClean="0"/>
              <a:pPr>
                <a:defRPr/>
              </a:pPr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2452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814F7A-2A06-4F1E-A992-2DC92887F184}" type="slidenum">
              <a:rPr lang="en-AU" smtClean="0"/>
              <a:pPr>
                <a:defRPr/>
              </a:pPr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7172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 smtClean="0">
                <a:latin typeface="+mn-lt"/>
              </a:rPr>
              <a:t>A Bushfire Prone Area Report can be obtained from Land Channel. Construction in the BPA must be in accordance with the relevant performance requirements of the NCC/BCA.</a:t>
            </a:r>
            <a:r>
              <a:rPr lang="en-US" altLang="en-US" sz="1200" dirty="0" smtClean="0">
                <a:latin typeface="+mn-lt"/>
              </a:rPr>
              <a:t> RBS must accept the site assessment done at planning stage for the purpose of determining the BAL.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AU" sz="1200" dirty="0" smtClean="0">
              <a:latin typeface="+mn-lt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AU" sz="1200" dirty="0" smtClean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814F7A-2A06-4F1E-A992-2DC92887F184}" type="slidenum">
              <a:rPr lang="en-AU" smtClean="0"/>
              <a:pPr>
                <a:defRPr/>
              </a:pPr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417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Victorian Planning Provisions</a:t>
            </a:r>
          </a:p>
          <a:p>
            <a:r>
              <a:rPr lang="en-AU" dirty="0" smtClean="0"/>
              <a:t>State Planning Policy Framework</a:t>
            </a:r>
          </a:p>
          <a:p>
            <a:r>
              <a:rPr lang="en-AU" dirty="0" smtClean="0"/>
              <a:t>Local Planning Policy Framework</a:t>
            </a:r>
          </a:p>
          <a:p>
            <a:r>
              <a:rPr lang="en-AU" dirty="0" smtClean="0"/>
              <a:t>Zoning, Overlays, Particular</a:t>
            </a:r>
            <a:r>
              <a:rPr lang="en-AU" baseline="0" dirty="0" smtClean="0"/>
              <a:t> provisions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814F7A-2A06-4F1E-A992-2DC92887F184}" type="slidenum">
              <a:rPr lang="en-AU" smtClean="0"/>
              <a:pPr>
                <a:defRPr/>
              </a:pPr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1157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BMO Mapping and schedules currently being updated. DELWP Planning Systems meeting with Councils to discuss.</a:t>
            </a:r>
          </a:p>
          <a:p>
            <a:r>
              <a:rPr lang="en-AU" dirty="0" smtClean="0"/>
              <a:t>CFA would like to see about 40 Councils areas with BMO schedules. CFA is working with the Department on this.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814F7A-2A06-4F1E-A992-2DC92887F184}" type="slidenum">
              <a:rPr lang="en-AU" smtClean="0"/>
              <a:pPr>
                <a:defRPr/>
              </a:pPr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2871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1200" i="1" dirty="0" smtClean="0">
                <a:solidFill>
                  <a:schemeClr val="accent6"/>
                </a:solidFill>
                <a:latin typeface="+mn-lt"/>
              </a:rPr>
              <a:t>Typically a permit for buildings and works is required when associated with these uses: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AU" sz="1200" i="1" dirty="0" smtClean="0">
                <a:solidFill>
                  <a:schemeClr val="accent6"/>
                </a:solidFill>
                <a:latin typeface="+mn-lt"/>
              </a:rPr>
              <a:t>Accommodation (including a Dependent person’s unit)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AU" sz="1200" i="1" dirty="0" smtClean="0">
                <a:solidFill>
                  <a:schemeClr val="accent6"/>
                </a:solidFill>
                <a:latin typeface="+mn-lt"/>
              </a:rPr>
              <a:t>Child care centre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AU" sz="1200" i="1" dirty="0" smtClean="0">
                <a:solidFill>
                  <a:schemeClr val="accent6"/>
                </a:solidFill>
                <a:latin typeface="+mn-lt"/>
              </a:rPr>
              <a:t>Education centre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AU" sz="1200" i="1" dirty="0" smtClean="0">
                <a:solidFill>
                  <a:schemeClr val="accent6"/>
                </a:solidFill>
                <a:latin typeface="+mn-lt"/>
              </a:rPr>
              <a:t>Hospital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AU" sz="1200" i="1" dirty="0" smtClean="0">
                <a:solidFill>
                  <a:schemeClr val="accent6"/>
                </a:solidFill>
                <a:latin typeface="+mn-lt"/>
              </a:rPr>
              <a:t>Industry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AU" sz="1200" i="1" dirty="0" smtClean="0">
                <a:solidFill>
                  <a:schemeClr val="accent6"/>
                </a:solidFill>
                <a:latin typeface="+mn-lt"/>
              </a:rPr>
              <a:t>Leisure and Recreation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AU" sz="1200" i="1" dirty="0" smtClean="0">
                <a:solidFill>
                  <a:schemeClr val="accent6"/>
                </a:solidFill>
                <a:latin typeface="+mn-lt"/>
              </a:rPr>
              <a:t>Office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AU" sz="1200" i="1" dirty="0" smtClean="0">
                <a:solidFill>
                  <a:schemeClr val="accent6"/>
                </a:solidFill>
                <a:latin typeface="+mn-lt"/>
              </a:rPr>
              <a:t>Place of assembly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AU" sz="1200" i="1" dirty="0" smtClean="0">
                <a:solidFill>
                  <a:schemeClr val="accent6"/>
                </a:solidFill>
                <a:latin typeface="+mn-lt"/>
              </a:rPr>
              <a:t>Retail premises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AU" sz="1200" i="1" dirty="0" smtClean="0">
                <a:solidFill>
                  <a:schemeClr val="accent6"/>
                </a:solidFill>
                <a:latin typeface="+mn-lt"/>
              </a:rPr>
              <a:t>Timber production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814F7A-2A06-4F1E-A992-2DC92887F184}" type="slidenum">
              <a:rPr lang="en-AU" smtClean="0"/>
              <a:pPr>
                <a:defRPr/>
              </a:pPr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3136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~2,200 Ha starting from</a:t>
            </a:r>
            <a:r>
              <a:rPr lang="en-AU" baseline="0" dirty="0" smtClean="0"/>
              <a:t> electrical fault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814F7A-2A06-4F1E-A992-2DC92887F184}" type="slidenum">
              <a:rPr lang="en-AU" smtClean="0"/>
              <a:pPr>
                <a:defRPr/>
              </a:pPr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2035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Fire of 29 January 2014 – 54,500 Ha. Lightning Strike. Lost 14 Houses.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814F7A-2A06-4F1E-A992-2DC92887F184}" type="slidenum">
              <a:rPr lang="en-AU" smtClean="0"/>
              <a:pPr>
                <a:defRPr/>
              </a:pPr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7253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/>
          <p:nvPr userDrawn="1"/>
        </p:nvSpPr>
        <p:spPr>
          <a:xfrm>
            <a:off x="358775" y="3068638"/>
            <a:ext cx="8426450" cy="3789362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pic>
        <p:nvPicPr>
          <p:cNvPr id="5" name="Picture 13"/>
          <p:cNvPicPr>
            <a:picLocks noChangeAspect="1"/>
          </p:cNvPicPr>
          <p:nvPr userDrawn="1"/>
        </p:nvPicPr>
        <p:blipFill>
          <a:blip r:embed="rId2"/>
          <a:srcRect r="2087"/>
          <a:stretch>
            <a:fillRect/>
          </a:stretch>
        </p:blipFill>
        <p:spPr bwMode="auto">
          <a:xfrm>
            <a:off x="406400" y="6227763"/>
            <a:ext cx="8378825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38150" y="293688"/>
            <a:ext cx="6059016" cy="16421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rgbClr val="CF0C2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443787" y="2133600"/>
            <a:ext cx="6111001" cy="3587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+ tex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1113"/>
            <a:ext cx="8437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467544" y="260649"/>
            <a:ext cx="7272808" cy="576064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280920" cy="5040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AU" sz="3200" b="1" i="0" u="none" strike="noStrike" baseline="0" smtClean="0">
                <a:solidFill>
                  <a:srgbClr val="CF0C2F"/>
                </a:solidFill>
                <a:latin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 smtClean="0"/>
          </a:p>
        </p:txBody>
      </p:sp>
      <p:sp>
        <p:nvSpPr>
          <p:cNvPr id="9" name="TextBox 7"/>
          <p:cNvSpPr txBox="1"/>
          <p:nvPr userDrawn="1"/>
        </p:nvSpPr>
        <p:spPr>
          <a:xfrm>
            <a:off x="7235825" y="6393135"/>
            <a:ext cx="16573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0EB5B85-7BEC-4B5F-9375-28E0B975F6C3}" type="slidenum">
              <a:rPr lang="en-A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AU" sz="1200" dirty="0">
              <a:latin typeface="+mn-lt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287734" y="6381750"/>
            <a:ext cx="84296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758084" y="1844824"/>
            <a:ext cx="3959275" cy="4105126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rgbClr val="CF0C2F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1pPr>
            <a:lvl2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2pPr>
            <a:lvl3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3pPr>
            <a:lvl4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4pPr>
            <a:lvl5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467544" y="1844824"/>
            <a:ext cx="3959275" cy="4105126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rgbClr val="CF0C2F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1pPr>
            <a:lvl2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2pPr>
            <a:lvl3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3pPr>
            <a:lvl4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4pPr>
            <a:lvl5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18298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708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708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Volunteer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49250" y="3022600"/>
            <a:ext cx="8443913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G:\CFA-Enterprise-PMO\StratComms\Templates\Generic\CFA PPT FOOTER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50838" y="6254750"/>
            <a:ext cx="8424862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59016" cy="16421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rgbClr val="CF0C2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467545" y="2133600"/>
            <a:ext cx="6049144" cy="358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/>
                </a:solidFill>
                <a:latin typeface="Arial-BoldM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Volunteer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49250" y="3022600"/>
            <a:ext cx="8443913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G:\CFA-Enterprise-PMO\StratComms\Templates\Generic\CFA PPT FOOTER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49250" y="6254750"/>
            <a:ext cx="8443913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59016" cy="16421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rgbClr val="CF0C2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467545" y="2133600"/>
            <a:ext cx="6049144" cy="358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Career 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6238" y="3022600"/>
            <a:ext cx="8410575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G:\CFA-Enterprise-PMO\StratComms\Templates\Generic\CFA PPT FOOTER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76238" y="6254750"/>
            <a:ext cx="84105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59016" cy="16421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rgbClr val="CF0C2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467545" y="2133600"/>
            <a:ext cx="6049144" cy="358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358775" y="1341438"/>
            <a:ext cx="8426450" cy="484187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1113"/>
            <a:ext cx="8437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7"/>
          <p:cNvSpPr txBox="1"/>
          <p:nvPr userDrawn="1"/>
        </p:nvSpPr>
        <p:spPr>
          <a:xfrm>
            <a:off x="7235825" y="6393135"/>
            <a:ext cx="16573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0EB5B85-7BEC-4B5F-9375-28E0B975F6C3}" type="slidenum">
              <a:rPr lang="en-A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AU" sz="1200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60649"/>
            <a:ext cx="7272808" cy="5760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75656" y="234888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AU" sz="3600" b="1" i="0" u="none" strike="noStrike" baseline="0" smtClean="0">
                <a:solidFill>
                  <a:srgbClr val="CF0C2F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Section heading</a:t>
            </a:r>
            <a:endParaRPr lang="en-AU" dirty="0" smtClean="0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358775" y="6381750"/>
            <a:ext cx="84296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+ lar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1113"/>
            <a:ext cx="8437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3352" y="1052736"/>
            <a:ext cx="8285112" cy="72008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AU" sz="3200" b="1" i="0" u="none" strike="noStrike" baseline="0" smtClean="0">
                <a:solidFill>
                  <a:srgbClr val="CF0C2F"/>
                </a:solidFill>
                <a:latin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 smtClean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467544" y="260649"/>
            <a:ext cx="7272808" cy="576064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67544" y="1844824"/>
            <a:ext cx="8280920" cy="4392488"/>
          </a:xfrm>
          <a:prstGeom prst="rect">
            <a:avLst/>
          </a:prstGeom>
        </p:spPr>
        <p:txBody>
          <a:bodyPr/>
          <a:lstStyle>
            <a:lvl1pPr>
              <a:buClr>
                <a:srgbClr val="CF0C2F"/>
              </a:buClr>
              <a:defRPr sz="3000">
                <a:latin typeface="Arial" pitchFamily="34" charset="0"/>
                <a:cs typeface="Arial" pitchFamily="34" charset="0"/>
              </a:defRPr>
            </a:lvl1pPr>
            <a:lvl2pPr>
              <a:buClr>
                <a:srgbClr val="CF0C2F"/>
              </a:buClr>
              <a:defRPr/>
            </a:lvl2pPr>
            <a:lvl3pPr marL="1257300" indent="-342900">
              <a:buClr>
                <a:srgbClr val="CF0C2F"/>
              </a:buClr>
              <a:buFont typeface="Arial" pitchFamily="34" charset="0"/>
              <a:buChar char="•"/>
              <a:defRPr/>
            </a:lvl3pPr>
            <a:lvl4pPr>
              <a:buClr>
                <a:srgbClr val="CF0C2F"/>
              </a:buClr>
              <a:defRPr/>
            </a:lvl4pPr>
            <a:lvl5pPr>
              <a:buClr>
                <a:srgbClr val="CF0C2F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Box 7"/>
          <p:cNvSpPr txBox="1"/>
          <p:nvPr userDrawn="1"/>
        </p:nvSpPr>
        <p:spPr>
          <a:xfrm>
            <a:off x="7235825" y="6393135"/>
            <a:ext cx="16573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0EB5B85-7BEC-4B5F-9375-28E0B975F6C3}" type="slidenum">
              <a:rPr lang="en-A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AU" sz="1200" dirty="0">
              <a:latin typeface="+mn-lt"/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358775" y="6381750"/>
            <a:ext cx="84296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1113"/>
            <a:ext cx="8437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280920" cy="72008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AU" sz="3200" b="1" i="0" u="none" strike="noStrike" baseline="0" smtClean="0">
                <a:solidFill>
                  <a:srgbClr val="CF0C2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 smtClean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467544" y="260649"/>
            <a:ext cx="7272808" cy="576064"/>
          </a:xfrm>
          <a:prstGeom prst="rect">
            <a:avLst/>
          </a:prstGeom>
        </p:spPr>
        <p:txBody>
          <a:bodyPr/>
          <a:lstStyle>
            <a:lvl1pPr algn="ctr">
              <a:defRPr sz="2600" b="1">
                <a:solidFill>
                  <a:srgbClr val="FF0000"/>
                </a:solidFill>
                <a:latin typeface="Arial-BoldMT"/>
              </a:defRPr>
            </a:lvl1pPr>
          </a:lstStyle>
          <a:p>
            <a:r>
              <a:rPr lang="en-US" dirty="0" smtClean="0"/>
              <a:t>Click to edit 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67544" y="1844824"/>
            <a:ext cx="8280920" cy="4392488"/>
          </a:xfrm>
          <a:prstGeom prst="rect">
            <a:avLst/>
          </a:prstGeom>
        </p:spPr>
        <p:txBody>
          <a:bodyPr/>
          <a:lstStyle>
            <a:lvl1pPr>
              <a:buClr>
                <a:srgbClr val="CF0C2F"/>
              </a:buClr>
              <a:defRPr sz="3000">
                <a:latin typeface="Arial" pitchFamily="34" charset="0"/>
                <a:cs typeface="Arial" pitchFamily="34" charset="0"/>
              </a:defRPr>
            </a:lvl1pPr>
            <a:lvl2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2pPr>
            <a:lvl3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3pPr>
            <a:lvl4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4pPr>
            <a:lvl5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9" name="TextBox 7"/>
          <p:cNvSpPr txBox="1"/>
          <p:nvPr userDrawn="1"/>
        </p:nvSpPr>
        <p:spPr>
          <a:xfrm>
            <a:off x="7235825" y="6393135"/>
            <a:ext cx="16573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0EB5B85-7BEC-4B5F-9375-28E0B975F6C3}" type="slidenum">
              <a:rPr lang="en-A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AU" sz="1200" dirty="0">
              <a:latin typeface="+mn-lt"/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358775" y="6381750"/>
            <a:ext cx="84296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+ text +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1113"/>
            <a:ext cx="8437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467544" y="260649"/>
            <a:ext cx="7272808" cy="576064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280920" cy="5040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AU" sz="3200" b="1" i="0" u="none" strike="noStrike" baseline="0" smtClean="0">
                <a:solidFill>
                  <a:srgbClr val="CF0C2F"/>
                </a:solidFill>
                <a:latin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 smtClean="0"/>
          </a:p>
        </p:txBody>
      </p:sp>
      <p:sp>
        <p:nvSpPr>
          <p:cNvPr id="9" name="TextBox 7"/>
          <p:cNvSpPr txBox="1"/>
          <p:nvPr userDrawn="1"/>
        </p:nvSpPr>
        <p:spPr>
          <a:xfrm>
            <a:off x="7235825" y="6393135"/>
            <a:ext cx="16573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0EB5B85-7BEC-4B5F-9375-28E0B975F6C3}" type="slidenum">
              <a:rPr lang="en-A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AU" sz="1200" dirty="0">
              <a:latin typeface="+mn-lt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287734" y="6381750"/>
            <a:ext cx="84296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68709" y="1844825"/>
            <a:ext cx="4464298" cy="4105126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rgbClr val="CF0C2F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1pPr>
            <a:lvl2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2pPr>
            <a:lvl3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3pPr>
            <a:lvl4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4pPr>
            <a:lvl5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13" name="ClipArt Placeholder 8"/>
          <p:cNvSpPr>
            <a:spLocks noGrp="1"/>
          </p:cNvSpPr>
          <p:nvPr>
            <p:ph type="clipArt" sz="quarter" idx="11"/>
          </p:nvPr>
        </p:nvSpPr>
        <p:spPr>
          <a:xfrm>
            <a:off x="5221039" y="1844824"/>
            <a:ext cx="3527425" cy="4177656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+ text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1113"/>
            <a:ext cx="8437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467544" y="260649"/>
            <a:ext cx="7272808" cy="576064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280920" cy="5040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AU" sz="3200" b="1" i="0" u="none" strike="noStrike" baseline="0" smtClean="0">
                <a:solidFill>
                  <a:srgbClr val="CF0C2F"/>
                </a:solidFill>
                <a:latin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 smtClean="0"/>
          </a:p>
        </p:txBody>
      </p:sp>
      <p:sp>
        <p:nvSpPr>
          <p:cNvPr id="9" name="TextBox 7"/>
          <p:cNvSpPr txBox="1"/>
          <p:nvPr userDrawn="1"/>
        </p:nvSpPr>
        <p:spPr>
          <a:xfrm>
            <a:off x="7235825" y="6393135"/>
            <a:ext cx="16573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0EB5B85-7BEC-4B5F-9375-28E0B975F6C3}" type="slidenum">
              <a:rPr lang="en-A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AU" sz="1200" dirty="0">
              <a:latin typeface="+mn-lt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287734" y="6381750"/>
            <a:ext cx="84296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253061" y="1844825"/>
            <a:ext cx="4464298" cy="4105126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rgbClr val="CF0C2F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1pPr>
            <a:lvl2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2pPr>
            <a:lvl3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3pPr>
            <a:lvl4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4pPr>
            <a:lvl5pPr>
              <a:buClr>
                <a:srgbClr val="CF0C2F"/>
              </a:buCl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13" name="ClipArt Placeholder 8"/>
          <p:cNvSpPr>
            <a:spLocks noGrp="1"/>
          </p:cNvSpPr>
          <p:nvPr>
            <p:ph type="clipArt" sz="quarter" idx="11"/>
          </p:nvPr>
        </p:nvSpPr>
        <p:spPr>
          <a:xfrm>
            <a:off x="467544" y="1844824"/>
            <a:ext cx="3527425" cy="4177656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54848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8775" y="260350"/>
            <a:ext cx="8426450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AU" sz="3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54800" y="6453188"/>
            <a:ext cx="2133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32E946-E081-4265-BB46-094E441912CC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  <p:sp>
        <p:nvSpPr>
          <p:cNvPr id="8" name="Rectangle 7"/>
          <p:cNvSpPr/>
          <p:nvPr/>
        </p:nvSpPr>
        <p:spPr>
          <a:xfrm>
            <a:off x="358775" y="1341438"/>
            <a:ext cx="8426450" cy="484187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358775" y="6381750"/>
            <a:ext cx="84296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25" y="11113"/>
            <a:ext cx="8437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AU" sz="2600" b="1" kern="1200">
          <a:solidFill>
            <a:schemeClr val="bg1"/>
          </a:solidFill>
          <a:latin typeface="Arial-BoldM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-BoldM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-BoldM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-BoldM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-BoldMT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-BoldMT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-BoldMT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-BoldMT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-BoldM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2425" y="11113"/>
            <a:ext cx="8437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Connector 3"/>
          <p:cNvCxnSpPr/>
          <p:nvPr/>
        </p:nvCxnSpPr>
        <p:spPr>
          <a:xfrm flipH="1">
            <a:off x="358775" y="6381750"/>
            <a:ext cx="84296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82" r:id="rId4"/>
    <p:sldLayoutId id="2147483683" r:id="rId5"/>
    <p:sldLayoutId id="2147483684" r:id="rId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028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Planning and Bushfire – An Application Overview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Presented By: Michael Boatman</a:t>
            </a:r>
            <a:endParaRPr lang="en-A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3789240" cy="2902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920" y="3266296"/>
            <a:ext cx="3905890" cy="290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247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dirty="0">
                <a:solidFill>
                  <a:srgbClr val="FF0000"/>
                </a:solidFill>
              </a:rPr>
              <a:t>Bushfire Management Overlay (</a:t>
            </a:r>
            <a:r>
              <a:rPr lang="en-AU" dirty="0" err="1">
                <a:solidFill>
                  <a:srgbClr val="FF0000"/>
                </a:solidFill>
              </a:rPr>
              <a:t>Cl</a:t>
            </a:r>
            <a:r>
              <a:rPr lang="en-AU" dirty="0">
                <a:solidFill>
                  <a:srgbClr val="FF0000"/>
                </a:solidFill>
              </a:rPr>
              <a:t> 44.06)</a:t>
            </a:r>
            <a:br>
              <a:rPr lang="en-AU" dirty="0">
                <a:solidFill>
                  <a:srgbClr val="FF0000"/>
                </a:solidFill>
              </a:rPr>
            </a:b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67544" y="1484784"/>
            <a:ext cx="8064896" cy="417646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A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The BMO typically covers areas where there is a higher risk of bushfire than the BPA. Advisory Note 46 sets out requirements for mapping the BMO.</a:t>
            </a:r>
          </a:p>
          <a:p>
            <a:pPr>
              <a:spcAft>
                <a:spcPts val="600"/>
              </a:spcAft>
            </a:pPr>
            <a:r>
              <a:rPr lang="en-A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The BMO triggers when a permit is / is not required.</a:t>
            </a:r>
          </a:p>
          <a:p>
            <a:pPr>
              <a:spcAft>
                <a:spcPts val="600"/>
              </a:spcAft>
            </a:pPr>
            <a:r>
              <a:rPr lang="en-A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The BMO makes a clear link to Clause 52.47.</a:t>
            </a:r>
          </a:p>
          <a:p>
            <a:pPr>
              <a:spcAft>
                <a:spcPts val="600"/>
              </a:spcAft>
            </a:pPr>
            <a:r>
              <a:rPr lang="en-A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Mandatory Conditions are contained within the overlay. </a:t>
            </a:r>
          </a:p>
          <a:p>
            <a:pPr>
              <a:spcAft>
                <a:spcPts val="600"/>
              </a:spcAft>
            </a:pPr>
            <a:r>
              <a:rPr lang="en-A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Notice requirements are turned off under the BMO.</a:t>
            </a:r>
          </a:p>
          <a:p>
            <a:pPr>
              <a:spcAft>
                <a:spcPts val="600"/>
              </a:spcAft>
            </a:pPr>
            <a:r>
              <a:rPr lang="en-A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CFA is likely to be referred an application in the BMO.</a:t>
            </a:r>
            <a:endParaRPr lang="en-AU" sz="2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endParaRPr lang="en-A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947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0000"/>
                </a:solidFill>
              </a:rPr>
              <a:t>Black Saturday – </a:t>
            </a:r>
            <a:r>
              <a:rPr lang="en-AU" dirty="0" err="1" smtClean="0">
                <a:solidFill>
                  <a:srgbClr val="FF0000"/>
                </a:solidFill>
              </a:rPr>
              <a:t>Vectis</a:t>
            </a:r>
            <a:r>
              <a:rPr lang="en-AU" dirty="0" smtClean="0">
                <a:solidFill>
                  <a:srgbClr val="FF0000"/>
                </a:solidFill>
              </a:rPr>
              <a:t> Remlaw Road Fire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4"/>
            <a:ext cx="8051979" cy="466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98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dirty="0" smtClean="0">
                <a:solidFill>
                  <a:srgbClr val="FF0000"/>
                </a:solidFill>
              </a:rPr>
              <a:t>Grampians – Northern Complex Fires</a:t>
            </a:r>
            <a:endParaRPr lang="en-AU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774192"/>
            <a:ext cx="6638503" cy="596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6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dirty="0" smtClean="0">
                <a:solidFill>
                  <a:srgbClr val="FF0000"/>
                </a:solidFill>
              </a:rPr>
              <a:t>BMO Mapping - Today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94780"/>
            <a:ext cx="3960440" cy="57419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881025"/>
            <a:ext cx="3980006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8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dirty="0" smtClean="0">
                <a:solidFill>
                  <a:srgbClr val="FF0000"/>
                </a:solidFill>
              </a:rPr>
              <a:t>BMO Mapping - Proposed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185" y="779663"/>
            <a:ext cx="3839247" cy="55975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746388"/>
            <a:ext cx="3888433" cy="563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7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dirty="0">
                <a:solidFill>
                  <a:srgbClr val="FF0000"/>
                </a:solidFill>
              </a:rPr>
              <a:t>Schedules to the BMO</a:t>
            </a:r>
            <a:br>
              <a:rPr lang="en-AU" dirty="0">
                <a:solidFill>
                  <a:srgbClr val="FF0000"/>
                </a:solidFill>
              </a:rPr>
            </a:b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67544" y="1196752"/>
            <a:ext cx="4392488" cy="5142870"/>
          </a:xfrm>
        </p:spPr>
        <p:txBody>
          <a:bodyPr/>
          <a:lstStyle/>
          <a:p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Council initiated </a:t>
            </a:r>
          </a:p>
          <a:p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Locally specific and differ state wide</a:t>
            </a:r>
          </a:p>
          <a:p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Requirements may vary</a:t>
            </a:r>
          </a:p>
          <a:p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May include substitute approved measures.</a:t>
            </a:r>
          </a:p>
          <a:p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Referral requirements turned on or off</a:t>
            </a:r>
          </a:p>
          <a:p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Mostly residential development</a:t>
            </a:r>
          </a:p>
          <a:p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Examples: Mornington, Casey and Baw </a:t>
            </a:r>
            <a:r>
              <a:rPr lang="en-A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Baw</a:t>
            </a:r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. </a:t>
            </a:r>
          </a:p>
          <a:p>
            <a:endParaRPr lang="en-AU" sz="1600" dirty="0"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023" y="980728"/>
            <a:ext cx="3212991" cy="535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1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sz="2800" dirty="0">
                <a:solidFill>
                  <a:srgbClr val="FF0000"/>
                </a:solidFill>
              </a:rPr>
              <a:t>Planning for Bushfire – Clause 52.47</a:t>
            </a:r>
            <a:br>
              <a:rPr lang="en-AU" sz="2800" dirty="0">
                <a:solidFill>
                  <a:srgbClr val="FF0000"/>
                </a:solidFill>
              </a:rPr>
            </a:b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7544" y="170080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endParaRPr lang="en-AU" dirty="0"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1568" y="1628800"/>
            <a:ext cx="813288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A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This clause contains all the requirements associated with bushfire protection measures that should be achieved in your application .</a:t>
            </a:r>
          </a:p>
          <a:p>
            <a:pPr marL="0" indent="0">
              <a:buNone/>
            </a:pPr>
            <a:endParaRPr lang="en-AU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 marL="0" indent="0">
              <a:buNone/>
            </a:pPr>
            <a:r>
              <a:rPr lang="en-A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There are three specific assessment pathways associated with this clause:</a:t>
            </a:r>
          </a:p>
          <a:p>
            <a:pPr marL="0" indent="0">
              <a:buNone/>
            </a:pPr>
            <a:endParaRPr lang="en-AU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Clause 52.47-1 – Zone requirements must be met, one dwelling maximum and all approved measures have been achieved.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Clause 52.47-2 – Applies to any development application that does meet the criteria for Clause 52.47-1.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Clause 52.47-3 – Additional requirements for subdivision applications.</a:t>
            </a:r>
          </a:p>
        </p:txBody>
      </p:sp>
    </p:spTree>
    <p:extLst>
      <p:ext uri="{BB962C8B-B14F-4D97-AF65-F5344CB8AC3E}">
        <p14:creationId xmlns:p14="http://schemas.microsoft.com/office/powerpoint/2010/main" val="256534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2800" dirty="0"/>
              <a:t>Application Requirements</a:t>
            </a:r>
            <a:br>
              <a:rPr lang="en-AU" sz="2800" dirty="0"/>
            </a:br>
            <a:endParaRPr lang="en-AU" dirty="0"/>
          </a:p>
        </p:txBody>
      </p:sp>
      <p:sp>
        <p:nvSpPr>
          <p:cNvPr id="9" name="Text Placeholder 3"/>
          <p:cNvSpPr txBox="1">
            <a:spLocks noGrp="1"/>
          </p:cNvSpPr>
          <p:nvPr>
            <p:ph type="body" sz="quarter" idx="10"/>
          </p:nvPr>
        </p:nvSpPr>
        <p:spPr>
          <a:xfrm>
            <a:off x="467544" y="1340768"/>
            <a:ext cx="8424936" cy="489654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F0C2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F0C2F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F0C2F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F0C2F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F0C2F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AU" sz="2400" b="1" dirty="0">
                <a:latin typeface="+mn-lt"/>
              </a:rPr>
              <a:t>Application Requirements: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400" dirty="0">
                <a:latin typeface="+mn-lt"/>
              </a:rPr>
              <a:t>Bushfire Hazard Site Assessment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400" dirty="0">
                <a:latin typeface="+mn-lt"/>
              </a:rPr>
              <a:t>Bushfire Hazard Landscape </a:t>
            </a:r>
            <a:r>
              <a:rPr lang="en-AU" sz="2400" dirty="0" smtClean="0">
                <a:latin typeface="+mn-lt"/>
              </a:rPr>
              <a:t>Assessment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400" dirty="0" smtClean="0">
                <a:latin typeface="+mn-lt"/>
              </a:rPr>
              <a:t>Bushfire </a:t>
            </a:r>
            <a:r>
              <a:rPr lang="en-AU" sz="2400" dirty="0">
                <a:latin typeface="+mn-lt"/>
              </a:rPr>
              <a:t>Management Statement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AU" sz="2400" dirty="0" smtClean="0">
              <a:latin typeface="+mn-lt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AU" sz="2400" dirty="0" smtClean="0">
                <a:latin typeface="+mn-lt"/>
              </a:rPr>
              <a:t>Council </a:t>
            </a:r>
            <a:r>
              <a:rPr lang="en-AU" sz="2400" dirty="0">
                <a:latin typeface="+mn-lt"/>
              </a:rPr>
              <a:t>may waive, vary or reduce the application requirements. </a:t>
            </a:r>
            <a:endParaRPr lang="en-AU" sz="2400" dirty="0" smtClean="0">
              <a:latin typeface="+mn-lt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AU" sz="2400" dirty="0">
              <a:latin typeface="+mn-lt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AU" sz="2400" dirty="0" smtClean="0">
                <a:latin typeface="+mn-lt"/>
              </a:rPr>
              <a:t>Bushfire Hazard Landscape assessment not required for Pathway 1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AU" sz="2000" dirty="0">
              <a:latin typeface="+mn-lt"/>
            </a:endParaRPr>
          </a:p>
          <a:p>
            <a:pPr marL="0" indent="0">
              <a:buFont typeface="Arial" pitchFamily="34" charset="0"/>
              <a:buNone/>
            </a:pPr>
            <a:endParaRPr lang="en-AU" sz="1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048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sz="2800" dirty="0">
                <a:solidFill>
                  <a:srgbClr val="CF0C2F"/>
                </a:solidFill>
              </a:rPr>
              <a:t>Subdivision Requirements</a:t>
            </a:r>
            <a:r>
              <a:rPr lang="en-AU" sz="2800" dirty="0"/>
              <a:t/>
            </a:r>
            <a:br>
              <a:rPr lang="en-AU" sz="2800" dirty="0"/>
            </a:br>
            <a:endParaRPr lang="en-AU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52736"/>
            <a:ext cx="7970180" cy="530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6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sz="2800" dirty="0" smtClean="0">
                <a:solidFill>
                  <a:srgbClr val="CF0C2F"/>
                </a:solidFill>
              </a:rPr>
              <a:t>Subdivision Requirements</a:t>
            </a:r>
            <a:endParaRPr lang="en-AU" sz="2800" dirty="0">
              <a:solidFill>
                <a:srgbClr val="CF0C2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" y="823912"/>
            <a:ext cx="82962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2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ubtitle 1"/>
          <p:cNvSpPr>
            <a:spLocks noGrp="1"/>
          </p:cNvSpPr>
          <p:nvPr>
            <p:ph type="subTitle" idx="1"/>
          </p:nvPr>
        </p:nvSpPr>
        <p:spPr bwMode="auto">
          <a:xfrm>
            <a:off x="468312" y="1052513"/>
            <a:ext cx="8352159" cy="7921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AU" sz="2400" dirty="0" smtClean="0"/>
              <a:t>An Introduction to Bushfire in the Victorian Landscape</a:t>
            </a:r>
            <a:endParaRPr sz="2400" dirty="0"/>
          </a:p>
        </p:txBody>
      </p:sp>
      <p:sp>
        <p:nvSpPr>
          <p:cNvPr id="16386" name="Title 2"/>
          <p:cNvSpPr>
            <a:spLocks noGrp="1"/>
          </p:cNvSpPr>
          <p:nvPr>
            <p:ph type="ctrTitle"/>
          </p:nvPr>
        </p:nvSpPr>
        <p:spPr bwMode="auto">
          <a:xfrm>
            <a:off x="468313" y="173038"/>
            <a:ext cx="7272337" cy="5762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AU" dirty="0" smtClean="0">
                <a:latin typeface="Arial" charset="0"/>
                <a:cs typeface="Arial" charset="0"/>
              </a:rPr>
              <a:t>Building, Planning and Bushfire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28624" y="1556792"/>
            <a:ext cx="4719440" cy="482453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782" tIns="47891" rIns="95782" bIns="47891"/>
          <a:lstStyle/>
          <a:p>
            <a:pPr marL="359181" indent="-359181">
              <a:spcBef>
                <a:spcPts val="1257"/>
              </a:spcBef>
              <a:buFontTx/>
              <a:buChar char="•"/>
              <a:defRPr/>
            </a:pPr>
            <a:r>
              <a:rPr lang="en-AU" sz="2100" kern="0" dirty="0">
                <a:latin typeface="+mn-lt"/>
              </a:rPr>
              <a:t>Bushfire has been part of the Australian landscape for millions of years.</a:t>
            </a:r>
          </a:p>
          <a:p>
            <a:pPr marL="359181" indent="-359181">
              <a:spcBef>
                <a:spcPts val="1257"/>
              </a:spcBef>
              <a:buFontTx/>
              <a:buChar char="•"/>
              <a:defRPr/>
            </a:pPr>
            <a:r>
              <a:rPr lang="en-AU" sz="2100" kern="0" dirty="0">
                <a:latin typeface="+mn-lt"/>
              </a:rPr>
              <a:t>Many of our plants and animals have evolved to survive fire events and some of our flora and fauna depend upon it.</a:t>
            </a:r>
          </a:p>
          <a:p>
            <a:pPr marL="359181" indent="-359181">
              <a:spcBef>
                <a:spcPts val="1257"/>
              </a:spcBef>
              <a:buFontTx/>
              <a:buChar char="•"/>
              <a:defRPr/>
            </a:pPr>
            <a:r>
              <a:rPr lang="en-AU" sz="2100" kern="0" dirty="0">
                <a:latin typeface="+mn-lt"/>
              </a:rPr>
              <a:t>South-eastern Australia includes areas which are prone to the most severe and frequent bushfires in the world.</a:t>
            </a:r>
          </a:p>
          <a:p>
            <a:pPr marL="359181" indent="-359181" eaLnBrk="1" hangingPunct="1">
              <a:spcBef>
                <a:spcPts val="1257"/>
              </a:spcBef>
              <a:buFontTx/>
              <a:buChar char="•"/>
              <a:defRPr/>
            </a:pPr>
            <a:r>
              <a:rPr lang="en-US" sz="2100" kern="0" dirty="0" smtClean="0">
                <a:latin typeface="+mn-lt"/>
              </a:rPr>
              <a:t>Bushfires can occur across the regional, semi urban and urban fringe areas of the State</a:t>
            </a:r>
            <a:endParaRPr lang="en-US" sz="2100" kern="0" dirty="0"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36096" y="2278303"/>
            <a:ext cx="2966343" cy="3051372"/>
          </a:xfrm>
          <a:prstGeom prst="rect">
            <a:avLst/>
          </a:prstGeom>
        </p:spPr>
        <p:txBody>
          <a:bodyPr wrap="square" lIns="95782" tIns="47891" rIns="95782" bIns="47891">
            <a:spAutoFit/>
          </a:bodyPr>
          <a:lstStyle/>
          <a:p>
            <a:pPr>
              <a:defRPr/>
            </a:pPr>
            <a:r>
              <a:rPr lang="en-AU" sz="1600" i="1" dirty="0">
                <a:solidFill>
                  <a:schemeClr val="accent6"/>
                </a:solidFill>
                <a:latin typeface="+mj-lt"/>
              </a:rPr>
              <a:t>Research done by CSIRO shows that by 2020 we expect to see a greater number of extreme fire weather days, longer fire seasons and a greater potential for multiple fire events like those seen in the Victorian fires. We don't yet know how these changes will impact fire behaviour.</a:t>
            </a:r>
          </a:p>
          <a:p>
            <a:pPr algn="r">
              <a:defRPr/>
            </a:pPr>
            <a:endParaRPr lang="en-AU" sz="1600" b="1" i="1" dirty="0">
              <a:solidFill>
                <a:schemeClr val="accent6"/>
              </a:solidFill>
              <a:latin typeface="+mj-lt"/>
            </a:endParaRPr>
          </a:p>
          <a:p>
            <a:pPr algn="r">
              <a:defRPr/>
            </a:pPr>
            <a:r>
              <a:rPr lang="en-AU" sz="1600" dirty="0">
                <a:solidFill>
                  <a:schemeClr val="accent6"/>
                </a:solidFill>
                <a:latin typeface="+mj-lt"/>
              </a:rPr>
              <a:t>(CSIRO)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sz="2800" dirty="0">
                <a:solidFill>
                  <a:srgbClr val="FF0000"/>
                </a:solidFill>
              </a:rPr>
              <a:t>Outbuildings</a:t>
            </a:r>
            <a:br>
              <a:rPr lang="en-AU" sz="2800" dirty="0">
                <a:solidFill>
                  <a:srgbClr val="FF0000"/>
                </a:solidFill>
              </a:rPr>
            </a:b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39552" y="1772816"/>
            <a:ext cx="7992888" cy="2880320"/>
          </a:xfrm>
        </p:spPr>
        <p:txBody>
          <a:bodyPr anchor="t"/>
          <a:lstStyle/>
          <a:p>
            <a:pPr marL="0" indent="0">
              <a:buNone/>
            </a:pPr>
            <a:r>
              <a:rPr lang="en-AU" sz="2400" b="1" dirty="0" smtClean="0">
                <a:latin typeface="+mn-lt"/>
              </a:rPr>
              <a:t>No permit is required if you meet the following:</a:t>
            </a:r>
          </a:p>
          <a:p>
            <a:r>
              <a:rPr lang="en-AU" sz="2400" dirty="0" smtClean="0">
                <a:latin typeface="+mn-lt"/>
              </a:rPr>
              <a:t>A building or works ancillary to a dwelling </a:t>
            </a:r>
          </a:p>
          <a:p>
            <a:r>
              <a:rPr lang="en-AU" sz="2400" dirty="0" smtClean="0">
                <a:latin typeface="+mn-lt"/>
              </a:rPr>
              <a:t>The </a:t>
            </a:r>
            <a:r>
              <a:rPr lang="en-AU" sz="2400" dirty="0">
                <a:latin typeface="+mn-lt"/>
              </a:rPr>
              <a:t>combined floor area of all buildings </a:t>
            </a:r>
            <a:r>
              <a:rPr lang="en-AU" sz="2400" dirty="0" smtClean="0">
                <a:latin typeface="+mn-lt"/>
              </a:rPr>
              <a:t>ancillary </a:t>
            </a:r>
            <a:r>
              <a:rPr lang="en-AU" sz="2400" dirty="0">
                <a:latin typeface="+mn-lt"/>
              </a:rPr>
              <a:t>to the dwelling does not </a:t>
            </a:r>
            <a:r>
              <a:rPr lang="en-AU" sz="2400" dirty="0" smtClean="0">
                <a:latin typeface="+mn-lt"/>
              </a:rPr>
              <a:t>exceed 150 </a:t>
            </a:r>
            <a:r>
              <a:rPr lang="en-AU" sz="2400" dirty="0">
                <a:latin typeface="+mn-lt"/>
              </a:rPr>
              <a:t>square metres.</a:t>
            </a:r>
          </a:p>
          <a:p>
            <a:r>
              <a:rPr lang="en-AU" sz="2400" dirty="0" smtClean="0">
                <a:latin typeface="+mn-lt"/>
              </a:rPr>
              <a:t>The </a:t>
            </a:r>
            <a:r>
              <a:rPr lang="en-AU" sz="2400" dirty="0">
                <a:latin typeface="+mn-lt"/>
              </a:rPr>
              <a:t>building or works are located more than 10 metres from any existing </a:t>
            </a:r>
            <a:r>
              <a:rPr lang="en-AU" sz="2400" dirty="0" smtClean="0">
                <a:latin typeface="+mn-lt"/>
              </a:rPr>
              <a:t>building used </a:t>
            </a:r>
            <a:r>
              <a:rPr lang="en-AU" sz="2400" dirty="0">
                <a:latin typeface="+mn-lt"/>
              </a:rPr>
              <a:t>for Accommodation</a:t>
            </a:r>
            <a:r>
              <a:rPr lang="en-AU" sz="2400" dirty="0" smtClean="0"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088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2" name="Text Placeholder 3"/>
          <p:cNvSpPr txBox="1">
            <a:spLocks noGrp="1"/>
          </p:cNvSpPr>
          <p:nvPr>
            <p:ph type="body" sz="quarter" idx="10"/>
          </p:nvPr>
        </p:nvSpPr>
        <p:spPr>
          <a:xfrm>
            <a:off x="395536" y="1124744"/>
            <a:ext cx="5400600" cy="439248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F0C2F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F0C2F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F0C2F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F0C2F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F0C2F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AU" sz="2400" b="1" dirty="0" smtClean="0">
                <a:latin typeface="+mn-lt"/>
              </a:rPr>
              <a:t>BMS’s and Unspecified Alternative Measures</a:t>
            </a:r>
          </a:p>
          <a:p>
            <a:r>
              <a:rPr lang="en-AU" sz="2400" dirty="0" smtClean="0">
                <a:latin typeface="+mn-lt"/>
              </a:rPr>
              <a:t>CFA will accept a simple BMS for an outbuilding. This approach must be approved by Council.</a:t>
            </a:r>
          </a:p>
          <a:p>
            <a:pPr marL="0" indent="0">
              <a:buNone/>
            </a:pPr>
            <a:endParaRPr lang="en-AU" sz="2400" dirty="0" smtClean="0">
              <a:latin typeface="+mn-lt"/>
            </a:endParaRPr>
          </a:p>
          <a:p>
            <a:r>
              <a:rPr lang="en-AU" sz="2400" dirty="0" smtClean="0">
                <a:latin typeface="+mn-lt"/>
              </a:rPr>
              <a:t>A template is available from CFA website – three </a:t>
            </a:r>
            <a:r>
              <a:rPr lang="en-AU" sz="2400" dirty="0" err="1" smtClean="0">
                <a:latin typeface="+mn-lt"/>
              </a:rPr>
              <a:t>UnspAltM</a:t>
            </a:r>
            <a:r>
              <a:rPr lang="en-AU" sz="2400" dirty="0" smtClean="0">
                <a:latin typeface="+mn-lt"/>
              </a:rPr>
              <a:t>  options are available.</a:t>
            </a:r>
            <a:endParaRPr lang="en-AU" sz="2400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864" y="1301656"/>
            <a:ext cx="3240286" cy="4373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81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Outbuilding Unspecified Alternative Measures - CFA</a:t>
            </a:r>
            <a:endParaRPr lang="en-AU" sz="2800" b="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897695"/>
              </p:ext>
            </p:extLst>
          </p:nvPr>
        </p:nvGraphicFramePr>
        <p:xfrm>
          <a:off x="395536" y="1628800"/>
          <a:ext cx="8352928" cy="468744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76464"/>
                <a:gridCol w="4176464"/>
              </a:tblGrid>
              <a:tr h="188328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A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Category 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Buildings or works: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With a gross floor area less than 100 m2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are ancillary to an existing dwelling or existing dependant persons unit and 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non-habitable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No CFA Requirements</a:t>
                      </a:r>
                    </a:p>
                    <a:p>
                      <a:endParaRPr lang="en-AU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252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A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Category B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Buildings or works: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with a gross floor area greater than 100 m2 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are ancillary to an existing dwelling or existing dependant persons unit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are located </a:t>
                      </a:r>
                      <a:r>
                        <a:rPr kumimoji="0" lang="en-A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more than 10 metres </a:t>
                      </a: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from any existing building used for accommodation and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non-habitable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A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Requires 10m of defendable space or to the property boundary (a simplified vegetation management </a:t>
                      </a:r>
                      <a:r>
                        <a:rPr kumimoji="0" lang="en-A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cond</a:t>
                      </a: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 applies)</a:t>
                      </a:r>
                    </a:p>
                    <a:p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329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67544" y="3645024"/>
            <a:ext cx="8280920" cy="2592288"/>
          </a:xfrm>
        </p:spPr>
        <p:txBody>
          <a:bodyPr/>
          <a:lstStyle/>
          <a:p>
            <a:r>
              <a:rPr lang="en-AU" sz="2200" dirty="0" smtClean="0"/>
              <a:t>Static water supply for personal bushfire fighting purposes is recommended</a:t>
            </a:r>
          </a:p>
          <a:p>
            <a:r>
              <a:rPr lang="en-AU" sz="2200" dirty="0" smtClean="0"/>
              <a:t>Any BAL construction would be processed through normal BMS/Application system.</a:t>
            </a:r>
            <a:endParaRPr lang="en-AU" sz="22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674779"/>
              </p:ext>
            </p:extLst>
          </p:nvPr>
        </p:nvGraphicFramePr>
        <p:xfrm>
          <a:off x="395536" y="980728"/>
          <a:ext cx="8352928" cy="2529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76464"/>
                <a:gridCol w="4176464"/>
              </a:tblGrid>
              <a:tr h="22251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A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Category 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Buildings or works: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have a gross floor area greater than 100 m2 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are ancillary to an existing dwelling or existing dependant persons unit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are located less than 10 m from any existing building used for accommodation and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the proposed buildings or works are non-habitable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Requires 10m of defendable space or to the property boundary (a simplified vegetation management </a:t>
                      </a:r>
                      <a:r>
                        <a:rPr kumimoji="0" lang="en-A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cond</a:t>
                      </a: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 applies)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F0C2F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 pitchFamily="34" charset="0"/>
                        </a:rPr>
                        <a:t>Outbuilding to be separated from the adjacent building by a fire rated wall that meets requirements</a:t>
                      </a:r>
                    </a:p>
                    <a:p>
                      <a:endParaRPr lang="en-AU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973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Bushfire Conditions Explained</a:t>
            </a:r>
            <a:endParaRPr lang="en-AU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/>
              <a:t>Defendable </a:t>
            </a:r>
            <a:r>
              <a:rPr lang="en-AU" dirty="0" smtClean="0"/>
              <a:t>Space</a:t>
            </a:r>
          </a:p>
          <a:p>
            <a:r>
              <a:rPr lang="en-AU" dirty="0" smtClean="0"/>
              <a:t>Construction</a:t>
            </a:r>
          </a:p>
          <a:p>
            <a:r>
              <a:rPr lang="en-AU" dirty="0" smtClean="0"/>
              <a:t>Water</a:t>
            </a:r>
          </a:p>
          <a:p>
            <a:r>
              <a:rPr lang="en-AU" dirty="0" smtClean="0"/>
              <a:t>Access</a:t>
            </a:r>
          </a:p>
          <a:p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6134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2"/>
          <p:cNvSpPr>
            <a:spLocks noGrp="1"/>
          </p:cNvSpPr>
          <p:nvPr>
            <p:ph type="ctrTitle"/>
          </p:nvPr>
        </p:nvSpPr>
        <p:spPr bwMode="auto">
          <a:xfrm>
            <a:off x="468313" y="184150"/>
            <a:ext cx="7272337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AU" dirty="0" smtClean="0">
                <a:solidFill>
                  <a:srgbClr val="FF0000"/>
                </a:solidFill>
              </a:rPr>
              <a:t>High Risk Environments</a:t>
            </a:r>
            <a:endParaRPr lang="en-AU" dirty="0" smtClean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4" r="1173"/>
          <a:stretch/>
        </p:blipFill>
        <p:spPr bwMode="auto">
          <a:xfrm>
            <a:off x="423011" y="980728"/>
            <a:ext cx="8288941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" t="1536" r="1272" b="1826"/>
          <a:stretch/>
        </p:blipFill>
        <p:spPr bwMode="auto">
          <a:xfrm>
            <a:off x="17892" y="908720"/>
            <a:ext cx="9073008" cy="587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229290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solidFill>
                  <a:srgbClr val="FF0000"/>
                </a:solidFill>
              </a:rPr>
              <a:t>Significant Fire Losses</a:t>
            </a:r>
            <a:endParaRPr lang="en-A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dirty="0">
                <a:solidFill>
                  <a:srgbClr val="FF0000"/>
                </a:solidFill>
              </a:rPr>
              <a:t>Building and Planning Frameworks</a:t>
            </a:r>
            <a:br>
              <a:rPr lang="en-AU" dirty="0">
                <a:solidFill>
                  <a:srgbClr val="FF0000"/>
                </a:solidFill>
              </a:rPr>
            </a:b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84393" y="1268760"/>
            <a:ext cx="8455971" cy="466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82" tIns="47891" rIns="95782" bIns="47891" anchor="ctr">
            <a:spAutoFit/>
          </a:bodyPr>
          <a:lstStyle/>
          <a:p>
            <a:pPr>
              <a:spcBef>
                <a:spcPts val="1257"/>
              </a:spcBef>
              <a:defRPr/>
            </a:pPr>
            <a:r>
              <a:rPr lang="en-AU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In Victoria both the planning and building systems respond to </a:t>
            </a:r>
            <a:r>
              <a:rPr lang="en-AU" sz="2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bushfires:</a:t>
            </a:r>
            <a:endParaRPr lang="en-AU" sz="21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>
              <a:spcBef>
                <a:spcPts val="1257"/>
              </a:spcBef>
              <a:defRPr/>
            </a:pPr>
            <a:r>
              <a:rPr lang="en-A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Building system</a:t>
            </a:r>
          </a:p>
          <a:p>
            <a:pPr marL="372484" indent="-372484">
              <a:spcBef>
                <a:spcPts val="1257"/>
              </a:spcBef>
              <a:buFont typeface="Arial" pitchFamily="34" charset="0"/>
              <a:buChar char="•"/>
              <a:defRPr/>
            </a:pPr>
            <a:r>
              <a:rPr lang="en-AU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Construction of buildings</a:t>
            </a:r>
          </a:p>
          <a:p>
            <a:pPr marL="372484" indent="-372484">
              <a:spcBef>
                <a:spcPts val="1257"/>
              </a:spcBef>
              <a:buFont typeface="Arial" pitchFamily="34" charset="0"/>
              <a:buChar char="•"/>
              <a:defRPr/>
            </a:pPr>
            <a:r>
              <a:rPr lang="en-AU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Using AS 3959-2009 </a:t>
            </a:r>
            <a:r>
              <a:rPr lang="en-AU" sz="21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Construction of buildings in bushfire-prone areas</a:t>
            </a:r>
          </a:p>
          <a:p>
            <a:pPr>
              <a:spcBef>
                <a:spcPts val="1257"/>
              </a:spcBef>
              <a:defRPr/>
            </a:pPr>
            <a:r>
              <a:rPr lang="en-A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Planning system</a:t>
            </a:r>
          </a:p>
          <a:p>
            <a:pPr marL="372484" indent="-372484">
              <a:spcBef>
                <a:spcPts val="1257"/>
              </a:spcBef>
              <a:buFont typeface="Arial" pitchFamily="34" charset="0"/>
              <a:buChar char="•"/>
              <a:defRPr/>
            </a:pPr>
            <a:r>
              <a:rPr lang="en-AU" sz="2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Multi layered approach</a:t>
            </a:r>
          </a:p>
          <a:p>
            <a:pPr marL="372484" indent="-372484">
              <a:spcBef>
                <a:spcPts val="1257"/>
              </a:spcBef>
              <a:buFont typeface="Arial" pitchFamily="34" charset="0"/>
              <a:buChar char="•"/>
              <a:defRPr/>
            </a:pPr>
            <a:r>
              <a:rPr lang="en-AU" sz="2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Using the Victorian Planning Provisions (Planning Scheme)</a:t>
            </a:r>
            <a:endParaRPr lang="en-AU" sz="21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 marL="372484" indent="-372484">
              <a:spcBef>
                <a:spcPts val="1257"/>
              </a:spcBef>
              <a:buFont typeface="Arial" pitchFamily="34" charset="0"/>
              <a:buChar char="•"/>
              <a:defRPr/>
            </a:pPr>
            <a:r>
              <a:rPr lang="en-AU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Strategic planning </a:t>
            </a:r>
            <a:r>
              <a:rPr lang="en-AU" sz="2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, subdivision and development </a:t>
            </a:r>
            <a:r>
              <a:rPr lang="en-AU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approvals </a:t>
            </a:r>
          </a:p>
          <a:p>
            <a:pPr marL="372484" indent="-372484">
              <a:spcBef>
                <a:spcPts val="1257"/>
              </a:spcBef>
              <a:buFont typeface="Arial" pitchFamily="34" charset="0"/>
              <a:buChar char="•"/>
              <a:defRPr/>
            </a:pPr>
            <a:r>
              <a:rPr lang="en-AU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Construction of </a:t>
            </a:r>
            <a:r>
              <a:rPr lang="en-AU" sz="2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buildings and additional bushfire protection measures</a:t>
            </a:r>
            <a:r>
              <a:rPr lang="en-AU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AU" sz="2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such as siting</a:t>
            </a:r>
            <a:r>
              <a:rPr lang="en-AU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, defendable space, access, water supply</a:t>
            </a:r>
          </a:p>
        </p:txBody>
      </p:sp>
    </p:spTree>
    <p:extLst>
      <p:ext uri="{BB962C8B-B14F-4D97-AF65-F5344CB8AC3E}">
        <p14:creationId xmlns:p14="http://schemas.microsoft.com/office/powerpoint/2010/main" val="410640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sz="2800" dirty="0">
                <a:solidFill>
                  <a:srgbClr val="FF0000"/>
                </a:solidFill>
              </a:rPr>
              <a:t>Building System</a:t>
            </a:r>
            <a:br>
              <a:rPr lang="en-AU" sz="2800" dirty="0">
                <a:solidFill>
                  <a:srgbClr val="FF0000"/>
                </a:solidFill>
              </a:rPr>
            </a:br>
            <a:endParaRPr lang="en-AU" sz="2800" dirty="0">
              <a:solidFill>
                <a:srgbClr val="FF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5536" y="1344392"/>
            <a:ext cx="5328592" cy="4703544"/>
          </a:xfrm>
        </p:spPr>
        <p:txBody>
          <a:bodyPr/>
          <a:lstStyle/>
          <a:p>
            <a:r>
              <a:rPr lang="en-AU" sz="2400" dirty="0" smtClean="0">
                <a:latin typeface="+mn-lt"/>
              </a:rPr>
              <a:t>Bushfire Prone Areas (BPA)</a:t>
            </a:r>
          </a:p>
          <a:p>
            <a:r>
              <a:rPr lang="en-AU" sz="2400" dirty="0" smtClean="0">
                <a:latin typeface="+mn-lt"/>
              </a:rPr>
              <a:t>AS3959-2009 is considered ‘deemed to satisfy’ NCC/BCA performance requirements.</a:t>
            </a:r>
          </a:p>
          <a:p>
            <a:r>
              <a:rPr lang="en-AU" sz="2400" dirty="0" smtClean="0">
                <a:latin typeface="+mn-lt"/>
              </a:rPr>
              <a:t>Construction focus</a:t>
            </a:r>
          </a:p>
          <a:p>
            <a:r>
              <a:rPr lang="en-AU" sz="2400" dirty="0" smtClean="0">
                <a:latin typeface="+mn-lt"/>
              </a:rPr>
              <a:t>BAL 12.5 is the lowest construction standard allowed</a:t>
            </a:r>
          </a:p>
          <a:p>
            <a:r>
              <a:rPr lang="en-AU" sz="2400" dirty="0" smtClean="0">
                <a:latin typeface="+mn-lt"/>
              </a:rPr>
              <a:t>No specific vegetation management requirements</a:t>
            </a:r>
          </a:p>
          <a:p>
            <a:r>
              <a:rPr lang="en-AU" sz="2400" dirty="0" smtClean="0">
                <a:latin typeface="+mn-lt"/>
              </a:rPr>
              <a:t>No CFA referral </a:t>
            </a:r>
            <a:r>
              <a:rPr lang="en-AU" sz="2400" dirty="0" smtClean="0">
                <a:latin typeface="+mn-lt"/>
              </a:rPr>
              <a:t>required</a:t>
            </a:r>
          </a:p>
          <a:p>
            <a:r>
              <a:rPr lang="en-AU" sz="2400" dirty="0" smtClean="0">
                <a:latin typeface="+mn-lt"/>
              </a:rPr>
              <a:t>BPA update regularly</a:t>
            </a:r>
            <a:endParaRPr lang="en-AU" sz="2400" dirty="0" smtClean="0">
              <a:latin typeface="+mn-lt"/>
            </a:endParaRPr>
          </a:p>
          <a:p>
            <a:endParaRPr lang="en-AU" sz="1600" dirty="0" smtClean="0"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628800"/>
            <a:ext cx="2952328" cy="40005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4626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2800" dirty="0"/>
              <a:t>Planning System</a:t>
            </a:r>
            <a:br>
              <a:rPr lang="en-AU" sz="2800" dirty="0"/>
            </a:br>
            <a:endParaRPr lang="en-AU" sz="2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67544" y="1772816"/>
            <a:ext cx="5040560" cy="260264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VPP’s</a:t>
            </a:r>
          </a:p>
          <a:p>
            <a:pPr>
              <a:spcAft>
                <a:spcPts val="600"/>
              </a:spcAft>
            </a:pPr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SPPF (Clause 13.05)</a:t>
            </a:r>
          </a:p>
          <a:p>
            <a:pPr>
              <a:spcAft>
                <a:spcPts val="600"/>
              </a:spcAft>
            </a:pPr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LPPF (Vary by Council)</a:t>
            </a:r>
          </a:p>
          <a:p>
            <a:pPr>
              <a:spcAft>
                <a:spcPts val="600"/>
              </a:spcAft>
            </a:pPr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BMO (Clause 44.06)</a:t>
            </a:r>
          </a:p>
          <a:p>
            <a:pPr>
              <a:spcAft>
                <a:spcPts val="600"/>
              </a:spcAft>
            </a:pPr>
            <a:r>
              <a:rPr lang="en-A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Planning for Bushfire  (Clause 52.47)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272964"/>
            <a:ext cx="3451154" cy="491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8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2800" dirty="0"/>
              <a:t>Planning System Cont.</a:t>
            </a:r>
            <a:br>
              <a:rPr lang="en-AU" sz="2800" dirty="0"/>
            </a:b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95536" y="1556792"/>
            <a:ext cx="8280920" cy="439248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A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Bushfire Protection Exemptions  (Clause 52.48)</a:t>
            </a:r>
          </a:p>
          <a:p>
            <a:pPr>
              <a:spcAft>
                <a:spcPts val="600"/>
              </a:spcAft>
            </a:pPr>
            <a:r>
              <a:rPr lang="en-A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Planning Practice Note 65 – </a:t>
            </a:r>
            <a:r>
              <a:rPr lang="en-A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Preparing and Assessing and Application Under the Bushfire Provisions in Planning Schemes</a:t>
            </a:r>
          </a:p>
          <a:p>
            <a:pPr>
              <a:spcAft>
                <a:spcPts val="600"/>
              </a:spcAft>
            </a:pPr>
            <a:r>
              <a:rPr lang="en-A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Advisory Note 46 </a:t>
            </a:r>
            <a:r>
              <a:rPr lang="en-A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BMO Mapping Methodology and Criteria</a:t>
            </a:r>
          </a:p>
          <a:p>
            <a:pPr>
              <a:spcAft>
                <a:spcPts val="600"/>
              </a:spcAft>
            </a:pPr>
            <a:r>
              <a:rPr lang="en-A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Other controls could also contain bushfire considerations i.e. Native Vegetation, ESO, SLO or VPO</a:t>
            </a:r>
          </a:p>
          <a:p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36982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State Planning Policy</a:t>
            </a:r>
            <a:br>
              <a:rPr lang="en-AU" dirty="0"/>
            </a:b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7544" y="1340768"/>
            <a:ext cx="8280920" cy="4680520"/>
          </a:xfrm>
        </p:spPr>
        <p:txBody>
          <a:bodyPr/>
          <a:lstStyle/>
          <a:p>
            <a:pPr marL="0" indent="0">
              <a:buNone/>
            </a:pPr>
            <a:r>
              <a:rPr lang="en-AU" sz="2100" dirty="0" smtClean="0">
                <a:latin typeface="+mn-lt"/>
              </a:rPr>
              <a:t>Overarching strategies:</a:t>
            </a:r>
          </a:p>
          <a:p>
            <a:r>
              <a:rPr lang="en-AU" sz="2100" dirty="0">
                <a:latin typeface="+mn-lt"/>
              </a:rPr>
              <a:t>Prioritise the protection of human life over other policy considerations in planning </a:t>
            </a:r>
            <a:r>
              <a:rPr lang="en-AU" sz="2100" dirty="0" smtClean="0">
                <a:latin typeface="+mn-lt"/>
              </a:rPr>
              <a:t>and decision-making </a:t>
            </a:r>
            <a:r>
              <a:rPr lang="en-AU" sz="2100" dirty="0">
                <a:latin typeface="+mn-lt"/>
              </a:rPr>
              <a:t>in areas at risk from bushfire.</a:t>
            </a:r>
          </a:p>
          <a:p>
            <a:r>
              <a:rPr lang="en-AU" sz="2100" dirty="0">
                <a:latin typeface="+mn-lt"/>
              </a:rPr>
              <a:t>Where appropriate, apply the precautionary principle to planning and </a:t>
            </a:r>
            <a:r>
              <a:rPr lang="en-AU" sz="2100" dirty="0" smtClean="0">
                <a:latin typeface="+mn-lt"/>
              </a:rPr>
              <a:t>decision-making when </a:t>
            </a:r>
            <a:r>
              <a:rPr lang="en-AU" sz="2100" dirty="0">
                <a:latin typeface="+mn-lt"/>
              </a:rPr>
              <a:t>assessing the risk to life, property and community infrastructure from bushfire</a:t>
            </a:r>
            <a:r>
              <a:rPr lang="en-AU" sz="2100" dirty="0" smtClean="0">
                <a:latin typeface="+mn-lt"/>
              </a:rPr>
              <a:t>.</a:t>
            </a:r>
          </a:p>
          <a:p>
            <a:pPr marL="0" indent="0">
              <a:buNone/>
            </a:pPr>
            <a:endParaRPr lang="en-AU" sz="2100" dirty="0" smtClean="0">
              <a:latin typeface="+mn-lt"/>
            </a:endParaRPr>
          </a:p>
          <a:p>
            <a:pPr marL="0" indent="0">
              <a:buNone/>
            </a:pPr>
            <a:r>
              <a:rPr lang="en-AU" sz="2100" dirty="0" smtClean="0">
                <a:latin typeface="+mn-lt"/>
              </a:rPr>
              <a:t>Only permit new development when:</a:t>
            </a:r>
          </a:p>
          <a:p>
            <a:r>
              <a:rPr lang="en-AU" sz="2100" dirty="0" smtClean="0">
                <a:latin typeface="+mn-lt"/>
              </a:rPr>
              <a:t>Risk to human life, property  and infrastructure can be reduced to an acceptable level.</a:t>
            </a:r>
          </a:p>
          <a:p>
            <a:r>
              <a:rPr lang="en-AU" sz="2100" dirty="0" smtClean="0">
                <a:latin typeface="+mn-lt"/>
              </a:rPr>
              <a:t>Bushfire protection measures can be readily implemented.</a:t>
            </a:r>
          </a:p>
          <a:p>
            <a:r>
              <a:rPr lang="en-AU" sz="2100" dirty="0" smtClean="0">
                <a:latin typeface="+mn-lt"/>
              </a:rPr>
              <a:t>The risk to existing residents, property &amp; infrastructure from bushfire is not increased.</a:t>
            </a:r>
            <a:endParaRPr lang="en-AU" sz="21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513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FA-PowerPoint-v1.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vider Pa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ent Pa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Blank Pa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CFA-PowerPoint-v1.0</Template>
  <TotalTime>1731</TotalTime>
  <Words>1184</Words>
  <Application>Microsoft Office PowerPoint</Application>
  <PresentationFormat>On-screen Show (4:3)</PresentationFormat>
  <Paragraphs>159</Paragraphs>
  <Slides>24</Slides>
  <Notes>8</Notes>
  <HiddenSlides>1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CFA-PowerPoint-v1.0</vt:lpstr>
      <vt:lpstr>Divider Page</vt:lpstr>
      <vt:lpstr>Content Page</vt:lpstr>
      <vt:lpstr>Blank Page</vt:lpstr>
      <vt:lpstr>Planning and Bushfire – An Application Overview</vt:lpstr>
      <vt:lpstr>Building, Planning and Bushfire</vt:lpstr>
      <vt:lpstr>High Risk Environments</vt:lpstr>
      <vt:lpstr>PowerPoint Presentation</vt:lpstr>
      <vt:lpstr>Building and Planning Frameworks </vt:lpstr>
      <vt:lpstr>Building System </vt:lpstr>
      <vt:lpstr>Planning System </vt:lpstr>
      <vt:lpstr>Planning System Cont. </vt:lpstr>
      <vt:lpstr>State Planning Policy </vt:lpstr>
      <vt:lpstr>Bushfire Management Overlay (Cl 44.06) </vt:lpstr>
      <vt:lpstr>Black Saturday – Vectis Remlaw Road Fire</vt:lpstr>
      <vt:lpstr>Grampians – Northern Complex Fires</vt:lpstr>
      <vt:lpstr>BMO Mapping - Today</vt:lpstr>
      <vt:lpstr>BMO Mapping - Proposed</vt:lpstr>
      <vt:lpstr>Schedules to the BMO </vt:lpstr>
      <vt:lpstr>Planning for Bushfire – Clause 52.47 </vt:lpstr>
      <vt:lpstr>Application Requirements </vt:lpstr>
      <vt:lpstr>Subdivision Requirements </vt:lpstr>
      <vt:lpstr>Subdivision Requirements</vt:lpstr>
      <vt:lpstr>Outbuildings </vt:lpstr>
      <vt:lpstr>PowerPoint Presentation</vt:lpstr>
      <vt:lpstr>PowerPoint Presentation</vt:lpstr>
      <vt:lpstr>PowerPoint Presentation</vt:lpstr>
      <vt:lpstr>PowerPoint Presentation</vt:lpstr>
    </vt:vector>
  </TitlesOfParts>
  <Company>CFA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Building, Planning and Bushfire – An Overview</dc:title>
  <dc:creator>Anne Coxon</dc:creator>
  <cp:lastModifiedBy>Michael Boatman</cp:lastModifiedBy>
  <cp:revision>45</cp:revision>
  <dcterms:created xsi:type="dcterms:W3CDTF">2016-05-08T11:06:10Z</dcterms:created>
  <dcterms:modified xsi:type="dcterms:W3CDTF">2016-09-02T06:18:45Z</dcterms:modified>
</cp:coreProperties>
</file>