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0" r:id="rId6"/>
    <p:sldId id="260" r:id="rId7"/>
    <p:sldId id="261" r:id="rId8"/>
    <p:sldId id="262" r:id="rId9"/>
    <p:sldId id="281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77" r:id="rId23"/>
    <p:sldId id="282" r:id="rId24"/>
    <p:sldId id="278" r:id="rId25"/>
    <p:sldId id="27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ADC4-CA23-4BA8-A3C9-EA3F4B46F096}" type="datetimeFigureOut">
              <a:rPr lang="en-AU" smtClean="0"/>
              <a:t>12/04/2015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4F9A9-839C-459C-9E0B-7B836A8C73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7620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ADC4-CA23-4BA8-A3C9-EA3F4B46F096}" type="datetimeFigureOut">
              <a:rPr lang="en-AU" smtClean="0"/>
              <a:t>12/04/2015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4F9A9-839C-459C-9E0B-7B836A8C73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7164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ADC4-CA23-4BA8-A3C9-EA3F4B46F096}" type="datetimeFigureOut">
              <a:rPr lang="en-AU" smtClean="0"/>
              <a:t>12/04/2015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4F9A9-839C-459C-9E0B-7B836A8C73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7526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ADC4-CA23-4BA8-A3C9-EA3F4B46F096}" type="datetimeFigureOut">
              <a:rPr lang="en-AU" smtClean="0"/>
              <a:t>12/04/2015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4F9A9-839C-459C-9E0B-7B836A8C73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5291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ADC4-CA23-4BA8-A3C9-EA3F4B46F096}" type="datetimeFigureOut">
              <a:rPr lang="en-AU" smtClean="0"/>
              <a:t>12/04/2015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4F9A9-839C-459C-9E0B-7B836A8C73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4176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ADC4-CA23-4BA8-A3C9-EA3F4B46F096}" type="datetimeFigureOut">
              <a:rPr lang="en-AU" smtClean="0"/>
              <a:t>12/04/2015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4F9A9-839C-459C-9E0B-7B836A8C73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6169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ADC4-CA23-4BA8-A3C9-EA3F4B46F096}" type="datetimeFigureOut">
              <a:rPr lang="en-AU" smtClean="0"/>
              <a:t>12/04/2015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4F9A9-839C-459C-9E0B-7B836A8C73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6286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ADC4-CA23-4BA8-A3C9-EA3F4B46F096}" type="datetimeFigureOut">
              <a:rPr lang="en-AU" smtClean="0"/>
              <a:t>12/04/2015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4F9A9-839C-459C-9E0B-7B836A8C73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2169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ADC4-CA23-4BA8-A3C9-EA3F4B46F096}" type="datetimeFigureOut">
              <a:rPr lang="en-AU" smtClean="0"/>
              <a:t>12/04/2015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4F9A9-839C-459C-9E0B-7B836A8C73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679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ADC4-CA23-4BA8-A3C9-EA3F4B46F096}" type="datetimeFigureOut">
              <a:rPr lang="en-AU" smtClean="0"/>
              <a:t>12/04/2015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4F9A9-839C-459C-9E0B-7B836A8C73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5871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FADC4-CA23-4BA8-A3C9-EA3F4B46F096}" type="datetimeFigureOut">
              <a:rPr lang="en-AU" smtClean="0"/>
              <a:t>12/04/2015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4F9A9-839C-459C-9E0B-7B836A8C73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3151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FADC4-CA23-4BA8-A3C9-EA3F4B46F096}" type="datetimeFigureOut">
              <a:rPr lang="en-AU" smtClean="0"/>
              <a:t>12/04/2015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4F9A9-839C-459C-9E0B-7B836A8C73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7643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AU" b="1" dirty="0" smtClean="0"/>
              <a:t>A Rural Subdivision in the Northern Territory</a:t>
            </a:r>
            <a:endParaRPr lang="en-AU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 smtClean="0"/>
          </a:p>
          <a:p>
            <a:r>
              <a:rPr lang="en-AU" dirty="0" smtClean="0"/>
              <a:t>Neville L. Brayley LS</a:t>
            </a:r>
          </a:p>
          <a:p>
            <a:r>
              <a:rPr lang="en-AU" dirty="0" smtClean="0"/>
              <a:t>April 2015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0847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3668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en-AU" b="1" dirty="0" smtClean="0"/>
              <a:t>GNSS Equipment – </a:t>
            </a:r>
            <a:r>
              <a:rPr lang="en-AU" sz="3600" b="1" dirty="0" smtClean="0"/>
              <a:t>Static Session Planner</a:t>
            </a:r>
            <a:endParaRPr lang="en-AU" sz="36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831" y="978794"/>
            <a:ext cx="4746338" cy="5743978"/>
          </a:xfrm>
        </p:spPr>
      </p:pic>
    </p:spTree>
    <p:extLst>
      <p:ext uri="{BB962C8B-B14F-4D97-AF65-F5344CB8AC3E}">
        <p14:creationId xmlns:p14="http://schemas.microsoft.com/office/powerpoint/2010/main" val="418019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62154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en-AU" b="1" dirty="0" smtClean="0"/>
              <a:t>GNSS Equipment – </a:t>
            </a:r>
            <a:r>
              <a:rPr lang="en-AU" sz="3600" b="1" dirty="0" smtClean="0"/>
              <a:t>Static Observation </a:t>
            </a:r>
            <a:r>
              <a:rPr lang="en-AU" sz="3600" b="1" dirty="0"/>
              <a:t>K</a:t>
            </a:r>
            <a:r>
              <a:rPr lang="en-AU" sz="3600" b="1" dirty="0" smtClean="0"/>
              <a:t>ey Diagram</a:t>
            </a:r>
            <a:endParaRPr lang="en-AU" sz="36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793" y="927100"/>
            <a:ext cx="6840414" cy="5395913"/>
          </a:xfrm>
        </p:spPr>
      </p:pic>
    </p:spTree>
    <p:extLst>
      <p:ext uri="{BB962C8B-B14F-4D97-AF65-F5344CB8AC3E}">
        <p14:creationId xmlns:p14="http://schemas.microsoft.com/office/powerpoint/2010/main" val="2049005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00790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en-AU" b="1" dirty="0" smtClean="0"/>
              <a:t>GNSS Equipment – </a:t>
            </a:r>
            <a:r>
              <a:rPr lang="en-AU" sz="3600" b="1" dirty="0" smtClean="0"/>
              <a:t>Static Logging &amp; Booking Sheet</a:t>
            </a:r>
            <a:endParaRPr lang="en-AU" sz="36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125" y="1016416"/>
            <a:ext cx="9135750" cy="5410955"/>
          </a:xfrm>
        </p:spPr>
      </p:pic>
    </p:spTree>
    <p:extLst>
      <p:ext uri="{BB962C8B-B14F-4D97-AF65-F5344CB8AC3E}">
        <p14:creationId xmlns:p14="http://schemas.microsoft.com/office/powerpoint/2010/main" val="393339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8175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en-AU" b="1" dirty="0"/>
              <a:t>GNSS </a:t>
            </a:r>
            <a:r>
              <a:rPr lang="en-AU" b="1" dirty="0" smtClean="0"/>
              <a:t>Equipment – </a:t>
            </a:r>
            <a:r>
              <a:rPr lang="en-AU" sz="3600" b="1" dirty="0" smtClean="0"/>
              <a:t>Network Diagram showing distances</a:t>
            </a:r>
            <a:endParaRPr lang="en-AU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654" y="1137100"/>
            <a:ext cx="4772691" cy="5352599"/>
          </a:xfrm>
        </p:spPr>
      </p:pic>
    </p:spTree>
    <p:extLst>
      <p:ext uri="{BB962C8B-B14F-4D97-AF65-F5344CB8AC3E}">
        <p14:creationId xmlns:p14="http://schemas.microsoft.com/office/powerpoint/2010/main" val="238938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en-AU" b="1" dirty="0"/>
              <a:t>GNSS </a:t>
            </a:r>
            <a:r>
              <a:rPr lang="en-AU" b="1" dirty="0" smtClean="0"/>
              <a:t>Equipment – </a:t>
            </a:r>
            <a:r>
              <a:rPr lang="en-AU" sz="3600" b="1" dirty="0" smtClean="0"/>
              <a:t>TBC Software Screen Shot</a:t>
            </a:r>
            <a:endParaRPr lang="en-AU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914400"/>
            <a:ext cx="10160000" cy="5708953"/>
          </a:xfrm>
        </p:spPr>
      </p:pic>
    </p:spTree>
    <p:extLst>
      <p:ext uri="{BB962C8B-B14F-4D97-AF65-F5344CB8AC3E}">
        <p14:creationId xmlns:p14="http://schemas.microsoft.com/office/powerpoint/2010/main" val="135893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0875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en-AU" b="1" dirty="0"/>
              <a:t>GNSS </a:t>
            </a:r>
            <a:r>
              <a:rPr lang="en-AU" b="1" dirty="0" smtClean="0"/>
              <a:t>Equipment – </a:t>
            </a:r>
            <a:r>
              <a:rPr lang="en-AU" sz="3600" b="1" dirty="0" smtClean="0"/>
              <a:t>Static &amp; AUSPOS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16000"/>
            <a:ext cx="10515600" cy="5160963"/>
          </a:xfrm>
        </p:spPr>
        <p:txBody>
          <a:bodyPr/>
          <a:lstStyle/>
          <a:p>
            <a:pPr marL="0" indent="0">
              <a:buNone/>
            </a:pPr>
            <a:r>
              <a:rPr lang="en-AU" dirty="0" smtClean="0"/>
              <a:t>Things to lodge with the Plan to the Surveyor General</a:t>
            </a:r>
          </a:p>
          <a:p>
            <a:r>
              <a:rPr lang="en-AU" dirty="0" smtClean="0"/>
              <a:t>Static Logging Sheet</a:t>
            </a:r>
          </a:p>
          <a:p>
            <a:r>
              <a:rPr lang="en-AU" dirty="0" smtClean="0"/>
              <a:t>Network Control Diagram</a:t>
            </a:r>
          </a:p>
          <a:p>
            <a:r>
              <a:rPr lang="en-AU" dirty="0" smtClean="0"/>
              <a:t>Network Adjustment Report</a:t>
            </a:r>
          </a:p>
          <a:p>
            <a:r>
              <a:rPr lang="en-AU" dirty="0" smtClean="0"/>
              <a:t>Adjusted Co-ordinate list – MGA94 and </a:t>
            </a:r>
            <a:r>
              <a:rPr lang="en-AU" dirty="0" err="1" smtClean="0"/>
              <a:t>Lats</a:t>
            </a:r>
            <a:r>
              <a:rPr lang="en-AU" dirty="0" smtClean="0"/>
              <a:t> &amp; Longs</a:t>
            </a:r>
          </a:p>
          <a:p>
            <a:r>
              <a:rPr lang="en-AU" dirty="0" smtClean="0"/>
              <a:t>Technical Report detailing field and office processes and demonstrating adherence to regulated accuracy requirements</a:t>
            </a:r>
          </a:p>
          <a:p>
            <a:r>
              <a:rPr lang="en-AU" dirty="0" smtClean="0"/>
              <a:t>RINEX data for the static network</a:t>
            </a:r>
          </a:p>
          <a:p>
            <a:r>
              <a:rPr lang="en-AU" dirty="0" smtClean="0"/>
              <a:t>RINEX data for the AUSPOS determinations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10049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AU" b="1" dirty="0" smtClean="0"/>
              <a:t>Geodesy is Relevant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In the NT when doing large jobs two items that Surveyors have to adhere to I find extremely interesting</a:t>
            </a:r>
          </a:p>
          <a:p>
            <a:r>
              <a:rPr lang="en-AU" dirty="0" smtClean="0"/>
              <a:t>When pegging a line of </a:t>
            </a:r>
            <a:r>
              <a:rPr lang="en-AU" u="sng" dirty="0" smtClean="0"/>
              <a:t>Latitude</a:t>
            </a:r>
            <a:r>
              <a:rPr lang="en-AU" dirty="0" smtClean="0"/>
              <a:t>, you MUST put a bend in the line every 10 kilometres!</a:t>
            </a:r>
          </a:p>
          <a:p>
            <a:r>
              <a:rPr lang="en-AU" dirty="0" smtClean="0"/>
              <a:t>When calculating final plan areas you MUST adjust the area using the Large Area </a:t>
            </a:r>
            <a:r>
              <a:rPr lang="en-AU" dirty="0" err="1" smtClean="0"/>
              <a:t>Misclose</a:t>
            </a:r>
            <a:r>
              <a:rPr lang="en-AU" dirty="0" smtClean="0"/>
              <a:t> formula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465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0075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en-AU" b="1" dirty="0"/>
              <a:t>Geodesy is Relevant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65200"/>
            <a:ext cx="10515600" cy="5646192"/>
          </a:xfrm>
        </p:spPr>
      </p:pic>
    </p:spTree>
    <p:extLst>
      <p:ext uri="{BB962C8B-B14F-4D97-AF65-F5344CB8AC3E}">
        <p14:creationId xmlns:p14="http://schemas.microsoft.com/office/powerpoint/2010/main" val="139364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AU" b="1" dirty="0" smtClean="0"/>
              <a:t>The Final Plan of Subdivision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This was only a 3 sheet plan</a:t>
            </a:r>
          </a:p>
          <a:p>
            <a:r>
              <a:rPr lang="en-AU" dirty="0" smtClean="0"/>
              <a:t>The plan numbering system is different to Victoria's, as is their method of having multiple sheets in a plan</a:t>
            </a:r>
          </a:p>
          <a:p>
            <a:r>
              <a:rPr lang="en-AU" dirty="0" smtClean="0"/>
              <a:t>Nearly all plans are currently drawn at A1</a:t>
            </a:r>
          </a:p>
          <a:p>
            <a:r>
              <a:rPr lang="en-AU" dirty="0" smtClean="0"/>
              <a:t>Like Victoria, there are many subtleties relating to the drawing and presentation methods.  But they </a:t>
            </a:r>
            <a:r>
              <a:rPr lang="en-AU" dirty="0" smtClean="0"/>
              <a:t>can be quite different </a:t>
            </a:r>
            <a:r>
              <a:rPr lang="en-AU" dirty="0" smtClean="0"/>
              <a:t>so a whole new learning curve</a:t>
            </a:r>
          </a:p>
          <a:p>
            <a:r>
              <a:rPr lang="en-AU" dirty="0" smtClean="0"/>
              <a:t>In rural areas the bearing datum MUST be “True Mid”.  There’s that geodesy stuff again – you get forward and reverse bearing differences on east/west lines.  The longer the line, the greater the differences.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751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707" y="361522"/>
            <a:ext cx="4372585" cy="613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47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8520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en-AU" sz="4000" b="1" dirty="0" smtClean="0"/>
              <a:t>What does a 2 Lot Subdivision in the NT bush look like?</a:t>
            </a:r>
            <a:endParaRPr lang="en-AU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2434"/>
            <a:ext cx="10515600" cy="4868214"/>
          </a:xfrm>
        </p:spPr>
        <p:txBody>
          <a:bodyPr>
            <a:normAutofit fontScale="92500" lnSpcReduction="10000"/>
          </a:bodyPr>
          <a:lstStyle/>
          <a:p>
            <a:r>
              <a:rPr lang="en-AU" dirty="0" smtClean="0"/>
              <a:t>Large</a:t>
            </a:r>
          </a:p>
          <a:p>
            <a:r>
              <a:rPr lang="en-AU" dirty="0" smtClean="0"/>
              <a:t>Hot</a:t>
            </a:r>
          </a:p>
          <a:p>
            <a:r>
              <a:rPr lang="en-AU" dirty="0" smtClean="0"/>
              <a:t>Things want to kill or hurt you</a:t>
            </a:r>
          </a:p>
          <a:p>
            <a:r>
              <a:rPr lang="en-AU" dirty="0" smtClean="0"/>
              <a:t>There are lots of those things</a:t>
            </a:r>
          </a:p>
          <a:p>
            <a:r>
              <a:rPr lang="en-AU" dirty="0" smtClean="0"/>
              <a:t>There are two seasons – the Wet and the Dry – both are hot</a:t>
            </a:r>
          </a:p>
          <a:p>
            <a:r>
              <a:rPr lang="en-AU" dirty="0" smtClean="0"/>
              <a:t>4 wheel driving is a given</a:t>
            </a:r>
          </a:p>
          <a:p>
            <a:r>
              <a:rPr lang="en-AU" dirty="0" smtClean="0"/>
              <a:t>Quad bikes are a given</a:t>
            </a:r>
          </a:p>
          <a:p>
            <a:r>
              <a:rPr lang="en-AU" dirty="0" smtClean="0"/>
              <a:t>GNSS equipment is a given</a:t>
            </a:r>
          </a:p>
          <a:p>
            <a:r>
              <a:rPr lang="en-AU" dirty="0" smtClean="0"/>
              <a:t>Geodesy is relevant (who would ever have thought Rod Deakin’s </a:t>
            </a:r>
            <a:r>
              <a:rPr lang="en-AU" dirty="0" smtClean="0"/>
              <a:t>dissertations actually mattered in real life?)</a:t>
            </a:r>
            <a:endParaRPr lang="en-AU" dirty="0" smtClean="0"/>
          </a:p>
          <a:p>
            <a:r>
              <a:rPr lang="en-AU" dirty="0" smtClean="0"/>
              <a:t>It’s large, hot &amp; things really do want to kill you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673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19075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 </a:t>
            </a:r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46" y="2552700"/>
            <a:ext cx="5738654" cy="1810241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654" y="930704"/>
            <a:ext cx="5134692" cy="5229955"/>
          </a:xfrm>
        </p:spPr>
      </p:pic>
    </p:spTree>
    <p:extLst>
      <p:ext uri="{BB962C8B-B14F-4D97-AF65-F5344CB8AC3E}">
        <p14:creationId xmlns:p14="http://schemas.microsoft.com/office/powerpoint/2010/main" val="326137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sz="4000" dirty="0" smtClean="0"/>
              <a:t>The final areas were:</a:t>
            </a:r>
          </a:p>
          <a:p>
            <a:r>
              <a:rPr lang="en-AU" sz="4000" dirty="0" smtClean="0"/>
              <a:t>NT Portion 7347 = 95,370 ha</a:t>
            </a:r>
          </a:p>
          <a:p>
            <a:r>
              <a:rPr lang="en-AU" sz="4000" dirty="0" smtClean="0"/>
              <a:t>NT Portion 7348 = 112,400 ha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257310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38175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en-AU" b="1" dirty="0" smtClean="0"/>
              <a:t>Sheet 2 Created Daly River Road</a:t>
            </a:r>
            <a:endParaRPr lang="en-AU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247" y="1003300"/>
            <a:ext cx="9393506" cy="5173663"/>
          </a:xfrm>
        </p:spPr>
      </p:pic>
    </p:spTree>
    <p:extLst>
      <p:ext uri="{BB962C8B-B14F-4D97-AF65-F5344CB8AC3E}">
        <p14:creationId xmlns:p14="http://schemas.microsoft.com/office/powerpoint/2010/main" val="227457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4278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en-AU" b="1" dirty="0"/>
              <a:t>Sheet 3 was the new boundary.  Between the Daly River Road &amp; the Daly River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694" y="1339404"/>
            <a:ext cx="3772612" cy="5331406"/>
          </a:xfrm>
        </p:spPr>
      </p:pic>
    </p:spTree>
    <p:extLst>
      <p:ext uri="{BB962C8B-B14F-4D97-AF65-F5344CB8AC3E}">
        <p14:creationId xmlns:p14="http://schemas.microsoft.com/office/powerpoint/2010/main" val="88823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1875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en-AU" b="1" dirty="0" smtClean="0"/>
              <a:t>Sheet 3 was the new boundary.  Between the </a:t>
            </a:r>
            <a:r>
              <a:rPr lang="en-AU" b="1" dirty="0"/>
              <a:t>D</a:t>
            </a:r>
            <a:r>
              <a:rPr lang="en-AU" b="1" dirty="0" smtClean="0"/>
              <a:t>aly River Road &amp; the Daly River</a:t>
            </a:r>
            <a:endParaRPr lang="en-AU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775" y="1397000"/>
            <a:ext cx="3966449" cy="5153935"/>
          </a:xfrm>
        </p:spPr>
      </p:pic>
    </p:spTree>
    <p:extLst>
      <p:ext uri="{BB962C8B-B14F-4D97-AF65-F5344CB8AC3E}">
        <p14:creationId xmlns:p14="http://schemas.microsoft.com/office/powerpoint/2010/main" val="157196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048" y="1472709"/>
            <a:ext cx="10515600" cy="2236407"/>
          </a:xfrm>
          <a:solidFill>
            <a:schemeClr val="accent2"/>
          </a:solidFill>
        </p:spPr>
        <p:txBody>
          <a:bodyPr>
            <a:normAutofit/>
          </a:bodyPr>
          <a:lstStyle/>
          <a:p>
            <a:pPr algn="ctr"/>
            <a:r>
              <a:rPr lang="en-AU" sz="6000" b="1" dirty="0" smtClean="0"/>
              <a:t>Surveying Territory Style</a:t>
            </a:r>
            <a:r>
              <a:rPr lang="en-AU" b="1" dirty="0" smtClean="0"/>
              <a:t/>
            </a:r>
            <a:br>
              <a:rPr lang="en-AU" b="1" dirty="0" smtClean="0"/>
            </a:br>
            <a:r>
              <a:rPr lang="en-AU" b="1" dirty="0" smtClean="0"/>
              <a:t>all in a hard days </a:t>
            </a:r>
            <a:r>
              <a:rPr lang="en-AU" b="1" dirty="0" smtClean="0"/>
              <a:t>yakka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121239"/>
            <a:ext cx="10515600" cy="20042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 sz="4000" dirty="0" smtClean="0"/>
              <a:t> </a:t>
            </a:r>
          </a:p>
          <a:p>
            <a:pPr marL="0" indent="0" algn="ctr">
              <a:buNone/>
            </a:pPr>
            <a:r>
              <a:rPr lang="en-AU" sz="4000" dirty="0" smtClean="0"/>
              <a:t>Rural Surveying is heaps of fun</a:t>
            </a:r>
          </a:p>
          <a:p>
            <a:pPr marL="0" indent="0" algn="ctr">
              <a:buNone/>
            </a:pPr>
            <a:r>
              <a:rPr lang="en-AU" sz="2400" dirty="0" smtClean="0"/>
              <a:t>Neville Brayley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58705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96250"/>
          </a:xfrm>
          <a:solidFill>
            <a:schemeClr val="accent2"/>
          </a:solidFill>
        </p:spPr>
        <p:txBody>
          <a:bodyPr/>
          <a:lstStyle/>
          <a:p>
            <a:r>
              <a:rPr lang="en-AU" b="1" dirty="0" smtClean="0"/>
              <a:t>Large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b="1" dirty="0" smtClean="0"/>
              <a:t>Similarities</a:t>
            </a:r>
          </a:p>
          <a:p>
            <a:r>
              <a:rPr lang="en-AU" dirty="0" smtClean="0"/>
              <a:t>Some jobs like we have in Western &amp; North Western Victoria</a:t>
            </a:r>
          </a:p>
          <a:p>
            <a:r>
              <a:rPr lang="en-AU" dirty="0" smtClean="0"/>
              <a:t>A few hundred acres, or maybe a thousand + acres occasionally</a:t>
            </a:r>
          </a:p>
          <a:p>
            <a:r>
              <a:rPr lang="en-AU" dirty="0" smtClean="0"/>
              <a:t>Some river boundaries</a:t>
            </a:r>
          </a:p>
          <a:p>
            <a:r>
              <a:rPr lang="en-AU" dirty="0" smtClean="0"/>
              <a:t>Some ocean boundaries</a:t>
            </a:r>
          </a:p>
          <a:p>
            <a:r>
              <a:rPr lang="en-AU" dirty="0" smtClean="0"/>
              <a:t>They are mostly all bush, not much pasture grazing</a:t>
            </a:r>
          </a:p>
          <a:p>
            <a:r>
              <a:rPr lang="en-AU" dirty="0" smtClean="0"/>
              <a:t>In the NT we produce a Survey Plan &amp; a Surveyors Report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2396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22762"/>
          </a:xfrm>
          <a:solidFill>
            <a:schemeClr val="accent2"/>
          </a:solidFill>
        </p:spPr>
        <p:txBody>
          <a:bodyPr/>
          <a:lstStyle/>
          <a:p>
            <a:r>
              <a:rPr lang="en-AU" b="1" dirty="0" smtClean="0"/>
              <a:t>Large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87888"/>
            <a:ext cx="10515600" cy="533185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AU" b="1" dirty="0" smtClean="0"/>
              <a:t>Differences</a:t>
            </a:r>
          </a:p>
          <a:p>
            <a:r>
              <a:rPr lang="en-AU" dirty="0" smtClean="0"/>
              <a:t>The wet makes fords, creeks and rivers totally un-passable at times</a:t>
            </a:r>
          </a:p>
          <a:p>
            <a:r>
              <a:rPr lang="en-AU" dirty="0" smtClean="0"/>
              <a:t>Sometimes you can’t get to jobs.  Or get home!</a:t>
            </a:r>
          </a:p>
          <a:p>
            <a:r>
              <a:rPr lang="en-AU" dirty="0" smtClean="0"/>
              <a:t>It can be a very long drive to a </a:t>
            </a:r>
            <a:r>
              <a:rPr lang="en-AU" dirty="0" smtClean="0"/>
              <a:t>job – sometimes all day</a:t>
            </a:r>
            <a:endParaRPr lang="en-AU" dirty="0" smtClean="0"/>
          </a:p>
          <a:p>
            <a:r>
              <a:rPr lang="en-AU" dirty="0" smtClean="0"/>
              <a:t>A tidal range of about 7 metres</a:t>
            </a:r>
          </a:p>
          <a:p>
            <a:r>
              <a:rPr lang="en-AU" dirty="0" smtClean="0"/>
              <a:t>Mangroves and mud flats along the ocean and rivers</a:t>
            </a:r>
          </a:p>
          <a:p>
            <a:r>
              <a:rPr lang="en-AU" dirty="0" smtClean="0"/>
              <a:t>Things live in those mangroves – they move quicker than you – and want to kill you</a:t>
            </a:r>
          </a:p>
          <a:p>
            <a:r>
              <a:rPr lang="en-AU" dirty="0" smtClean="0"/>
              <a:t>Stock are mustered with helicopters</a:t>
            </a:r>
          </a:p>
          <a:p>
            <a:r>
              <a:rPr lang="en-AU" dirty="0" smtClean="0"/>
              <a:t>Areas are spoken about in square kilometres</a:t>
            </a:r>
          </a:p>
          <a:p>
            <a:r>
              <a:rPr lang="en-AU" dirty="0" smtClean="0"/>
              <a:t>Land tenure is often quite different to what we know here</a:t>
            </a:r>
          </a:p>
          <a:p>
            <a:r>
              <a:rPr lang="en-AU" dirty="0" smtClean="0"/>
              <a:t>When the client shows you around the job, he does it in his plane!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3128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5489"/>
          </a:xfrm>
          <a:solidFill>
            <a:schemeClr val="accent2"/>
          </a:solidFill>
        </p:spPr>
        <p:txBody>
          <a:bodyPr/>
          <a:lstStyle/>
          <a:p>
            <a:r>
              <a:rPr lang="en-AU" b="1" dirty="0" smtClean="0"/>
              <a:t>What is large?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67437"/>
            <a:ext cx="10515600" cy="4309526"/>
          </a:xfrm>
        </p:spPr>
        <p:txBody>
          <a:bodyPr/>
          <a:lstStyle/>
          <a:p>
            <a:r>
              <a:rPr lang="en-AU" dirty="0" smtClean="0"/>
              <a:t>If a Victorian surveyor had a rural job where one lot was 95ha and the other 112ha, they would consider that a pretty big job</a:t>
            </a:r>
          </a:p>
          <a:p>
            <a:r>
              <a:rPr lang="en-AU" dirty="0" smtClean="0"/>
              <a:t>In the one I have just completed one lot is </a:t>
            </a:r>
            <a:r>
              <a:rPr lang="en-AU" sz="3600" b="1" dirty="0" smtClean="0"/>
              <a:t>95,000ha</a:t>
            </a:r>
            <a:r>
              <a:rPr lang="en-AU" dirty="0" smtClean="0"/>
              <a:t> and the other </a:t>
            </a:r>
            <a:r>
              <a:rPr lang="en-AU" sz="3600" b="1" dirty="0" smtClean="0"/>
              <a:t>112,000ha</a:t>
            </a:r>
            <a:r>
              <a:rPr lang="en-AU" sz="3600" dirty="0" smtClean="0"/>
              <a:t>.</a:t>
            </a:r>
          </a:p>
          <a:p>
            <a:r>
              <a:rPr lang="en-AU" dirty="0" smtClean="0"/>
              <a:t>The entire southern boundary is the Daly River – about 50km of river frontage</a:t>
            </a:r>
          </a:p>
          <a:p>
            <a:r>
              <a:rPr lang="en-AU" dirty="0" smtClean="0"/>
              <a:t>And things in it want to kill you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3410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2"/>
          </a:solidFill>
        </p:spPr>
        <p:txBody>
          <a:bodyPr/>
          <a:lstStyle/>
          <a:p>
            <a:r>
              <a:rPr lang="en-AU" b="1" dirty="0" smtClean="0"/>
              <a:t>Large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AU" dirty="0" smtClean="0"/>
              <a:t>Tipperary Station</a:t>
            </a:r>
          </a:p>
          <a:p>
            <a:r>
              <a:rPr lang="en-AU" dirty="0" smtClean="0"/>
              <a:t>About 250 km south west of Darwin</a:t>
            </a:r>
          </a:p>
          <a:p>
            <a:r>
              <a:rPr lang="en-AU" dirty="0" smtClean="0"/>
              <a:t>Title area is over 2,100 Sq. Km</a:t>
            </a:r>
          </a:p>
          <a:p>
            <a:r>
              <a:rPr lang="en-AU" dirty="0" smtClean="0"/>
              <a:t>The size of a small country</a:t>
            </a:r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648" y="1825625"/>
            <a:ext cx="3088703" cy="4351338"/>
          </a:xfrm>
        </p:spPr>
      </p:pic>
    </p:spTree>
    <p:extLst>
      <p:ext uri="{BB962C8B-B14F-4D97-AF65-F5344CB8AC3E}">
        <p14:creationId xmlns:p14="http://schemas.microsoft.com/office/powerpoint/2010/main" val="67499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00" y="1378039"/>
            <a:ext cx="11521761" cy="417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68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3821"/>
          </a:xfrm>
          <a:solidFill>
            <a:schemeClr val="accent2"/>
          </a:solidFill>
        </p:spPr>
        <p:txBody>
          <a:bodyPr/>
          <a:lstStyle/>
          <a:p>
            <a:r>
              <a:rPr lang="en-AU" b="1" dirty="0" smtClean="0"/>
              <a:t>Large</a:t>
            </a:r>
            <a:endParaRPr lang="en-AU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446" y="1068946"/>
            <a:ext cx="5371107" cy="5452215"/>
          </a:xfrm>
        </p:spPr>
      </p:pic>
    </p:spTree>
    <p:extLst>
      <p:ext uri="{BB962C8B-B14F-4D97-AF65-F5344CB8AC3E}">
        <p14:creationId xmlns:p14="http://schemas.microsoft.com/office/powerpoint/2010/main" val="106489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7156"/>
          </a:xfrm>
          <a:solidFill>
            <a:schemeClr val="accent2"/>
          </a:solidFill>
        </p:spPr>
        <p:txBody>
          <a:bodyPr/>
          <a:lstStyle/>
          <a:p>
            <a:r>
              <a:rPr lang="en-AU" b="1" dirty="0" smtClean="0"/>
              <a:t>The components of the survey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52282"/>
            <a:ext cx="10515600" cy="4824681"/>
          </a:xfrm>
        </p:spPr>
        <p:txBody>
          <a:bodyPr/>
          <a:lstStyle/>
          <a:p>
            <a:r>
              <a:rPr lang="en-AU" dirty="0" smtClean="0"/>
              <a:t>Get all of your survey search</a:t>
            </a:r>
          </a:p>
          <a:p>
            <a:r>
              <a:rPr lang="en-AU" dirty="0" smtClean="0"/>
              <a:t>Mobilise</a:t>
            </a:r>
          </a:p>
          <a:p>
            <a:r>
              <a:rPr lang="en-AU" dirty="0" smtClean="0"/>
              <a:t>Reconnaissance – plane and vehicle</a:t>
            </a:r>
          </a:p>
          <a:p>
            <a:r>
              <a:rPr lang="en-AU" dirty="0" smtClean="0"/>
              <a:t>Construct all of your permanent marks (knowns as CRMs in the NT)</a:t>
            </a:r>
          </a:p>
          <a:p>
            <a:r>
              <a:rPr lang="en-AU" dirty="0" smtClean="0"/>
              <a:t>Do the Static network</a:t>
            </a:r>
          </a:p>
          <a:p>
            <a:r>
              <a:rPr lang="en-AU" dirty="0" smtClean="0"/>
              <a:t>Do AUSPOS observations (log while doing RTK </a:t>
            </a:r>
            <a:r>
              <a:rPr lang="en-AU" dirty="0" smtClean="0"/>
              <a:t>in excess of 6 </a:t>
            </a:r>
            <a:r>
              <a:rPr lang="en-AU" dirty="0" smtClean="0"/>
              <a:t>hours)</a:t>
            </a:r>
          </a:p>
          <a:p>
            <a:r>
              <a:rPr lang="en-AU" dirty="0" smtClean="0"/>
              <a:t>Look for cadastral marks</a:t>
            </a:r>
          </a:p>
          <a:p>
            <a:r>
              <a:rPr lang="en-AU" dirty="0" smtClean="0"/>
              <a:t>Cadastral Survey – pick up old marks, posts, new marks, pegging</a:t>
            </a:r>
          </a:p>
          <a:p>
            <a:r>
              <a:rPr lang="en-AU" dirty="0" smtClean="0"/>
              <a:t>Comps, reports and plan production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9953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762</Words>
  <Application>Microsoft Office PowerPoint</Application>
  <PresentationFormat>Widescreen</PresentationFormat>
  <Paragraphs>93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 Theme</vt:lpstr>
      <vt:lpstr>A Rural Subdivision in the Northern Territory</vt:lpstr>
      <vt:lpstr>What does a 2 Lot Subdivision in the NT bush look like?</vt:lpstr>
      <vt:lpstr>Large</vt:lpstr>
      <vt:lpstr>Large</vt:lpstr>
      <vt:lpstr>What is large?</vt:lpstr>
      <vt:lpstr>Large</vt:lpstr>
      <vt:lpstr>PowerPoint Presentation</vt:lpstr>
      <vt:lpstr>Large</vt:lpstr>
      <vt:lpstr>The components of the survey</vt:lpstr>
      <vt:lpstr>GNSS Equipment – Static Session Planner</vt:lpstr>
      <vt:lpstr>GNSS Equipment – Static Observation Key Diagram</vt:lpstr>
      <vt:lpstr>GNSS Equipment – Static Logging &amp; Booking Sheet</vt:lpstr>
      <vt:lpstr>GNSS Equipment – Network Diagram showing distances</vt:lpstr>
      <vt:lpstr>GNSS Equipment – TBC Software Screen Shot</vt:lpstr>
      <vt:lpstr>GNSS Equipment – Static &amp; AUSPOS</vt:lpstr>
      <vt:lpstr>Geodesy is Relevant</vt:lpstr>
      <vt:lpstr>Geodesy is Relevant</vt:lpstr>
      <vt:lpstr>The Final Plan of Subdivision</vt:lpstr>
      <vt:lpstr>PowerPoint Presentation</vt:lpstr>
      <vt:lpstr> </vt:lpstr>
      <vt:lpstr> </vt:lpstr>
      <vt:lpstr>Sheet 2 Created Daly River Road</vt:lpstr>
      <vt:lpstr>Sheet 3 was the new boundary.  Between the Daly River Road &amp; the Daly River</vt:lpstr>
      <vt:lpstr>Sheet 3 was the new boundary.  Between the Daly River Road &amp; the Daly River</vt:lpstr>
      <vt:lpstr>Surveying Territory Style all in a hard days yakka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Rural Subdivision in the Northern Territory</dc:title>
  <dc:creator>Neville Brayley</dc:creator>
  <cp:lastModifiedBy>Neville Brayley</cp:lastModifiedBy>
  <cp:revision>28</cp:revision>
  <dcterms:created xsi:type="dcterms:W3CDTF">2015-04-11T03:28:50Z</dcterms:created>
  <dcterms:modified xsi:type="dcterms:W3CDTF">2015-04-12T00:29:06Z</dcterms:modified>
</cp:coreProperties>
</file>