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7" r:id="rId2"/>
    <p:sldMasterId id="2147483694" r:id="rId3"/>
  </p:sldMasterIdLst>
  <p:notesMasterIdLst>
    <p:notesMasterId r:id="rId57"/>
  </p:notesMasterIdLst>
  <p:handoutMasterIdLst>
    <p:handoutMasterId r:id="rId58"/>
  </p:handoutMasterIdLst>
  <p:sldIdLst>
    <p:sldId id="311" r:id="rId4"/>
    <p:sldId id="257" r:id="rId5"/>
    <p:sldId id="260" r:id="rId6"/>
    <p:sldId id="285" r:id="rId7"/>
    <p:sldId id="286" r:id="rId8"/>
    <p:sldId id="258" r:id="rId9"/>
    <p:sldId id="259" r:id="rId10"/>
    <p:sldId id="261" r:id="rId11"/>
    <p:sldId id="263" r:id="rId12"/>
    <p:sldId id="267" r:id="rId13"/>
    <p:sldId id="262" r:id="rId14"/>
    <p:sldId id="271" r:id="rId15"/>
    <p:sldId id="288" r:id="rId16"/>
    <p:sldId id="273" r:id="rId17"/>
    <p:sldId id="264" r:id="rId18"/>
    <p:sldId id="275" r:id="rId19"/>
    <p:sldId id="278" r:id="rId20"/>
    <p:sldId id="265" r:id="rId21"/>
    <p:sldId id="272" r:id="rId22"/>
    <p:sldId id="274" r:id="rId23"/>
    <p:sldId id="277" r:id="rId24"/>
    <p:sldId id="266" r:id="rId25"/>
    <p:sldId id="270" r:id="rId26"/>
    <p:sldId id="312" r:id="rId27"/>
    <p:sldId id="313" r:id="rId28"/>
    <p:sldId id="314" r:id="rId29"/>
    <p:sldId id="315" r:id="rId30"/>
    <p:sldId id="316" r:id="rId31"/>
    <p:sldId id="317" r:id="rId32"/>
    <p:sldId id="318" r:id="rId33"/>
    <p:sldId id="319" r:id="rId34"/>
    <p:sldId id="320" r:id="rId35"/>
    <p:sldId id="321" r:id="rId36"/>
    <p:sldId id="322" r:id="rId37"/>
    <p:sldId id="323" r:id="rId38"/>
    <p:sldId id="324" r:id="rId39"/>
    <p:sldId id="325" r:id="rId40"/>
    <p:sldId id="301" r:id="rId41"/>
    <p:sldId id="303" r:id="rId42"/>
    <p:sldId id="304" r:id="rId43"/>
    <p:sldId id="305" r:id="rId44"/>
    <p:sldId id="302" r:id="rId45"/>
    <p:sldId id="292" r:id="rId46"/>
    <p:sldId id="310" r:id="rId47"/>
    <p:sldId id="293" r:id="rId48"/>
    <p:sldId id="294" r:id="rId49"/>
    <p:sldId id="295" r:id="rId50"/>
    <p:sldId id="296" r:id="rId51"/>
    <p:sldId id="297" r:id="rId52"/>
    <p:sldId id="308" r:id="rId53"/>
    <p:sldId id="309" r:id="rId54"/>
    <p:sldId id="306" r:id="rId55"/>
    <p:sldId id="298" r:id="rId56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8" autoAdjust="0"/>
    <p:restoredTop sz="85528" autoAdjust="0"/>
  </p:normalViewPr>
  <p:slideViewPr>
    <p:cSldViewPr>
      <p:cViewPr varScale="1">
        <p:scale>
          <a:sx n="114" d="100"/>
          <a:sy n="114" d="100"/>
        </p:scale>
        <p:origin x="-155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176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44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notesMaster" Target="notesMasters/notesMaster1.xml"/><Relationship Id="rId61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003003-EE7E-44D5-A0FB-BDFB0BC451EF}" type="datetimeFigureOut">
              <a:rPr lang="en-AU" smtClean="0"/>
              <a:t>12/09/2016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9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101925-997B-41D6-8C15-14CDBF7F274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088349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9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834761-4B32-4D56-ABD1-54D51C598E6F}" type="datetimeFigureOut">
              <a:rPr lang="en-AU" smtClean="0"/>
              <a:t>12/09/2016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1" y="4714876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9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9B0D89-F183-4003-8193-081F821C0D2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410412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Thank you to Gary White and the ISV for having us.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B0D89-F183-4003-8193-081F821C0D25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213545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 smtClean="0"/>
              <a:t>“But it’s built and on the map base” is not enough justification. It may have been the developer’s intention to deny access!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B0D89-F183-4003-8193-081F821C0D25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957489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Large topic</a:t>
            </a:r>
            <a:r>
              <a:rPr lang="en-AU" baseline="0" dirty="0" smtClean="0"/>
              <a:t> with many issues.</a:t>
            </a:r>
          </a:p>
          <a:p>
            <a:endParaRPr lang="en-AU" baseline="0" dirty="0" smtClean="0"/>
          </a:p>
          <a:p>
            <a:r>
              <a:rPr lang="en-AU" baseline="0" dirty="0" smtClean="0"/>
              <a:t>Working on web examples/case studies to help with this topic</a:t>
            </a:r>
            <a:br>
              <a:rPr lang="en-AU" baseline="0" dirty="0" smtClean="0"/>
            </a:br>
            <a:r>
              <a:rPr lang="en-AU" baseline="0" dirty="0" err="1" smtClean="0"/>
              <a:t>ie</a:t>
            </a:r>
            <a:r>
              <a:rPr lang="en-AU" baseline="0" dirty="0" smtClean="0"/>
              <a:t> specific problems rather than “draw your plan like this”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B0D89-F183-4003-8193-081F821C0D25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30590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1. Consistency!</a:t>
            </a:r>
          </a:p>
          <a:p>
            <a:endParaRPr lang="en-AU" dirty="0" smtClean="0"/>
          </a:p>
          <a:p>
            <a:r>
              <a:rPr lang="en-AU" dirty="0" smtClean="0"/>
              <a:t>2. See inclusion and exclusion statements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B0D89-F183-4003-8193-081F821C0D25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10403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1. Also if structure is CP No.1 between two interior  faces.</a:t>
            </a:r>
          </a:p>
          <a:p>
            <a:endParaRPr lang="en-AU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B0D89-F183-4003-8193-081F821C0D25}" type="slidenum">
              <a:rPr lang="en-AU" smtClean="0"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447780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How many cross sections</a:t>
            </a:r>
            <a:r>
              <a:rPr lang="en-AU" baseline="0" dirty="0" smtClean="0"/>
              <a:t> do I need? </a:t>
            </a:r>
          </a:p>
          <a:p>
            <a:r>
              <a:rPr lang="en-AU" baseline="0" dirty="0" smtClean="0"/>
              <a:t>Start with cutting the Lift shaft! Especially if it is in CP No.2 etc. Make sure all other CP’s are covered just like the lots.</a:t>
            </a:r>
            <a:endParaRPr lang="en-AU" dirty="0" smtClean="0"/>
          </a:p>
          <a:p>
            <a:endParaRPr lang="en-AU" dirty="0" smtClean="0"/>
          </a:p>
          <a:p>
            <a:r>
              <a:rPr lang="en-AU" dirty="0" smtClean="0"/>
              <a:t>In general, if you can make an assumption from the plan, then the plan should say it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B0D89-F183-4003-8193-081F821C0D25}" type="slidenum">
              <a:rPr lang="en-AU" smtClean="0"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01591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In addition to no overlapping unlimited and no overlapping limited without an unlimited</a:t>
            </a:r>
          </a:p>
          <a:p>
            <a:endParaRPr lang="en-AU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 smtClean="0"/>
              <a:t>Sec 47 and 49 OC Act for services info.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B0D89-F183-4003-8193-081F821C0D25}" type="slidenum">
              <a:rPr lang="en-AU" smtClean="0"/>
              <a:t>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905751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B0D89-F183-4003-8193-081F821C0D25}" type="slidenum">
              <a:rPr lang="en-AU" smtClean="0"/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104957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 smtClean="0"/>
              <a:t>Not valid to “interpret” 32AI. Its intention is simple.</a:t>
            </a:r>
          </a:p>
          <a:p>
            <a:endParaRPr lang="en-AU" dirty="0" smtClean="0"/>
          </a:p>
          <a:p>
            <a:r>
              <a:rPr lang="en-AU" dirty="0" smtClean="0"/>
              <a:t>Good</a:t>
            </a:r>
            <a:r>
              <a:rPr lang="en-AU" baseline="0" dirty="0" smtClean="0"/>
              <a:t> example is selling off bit of back yard to neighbour(not in OC). OC had influence over that land, now it doesn’t </a:t>
            </a:r>
          </a:p>
          <a:p>
            <a:r>
              <a:rPr lang="en-AU" baseline="0" dirty="0" smtClean="0"/>
              <a:t>Also, neighbour isn’t land affected by OC so can’t utilise the section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B0D89-F183-4003-8193-081F821C0D25}" type="slidenum">
              <a:rPr lang="en-AU" smtClean="0"/>
              <a:t>17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169319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Big topic, many problems to do with planning etc.</a:t>
            </a:r>
          </a:p>
          <a:p>
            <a:endParaRPr lang="en-AU" dirty="0" smtClean="0"/>
          </a:p>
          <a:p>
            <a:r>
              <a:rPr lang="en-AU" dirty="0" smtClean="0"/>
              <a:t>Lately</a:t>
            </a:r>
            <a:r>
              <a:rPr lang="en-AU" baseline="0" dirty="0" smtClean="0"/>
              <a:t> there has been an increase in 37(8)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B0D89-F183-4003-8193-081F821C0D25}" type="slidenum">
              <a:rPr lang="en-AU" smtClean="0"/>
              <a:t>18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383627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This</a:t>
            </a:r>
            <a:r>
              <a:rPr lang="en-AU" baseline="0" dirty="0" smtClean="0"/>
              <a:t> sets up our next topic: Future Subdivisions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B0D89-F183-4003-8193-081F821C0D25}" type="slidenum">
              <a:rPr lang="en-AU" smtClean="0"/>
              <a:t>19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568061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Apologies to those</a:t>
            </a:r>
            <a:r>
              <a:rPr lang="en-AU" baseline="0" dirty="0" smtClean="0"/>
              <a:t> who may have seen parts of this presentation previously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B0D89-F183-4003-8193-081F821C0D25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6675136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I’ll give an</a:t>
            </a:r>
            <a:r>
              <a:rPr lang="en-AU" baseline="0" dirty="0" smtClean="0"/>
              <a:t> example of a large development but this problem also arises with 2 or 3 lot plans that require an OC before one of the lots can be subdivided.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B0D89-F183-4003-8193-081F821C0D25}" type="slidenum">
              <a:rPr lang="en-AU" smtClean="0"/>
              <a:t>20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4522399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Stage 1 created both balance Stage Lots and Super Lots</a:t>
            </a:r>
          </a:p>
          <a:p>
            <a:r>
              <a:rPr lang="en-AU" dirty="0" smtClean="0"/>
              <a:t>Limited to Common Property OC created over whole of plan</a:t>
            </a:r>
          </a:p>
          <a:p>
            <a:r>
              <a:rPr lang="en-AU" dirty="0" smtClean="0"/>
              <a:t>Any future plan whether Section</a:t>
            </a:r>
            <a:r>
              <a:rPr lang="en-AU" baseline="0" dirty="0" smtClean="0"/>
              <a:t> 37 or Section 32 will need Unanimous Resolution of a separate CP is created!!!</a:t>
            </a:r>
            <a:endParaRPr lang="en-AU" dirty="0" smtClean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B0D89-F183-4003-8193-081F821C0D25}" type="slidenum">
              <a:rPr lang="en-AU" smtClean="0"/>
              <a:t>21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688710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Our goal in checking</a:t>
            </a:r>
            <a:r>
              <a:rPr lang="en-AU" baseline="0" dirty="0" smtClean="0"/>
              <a:t> the survey is the effect on others in the area. More information makes this easier</a:t>
            </a:r>
            <a:endParaRPr lang="en-AU" dirty="0" smtClean="0"/>
          </a:p>
          <a:p>
            <a:endParaRPr lang="en-AU" dirty="0" smtClean="0"/>
          </a:p>
          <a:p>
            <a:r>
              <a:rPr lang="en-AU" dirty="0" smtClean="0"/>
              <a:t>3. When you’re first in the island,</a:t>
            </a:r>
            <a:r>
              <a:rPr lang="en-AU" baseline="0" dirty="0" smtClean="0"/>
              <a:t> w</a:t>
            </a:r>
            <a:r>
              <a:rPr lang="en-AU" dirty="0" smtClean="0"/>
              <a:t>e need to see the effect</a:t>
            </a:r>
            <a:r>
              <a:rPr lang="en-AU" baseline="0" dirty="0" smtClean="0"/>
              <a:t> of the adopted position on all parcels not just the subject land.</a:t>
            </a:r>
          </a:p>
          <a:p>
            <a:r>
              <a:rPr lang="en-AU" baseline="0" dirty="0" smtClean="0"/>
              <a:t>Laying across the road from an alignment adopted by an RE with minimum located monuments? We need more beef!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B0D89-F183-4003-8193-081F821C0D25}" type="slidenum">
              <a:rPr lang="en-AU" smtClean="0"/>
              <a:t>22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098360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 smtClean="0"/>
              <a:t>With less staff and expertise retiring, simpler and clearer plans means faster registration!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 smtClean="0"/>
              <a:t>Symptom</a:t>
            </a:r>
            <a:r>
              <a:rPr lang="en-AU" baseline="0" dirty="0" smtClean="0"/>
              <a:t> of the industry – lots of pressure on both ends.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baseline="0" dirty="0" smtClean="0"/>
              <a:t>May mean some plans get through with practices/errors before you are requisitioned. Main thing is you understand what the goal is.</a:t>
            </a:r>
            <a:endParaRPr lang="en-AU" dirty="0" smtClean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B0D89-F183-4003-8193-081F821C0D25}" type="slidenum">
              <a:rPr lang="en-AU" smtClean="0"/>
              <a:t>23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2052225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mtClean="0"/>
          </a:p>
        </p:txBody>
      </p:sp>
      <p:sp>
        <p:nvSpPr>
          <p:cNvPr id="727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AFC7A08-9A54-48D1-8946-EDD9F2A0D78A}" type="slidenum">
              <a:rPr lang="en-AU" altLang="en-US">
                <a:solidFill>
                  <a:srgbClr val="000000"/>
                </a:solidFill>
              </a:rPr>
              <a:pPr eaLnBrk="1" hangingPunct="1">
                <a:spcBef>
                  <a:spcPct val="0"/>
                </a:spcBef>
              </a:pPr>
              <a:t>24</a:t>
            </a:fld>
            <a:endParaRPr lang="en-AU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mtClean="0"/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60260D1-0438-4A63-899D-7925567B86A9}" type="slidenum">
              <a:rPr lang="en-AU" altLang="en-US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26</a:t>
            </a:fld>
            <a:endParaRPr lang="en-AU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mtClean="0"/>
          </a:p>
        </p:txBody>
      </p:sp>
      <p:sp>
        <p:nvSpPr>
          <p:cNvPr id="74756" name="Footer Placeholder 4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4757" name="Slide Number Placeholder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B64E4F6-23BF-4495-8D56-65B5A42752C7}" type="slidenum">
              <a:rPr lang="en-AU" altLang="en-US">
                <a:solidFill>
                  <a:srgbClr val="000000"/>
                </a:solidFill>
              </a:rPr>
              <a:pPr eaLnBrk="1" hangingPunct="1">
                <a:spcBef>
                  <a:spcPct val="0"/>
                </a:spcBef>
              </a:pPr>
              <a:t>27</a:t>
            </a:fld>
            <a:endParaRPr lang="en-AU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mtClean="0"/>
          </a:p>
        </p:txBody>
      </p:sp>
      <p:sp>
        <p:nvSpPr>
          <p:cNvPr id="75780" name="Footer Placeholder 4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5781" name="Slide Number Placeholder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EB5F5051-6408-4155-8024-AE78DE2A740A}" type="slidenum">
              <a:rPr lang="en-AU" altLang="en-US">
                <a:solidFill>
                  <a:srgbClr val="000000"/>
                </a:solidFill>
              </a:rPr>
              <a:pPr eaLnBrk="1" hangingPunct="1">
                <a:spcBef>
                  <a:spcPct val="0"/>
                </a:spcBef>
              </a:pPr>
              <a:t>29</a:t>
            </a:fld>
            <a:endParaRPr lang="en-AU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mtClean="0"/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04826E69-25F4-4A83-B1F0-E7B4A58D30E9}" type="slidenum">
              <a:rPr lang="en-AU" altLang="en-US">
                <a:solidFill>
                  <a:srgbClr val="000000"/>
                </a:solidFill>
              </a:rPr>
              <a:pPr eaLnBrk="1" hangingPunct="1">
                <a:spcBef>
                  <a:spcPct val="0"/>
                </a:spcBef>
              </a:pPr>
              <a:t>30</a:t>
            </a:fld>
            <a:endParaRPr lang="en-AU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AU" altLang="en-US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629D055-B1C0-4344-B8CB-748A3CA266B4}" type="slidenum">
              <a:rPr lang="en-AU" altLang="en-US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33</a:t>
            </a:fld>
            <a:endParaRPr lang="en-AU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B0D89-F183-4003-8193-081F821C0D25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4421917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B0D89-F183-4003-8193-081F821C0D25}" type="slidenum">
              <a:rPr lang="en-AU" smtClean="0"/>
              <a:t>38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5433776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AU" b="0" u="none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5271DE-BA4F-4B4F-AAB2-D9110B3322ED}" type="slidenum">
              <a:rPr lang="en-AU" smtClean="0"/>
              <a:pPr/>
              <a:t>39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1556574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5271DE-BA4F-4B4F-AAB2-D9110B3322ED}" type="slidenum">
              <a:rPr lang="en-AU" smtClean="0"/>
              <a:pPr/>
              <a:t>40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1556574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5271DE-BA4F-4B4F-AAB2-D9110B3322ED}" type="slidenum">
              <a:rPr lang="en-AU" smtClean="0"/>
              <a:pPr/>
              <a:t>41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1330729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B0D89-F183-4003-8193-081F821C0D25}" type="slidenum">
              <a:rPr lang="en-AU" smtClean="0"/>
              <a:t>42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5433776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B0D89-F183-4003-8193-081F821C0D25}" type="slidenum">
              <a:rPr lang="en-AU" smtClean="0"/>
              <a:t>43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6745389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B0D89-F183-4003-8193-081F821C0D25}" type="slidenum">
              <a:rPr lang="en-AU" smtClean="0"/>
              <a:t>44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6745389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B0D89-F183-4003-8193-081F821C0D25}" type="slidenum">
              <a:rPr lang="en-AU" smtClean="0"/>
              <a:t>45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7324563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B0D89-F183-4003-8193-081F821C0D25}" type="slidenum">
              <a:rPr lang="en-AU" smtClean="0"/>
              <a:t>46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9050460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B0D89-F183-4003-8193-081F821C0D25}" type="slidenum">
              <a:rPr lang="en-AU" smtClean="0"/>
              <a:t>47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292928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B0D89-F183-4003-8193-081F821C0D25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5433776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B0D89-F183-4003-8193-081F821C0D25}" type="slidenum">
              <a:rPr lang="en-AU" smtClean="0"/>
              <a:t>49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5008059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B0D89-F183-4003-8193-081F821C0D25}" type="slidenum">
              <a:rPr lang="en-AU" smtClean="0"/>
              <a:t>50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9479747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B0D89-F183-4003-8193-081F821C0D25}" type="slidenum">
              <a:rPr lang="en-AU" smtClean="0"/>
              <a:t>51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0126880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5271DE-BA4F-4B4F-AAB2-D9110B3322ED}" type="slidenum">
              <a:rPr lang="en-AU" smtClean="0"/>
              <a:pPr/>
              <a:t>52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1330729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B0D89-F183-4003-8193-081F821C0D25}" type="slidenum">
              <a:rPr lang="en-AU" smtClean="0"/>
              <a:t>53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984482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Overall – since new </a:t>
            </a:r>
            <a:r>
              <a:rPr lang="en-AU" dirty="0" err="1" smtClean="0"/>
              <a:t>regs</a:t>
            </a:r>
            <a:r>
              <a:rPr lang="en-AU" dirty="0" smtClean="0"/>
              <a:t> in 2012ish plans are increasingly easier to interpret</a:t>
            </a:r>
          </a:p>
          <a:p>
            <a:endParaRPr lang="en-AU" dirty="0" smtClean="0"/>
          </a:p>
          <a:p>
            <a:r>
              <a:rPr lang="en-AU" dirty="0" smtClean="0"/>
              <a:t>Last few years we have been reviewing how the </a:t>
            </a:r>
            <a:r>
              <a:rPr lang="en-AU" dirty="0" err="1" smtClean="0"/>
              <a:t>regs</a:t>
            </a:r>
            <a:r>
              <a:rPr lang="en-AU" dirty="0" smtClean="0"/>
              <a:t> are being used</a:t>
            </a:r>
          </a:p>
          <a:p>
            <a:endParaRPr lang="en-AU" dirty="0" smtClean="0"/>
          </a:p>
          <a:p>
            <a:r>
              <a:rPr lang="en-AU" dirty="0" smtClean="0"/>
              <a:t>Also have our own tools </a:t>
            </a:r>
            <a:r>
              <a:rPr lang="en-AU" dirty="0" err="1" smtClean="0"/>
              <a:t>ie</a:t>
            </a:r>
            <a:r>
              <a:rPr lang="en-AU" dirty="0" smtClean="0"/>
              <a:t> </a:t>
            </a:r>
            <a:r>
              <a:rPr lang="en-AU" dirty="0" err="1" smtClean="0"/>
              <a:t>Reg</a:t>
            </a:r>
            <a:r>
              <a:rPr lang="en-AU" dirty="0" smtClean="0"/>
              <a:t> 5 allows us to remove superfluous information from plans</a:t>
            </a:r>
          </a:p>
          <a:p>
            <a:r>
              <a:rPr lang="en-AU" dirty="0" smtClean="0"/>
              <a:t>-</a:t>
            </a:r>
            <a:r>
              <a:rPr lang="en-AU" baseline="0" dirty="0" smtClean="0"/>
              <a:t> </a:t>
            </a:r>
            <a:r>
              <a:rPr lang="en-AU" dirty="0" smtClean="0"/>
              <a:t>‘Features’ such as visitor parking </a:t>
            </a:r>
            <a:r>
              <a:rPr lang="en-AU" dirty="0" err="1" smtClean="0"/>
              <a:t>etc</a:t>
            </a:r>
            <a:r>
              <a:rPr lang="en-AU" dirty="0" smtClean="0"/>
              <a:t>, any notation not related to title boundaries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B0D89-F183-4003-8193-081F821C0D25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740272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A lot of topics here could take up an hour on their own</a:t>
            </a:r>
          </a:p>
          <a:p>
            <a:endParaRPr lang="en-AU" dirty="0" smtClean="0"/>
          </a:p>
          <a:p>
            <a:r>
              <a:rPr lang="en-AU" dirty="0" smtClean="0"/>
              <a:t>Will try to keep it high level, no particular order</a:t>
            </a:r>
          </a:p>
          <a:p>
            <a:endParaRPr lang="en-AU" dirty="0" smtClean="0"/>
          </a:p>
          <a:p>
            <a:r>
              <a:rPr lang="en-AU" dirty="0" smtClean="0"/>
              <a:t>No actual example plans, just things to consider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B0D89-F183-4003-8193-081F821C0D25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273263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Keep it clear is the theme</a:t>
            </a:r>
          </a:p>
          <a:p>
            <a:endParaRPr lang="en-AU" dirty="0" smtClean="0"/>
          </a:p>
          <a:p>
            <a:r>
              <a:rPr lang="en-AU" dirty="0" smtClean="0"/>
              <a:t>Survey Practice Handbook</a:t>
            </a:r>
          </a:p>
          <a:p>
            <a:endParaRPr lang="en-AU" dirty="0" smtClean="0"/>
          </a:p>
          <a:p>
            <a:r>
              <a:rPr lang="en-AU" dirty="0" smtClean="0"/>
              <a:t>Non standard Fonts are those such as Comic Sans, Times New Roman, Impact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B0D89-F183-4003-8193-081F821C0D25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5844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Plans are now PDFs so no real</a:t>
            </a:r>
            <a:r>
              <a:rPr lang="en-AU" baseline="0" dirty="0" smtClean="0"/>
              <a:t> worry in extra sheet or two or ten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B0D89-F183-4003-8193-081F821C0D25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259183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Lots of Patent Errors</a:t>
            </a:r>
            <a:r>
              <a:rPr lang="en-AU" baseline="0" dirty="0" smtClean="0"/>
              <a:t> in Easement tables!</a:t>
            </a:r>
            <a:endParaRPr lang="en-AU" dirty="0" smtClean="0"/>
          </a:p>
          <a:p>
            <a:endParaRPr lang="en-AU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 err="1" smtClean="0"/>
              <a:t>ie</a:t>
            </a:r>
            <a:r>
              <a:rPr lang="en-AU" dirty="0" smtClean="0"/>
              <a:t> don’t say “Land in the plan” when you only mean the Lots (roads, reserves..)</a:t>
            </a:r>
          </a:p>
          <a:p>
            <a:r>
              <a:rPr lang="en-AU" dirty="0" smtClean="0"/>
              <a:t>Also Stage plans – lots</a:t>
            </a:r>
            <a:r>
              <a:rPr lang="en-AU" baseline="0" dirty="0" smtClean="0"/>
              <a:t> in this plan means only that stage.</a:t>
            </a:r>
            <a:endParaRPr lang="en-AU" dirty="0" smtClean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B0D89-F183-4003-8193-081F821C0D25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321738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7.jpe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ew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24" b="21764"/>
          <a:stretch/>
        </p:blipFill>
        <p:spPr bwMode="auto">
          <a:xfrm>
            <a:off x="-12699" y="-27384"/>
            <a:ext cx="9156700" cy="1061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itle 2"/>
          <p:cNvSpPr>
            <a:spLocks noGrp="1"/>
          </p:cNvSpPr>
          <p:nvPr>
            <p:ph type="title"/>
          </p:nvPr>
        </p:nvSpPr>
        <p:spPr>
          <a:xfrm>
            <a:off x="450851" y="-10633"/>
            <a:ext cx="8229600" cy="1143000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20" name="Content Placeholder 1"/>
          <p:cNvSpPr>
            <a:spLocks noGrp="1"/>
          </p:cNvSpPr>
          <p:nvPr>
            <p:ph idx="1" hasCustomPrompt="1"/>
          </p:nvPr>
        </p:nvSpPr>
        <p:spPr>
          <a:xfrm>
            <a:off x="450851" y="1340768"/>
            <a:ext cx="8229600" cy="4968552"/>
          </a:xfrm>
        </p:spPr>
        <p:txBody>
          <a:bodyPr>
            <a:normAutofit/>
          </a:bodyPr>
          <a:lstStyle>
            <a:lvl1pPr marL="571500" indent="-571500">
              <a:buFont typeface="Arial" panose="020B0604020202020204" pitchFamily="34" charset="0"/>
              <a:buChar char="•"/>
              <a:defRPr sz="3600">
                <a:solidFill>
                  <a:srgbClr val="000000"/>
                </a:solidFill>
              </a:defRPr>
            </a:lvl1pPr>
          </a:lstStyle>
          <a:p>
            <a:r>
              <a:rPr lang="en-AU" dirty="0" smtClean="0"/>
              <a:t>Click to add text</a:t>
            </a:r>
            <a:endParaRPr lang="en-AU" dirty="0"/>
          </a:p>
        </p:txBody>
      </p:sp>
      <p:pic>
        <p:nvPicPr>
          <p:cNvPr id="5" name="Picture 4" descr="(DELWP) Insignia PMS541 Right Aligned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4233" y="6309320"/>
            <a:ext cx="1924050" cy="4292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495619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464895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65114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defRPr sz="2800"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>
              <a:defRPr sz="2400"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>
              <a:defRPr sz="2000"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>
              <a:defRPr sz="2000"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334276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742147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defRPr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>
              <a:defRPr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>
              <a:defRPr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>
              <a:defRPr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232560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49275"/>
            <a:ext cx="2057400" cy="5576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5"/>
            <a:ext cx="6019800" cy="5576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875969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ew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23" b="21764"/>
          <a:stretch>
            <a:fillRect/>
          </a:stretch>
        </p:blipFill>
        <p:spPr bwMode="auto">
          <a:xfrm>
            <a:off x="-12700" y="12700"/>
            <a:ext cx="9156700" cy="1062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itle 2"/>
          <p:cNvSpPr>
            <a:spLocks noGrp="1"/>
          </p:cNvSpPr>
          <p:nvPr>
            <p:ph type="title"/>
          </p:nvPr>
        </p:nvSpPr>
        <p:spPr>
          <a:xfrm>
            <a:off x="450851" y="-10633"/>
            <a:ext cx="8229600" cy="1143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20" name="Content Placeholder 1"/>
          <p:cNvSpPr>
            <a:spLocks noGrp="1"/>
          </p:cNvSpPr>
          <p:nvPr>
            <p:ph idx="1"/>
          </p:nvPr>
        </p:nvSpPr>
        <p:spPr>
          <a:xfrm>
            <a:off x="450851" y="1340768"/>
            <a:ext cx="8229600" cy="4968552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738164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331"/>
          <a:stretch>
            <a:fillRect/>
          </a:stretch>
        </p:blipFill>
        <p:spPr bwMode="auto">
          <a:xfrm>
            <a:off x="-36513" y="19050"/>
            <a:ext cx="9191626" cy="600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le 1"/>
          <p:cNvSpPr txBox="1">
            <a:spLocks/>
          </p:cNvSpPr>
          <p:nvPr userDrawn="1"/>
        </p:nvSpPr>
        <p:spPr>
          <a:xfrm>
            <a:off x="827088" y="1916113"/>
            <a:ext cx="7848600" cy="900112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AU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27088" y="2276872"/>
            <a:ext cx="7345362" cy="744538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4000">
                <a:solidFill>
                  <a:schemeClr val="bg1"/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</a:lstStyle>
          <a:p>
            <a:pPr lvl="0"/>
            <a:r>
              <a:rPr lang="en-US" noProof="0" dirty="0" smtClean="0"/>
              <a:t>Click to edit Master subtitle style</a:t>
            </a:r>
            <a:endParaRPr lang="en-AU" noProof="0" dirty="0" smtClean="0"/>
          </a:p>
        </p:txBody>
      </p:sp>
    </p:spTree>
    <p:extLst>
      <p:ext uri="{BB962C8B-B14F-4D97-AF65-F5344CB8AC3E}">
        <p14:creationId xmlns:p14="http://schemas.microsoft.com/office/powerpoint/2010/main" val="17737387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66849" y="1988841"/>
            <a:ext cx="8425631" cy="4680248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242104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:\Users\gq10889\Desktop\GQ\SMEC\Logos, Style Guide, Templates, etc\SMEC Logo - Local People Global Experience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38" y="157163"/>
            <a:ext cx="2195512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C:\Users\gq10889\AppData\Local\Microsoft\Windows\Temporary Internet Files\Content.Outlook\9VN1WF2B\SMEC Colour Bar.jp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8413"/>
            <a:ext cx="9144000" cy="6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92514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2286000" y="609600"/>
            <a:ext cx="6530008" cy="668067"/>
          </a:xfrm>
          <a:noFill/>
        </p:spPr>
        <p:txBody>
          <a:bodyPr/>
          <a:lstStyle>
            <a:lvl1pPr algn="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972190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3CBFC-5AE8-4174-BA86-722BE2A3408F}" type="datetimeFigureOut">
              <a:rPr lang="en-AU" smtClean="0"/>
              <a:t>12/09/2016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C40C3A7-D675-4235-A29F-6B1E0DCD99A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193325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gq10889\AppData\Local\Microsoft\Windows\Temporary Internet Files\Content.Outlook\9VN1WF2B\SMEC Colour Bar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8413"/>
            <a:ext cx="9144000" cy="6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C:\Users\gq10889\Desktop\GQ\SMEC\Logos, Style Guide, Templates, etc\SMEC Logo - Local People Global Experience.jp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38" y="157163"/>
            <a:ext cx="2195512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29740" y="1730003"/>
            <a:ext cx="6480000" cy="4860001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AU" noProof="0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043608" y="609600"/>
            <a:ext cx="7772400" cy="668067"/>
          </a:xfrm>
          <a:noFill/>
        </p:spPr>
        <p:txBody>
          <a:bodyPr/>
          <a:lstStyle>
            <a:lvl1pPr algn="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7040661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188913"/>
            <a:ext cx="9153525" cy="425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 userDrawn="1"/>
        </p:nvSpPr>
        <p:spPr bwMode="auto">
          <a:xfrm>
            <a:off x="5580063" y="6096000"/>
            <a:ext cx="3240087" cy="57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A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AU">
              <a:solidFill>
                <a:srgbClr val="FFFFFF"/>
              </a:solidFill>
            </a:endParaRPr>
          </a:p>
        </p:txBody>
      </p:sp>
      <p:pic>
        <p:nvPicPr>
          <p:cNvPr id="6" name="Picture 22" descr="DSE009croppedlr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2420938"/>
            <a:ext cx="9153525" cy="367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2313" y="6288088"/>
            <a:ext cx="1712912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31850" y="765175"/>
            <a:ext cx="7340600" cy="90011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AU" noProof="0" dirty="0" smtClean="0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31850" y="1676400"/>
            <a:ext cx="7340600" cy="744538"/>
          </a:xfrm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AU" noProof="0" dirty="0" smtClean="0"/>
              <a:t>Click to edit Master subtitle style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9188EE51-2CAA-47BF-9E3B-0C5FAC2F2E28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368950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89CFE3D0-483E-4672-8274-CE77C5668197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119838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3B432CF5-3A03-46EB-9823-9E1AEF861FC8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5919375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4038600" cy="3992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33600"/>
            <a:ext cx="4038600" cy="3992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E8C791EE-203F-41EE-9376-5E9008C87FC3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3006814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3E5681BB-8171-48DD-ACBB-9AAC0E447CE3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2947096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5EB80B33-CF51-4CE0-BB0B-B392E916D0C1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6845230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9FA69622-CF65-4C91-8973-5910DAE24321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6379176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DC803F89-6DD3-44E7-ABA8-4E133D4455DE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3934766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420D35E4-87FC-4D91-BE87-8D391D2B5A7B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81296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3CBFC-5AE8-4174-BA86-722BE2A3408F}" type="datetimeFigureOut">
              <a:rPr lang="en-AU" smtClean="0"/>
              <a:t>12/09/2016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C40C3A7-D675-4235-A29F-6B1E0DCD99A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60714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0FEB0F91-8301-4081-8BF9-3671D085FFBD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688225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49275"/>
            <a:ext cx="2057400" cy="5576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5"/>
            <a:ext cx="6019800" cy="5576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C58E0E29-EA20-4A9B-8534-3BDB8CD68061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912625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3CBFC-5AE8-4174-BA86-722BE2A3408F}" type="datetimeFigureOut">
              <a:rPr lang="en-AU" smtClean="0"/>
              <a:t>12/09/2016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C40C3A7-D675-4235-A29F-6B1E0DCD99A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856613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3175" y="0"/>
            <a:ext cx="9145588" cy="333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AU">
              <a:solidFill>
                <a:srgbClr val="FFFFFF"/>
              </a:solidFill>
            </a:endParaRPr>
          </a:p>
        </p:txBody>
      </p:sp>
      <p:pic>
        <p:nvPicPr>
          <p:cNvPr id="5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188913"/>
            <a:ext cx="9145588" cy="5907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 userDrawn="1"/>
        </p:nvSpPr>
        <p:spPr bwMode="auto">
          <a:xfrm>
            <a:off x="5580063" y="6096000"/>
            <a:ext cx="3563937" cy="76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A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AU">
              <a:solidFill>
                <a:srgbClr val="FFFFFF"/>
              </a:solidFill>
            </a:endParaRPr>
          </a:p>
        </p:txBody>
      </p:sp>
      <p:pic>
        <p:nvPicPr>
          <p:cNvPr id="7" name="Picture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2313" y="6288088"/>
            <a:ext cx="1712912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088" y="1916832"/>
            <a:ext cx="7849368" cy="900113"/>
          </a:xfrm>
        </p:spPr>
        <p:txBody>
          <a:bodyPr/>
          <a:lstStyle>
            <a:lvl1pPr>
              <a:defRPr sz="400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lvl="0"/>
            <a:r>
              <a:rPr lang="en-AU" noProof="0" dirty="0" smtClean="0"/>
              <a:t>Click to edit Master title style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27088" y="2828057"/>
            <a:ext cx="7345362" cy="744538"/>
          </a:xfrm>
        </p:spPr>
        <p:txBody>
          <a:bodyPr/>
          <a:lstStyle>
            <a:lvl1pPr marL="0" indent="0">
              <a:buFontTx/>
              <a:buNone/>
              <a:defRPr sz="140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lvl="0"/>
            <a:r>
              <a:rPr lang="en-AU" noProof="0" dirty="0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94106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AU">
              <a:solidFill>
                <a:srgbClr val="FFFFFF"/>
              </a:solidFill>
            </a:endParaRPr>
          </a:p>
        </p:txBody>
      </p:sp>
      <p:pic>
        <p:nvPicPr>
          <p:cNvPr id="5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91440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2313" y="6288088"/>
            <a:ext cx="1712912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defRPr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>
              <a:defRPr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>
              <a:defRPr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>
              <a:defRPr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28412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850025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135188"/>
            <a:ext cx="4038600" cy="3990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35188"/>
            <a:ext cx="4038600" cy="3990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58045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C6CB86-A32C-40DB-96B1-C6C5FDEAA992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04319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7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6" Type="http://schemas.openxmlformats.org/officeDocument/2006/relationships/slideLayout" Target="../slideLayouts/slideLayout20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image" Target="../media/image11.png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75" y="-1"/>
            <a:ext cx="9155875" cy="2433373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773832"/>
            <a:ext cx="811686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sz="3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</a:t>
            </a:r>
            <a:endParaRPr lang="en-AU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1263" y="1988840"/>
            <a:ext cx="8116866" cy="4606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11" name="Picture 10" descr="(DELWP) Insignia PMS541 Right Aligned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4233" y="6309320"/>
            <a:ext cx="1924050" cy="42926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33CBFC-5AE8-4174-BA86-722BE2A3408F}" type="datetimeFigureOut">
              <a:rPr lang="en-AU" smtClean="0"/>
              <a:t>12/09/2016</a:t>
            </a:fld>
            <a:endParaRPr lang="en-AU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75" y="2433372"/>
            <a:ext cx="9151196" cy="3706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787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sz="20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549275"/>
            <a:ext cx="8229600" cy="1008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AU" alt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135188"/>
            <a:ext cx="8229600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altLang="en-US" smtClean="0"/>
              <a:t>Click to edit Master text styles</a:t>
            </a:r>
          </a:p>
          <a:p>
            <a:pPr lvl="1"/>
            <a:r>
              <a:rPr lang="en-AU" altLang="en-US" smtClean="0"/>
              <a:t>Second level</a:t>
            </a:r>
          </a:p>
          <a:p>
            <a:pPr lvl="2"/>
            <a:r>
              <a:rPr lang="en-AU" altLang="en-US" smtClean="0"/>
              <a:t>Third level</a:t>
            </a:r>
          </a:p>
          <a:p>
            <a:pPr lvl="3"/>
            <a:r>
              <a:rPr lang="en-AU" altLang="en-US" smtClean="0"/>
              <a:t>Fourth level</a:t>
            </a:r>
          </a:p>
          <a:p>
            <a:pPr lvl="4"/>
            <a:r>
              <a:rPr lang="en-AU" altLang="en-US" smtClean="0"/>
              <a:t>Fifth level</a:t>
            </a:r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AU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AU"/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B3A834B-618C-4F0E-A404-5D35598DAF70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690101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7DAD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7DAD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7DAD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7DAD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7DAD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rgbClr val="007DAD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rgbClr val="007DAD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rgbClr val="007DAD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rgbClr val="007DAD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404040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404040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404040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404040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404040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404040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404040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40404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549275"/>
            <a:ext cx="8229600" cy="1008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AU" altLang="en-US" smtClean="0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133600"/>
            <a:ext cx="8229600" cy="399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altLang="en-US" smtClean="0"/>
              <a:t>Click to edit Master text styles</a:t>
            </a:r>
          </a:p>
          <a:p>
            <a:pPr lvl="1"/>
            <a:r>
              <a:rPr lang="en-AU" altLang="en-US" smtClean="0"/>
              <a:t>Second level</a:t>
            </a:r>
          </a:p>
          <a:p>
            <a:pPr lvl="2"/>
            <a:r>
              <a:rPr lang="en-AU" altLang="en-US" smtClean="0"/>
              <a:t>Third level</a:t>
            </a:r>
          </a:p>
          <a:p>
            <a:pPr lvl="3"/>
            <a:r>
              <a:rPr lang="en-AU" altLang="en-US" smtClean="0"/>
              <a:t>Fourth level</a:t>
            </a:r>
          </a:p>
          <a:p>
            <a:pPr lvl="4"/>
            <a:r>
              <a:rPr lang="en-AU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A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A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34B8AE9-F80E-4401-9ED9-9B001F751A75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79228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7DAD"/>
          </a:solidFill>
          <a:latin typeface="Verdana" pitchFamily="34" charset="0"/>
          <a:ea typeface="Verdana" pitchFamily="34" charset="0"/>
          <a:cs typeface="Verdana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7DAD"/>
          </a:solidFill>
          <a:latin typeface="Verdana" pitchFamily="34" charset="0"/>
          <a:ea typeface="Verdana" pitchFamily="34" charset="0"/>
          <a:cs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7DAD"/>
          </a:solidFill>
          <a:latin typeface="Verdana" pitchFamily="34" charset="0"/>
          <a:ea typeface="Verdana" pitchFamily="34" charset="0"/>
          <a:cs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7DAD"/>
          </a:solidFill>
          <a:latin typeface="Verdana" pitchFamily="34" charset="0"/>
          <a:ea typeface="Verdana" pitchFamily="34" charset="0"/>
          <a:cs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7DAD"/>
          </a:solidFill>
          <a:latin typeface="Verdana" pitchFamily="34" charset="0"/>
          <a:ea typeface="Verdana" pitchFamily="34" charset="0"/>
          <a:cs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rgbClr val="007DAD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rgbClr val="007DAD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rgbClr val="007DAD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rgbClr val="007DAD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rgbClr val="404040"/>
          </a:solidFill>
          <a:latin typeface="Verdana" pitchFamily="34" charset="0"/>
          <a:ea typeface="Verdana" pitchFamily="34" charset="0"/>
          <a:cs typeface="Verdana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404040"/>
          </a:solidFill>
          <a:latin typeface="Verdana" pitchFamily="34" charset="0"/>
          <a:ea typeface="Verdana" pitchFamily="34" charset="0"/>
          <a:cs typeface="Verdana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404040"/>
          </a:solidFill>
          <a:latin typeface="Verdana" pitchFamily="34" charset="0"/>
          <a:ea typeface="Verdana" pitchFamily="34" charset="0"/>
          <a:cs typeface="Verdana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404040"/>
          </a:solidFill>
          <a:latin typeface="Verdana" pitchFamily="34" charset="0"/>
          <a:ea typeface="Verdana" pitchFamily="34" charset="0"/>
          <a:cs typeface="Verdana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404040"/>
          </a:solidFill>
          <a:latin typeface="Verdana" pitchFamily="34" charset="0"/>
          <a:ea typeface="Verdana" pitchFamily="34" charset="0"/>
          <a:cs typeface="Verdana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404040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404040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404040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40404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jpe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png"/><Relationship Id="rId11" Type="http://schemas.openxmlformats.org/officeDocument/2006/relationships/image" Target="../media/image27.jpe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SMEC.avi" TargetMode="Externa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7" Type="http://schemas.openxmlformats.org/officeDocument/2006/relationships/hyperlink" Target="mailto:Aps.crown@delwp.vic.gov.au" TargetMode="Externa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Spear.info@delwp.vic.gov.au" TargetMode="External"/><Relationship Id="rId5" Type="http://schemas.openxmlformats.org/officeDocument/2006/relationships/hyperlink" Target="mailto:aps.branch@delwp.vic.gov.au" TargetMode="External"/><Relationship Id="rId4" Type="http://schemas.openxmlformats.org/officeDocument/2006/relationships/hyperlink" Target="mailto:Subdivision.branch@delwp.vic.gov.au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8775"/>
            <a:ext cx="7772400" cy="1470025"/>
          </a:xfrm>
        </p:spPr>
        <p:txBody>
          <a:bodyPr/>
          <a:lstStyle/>
          <a:p>
            <a:pPr algn="ctr"/>
            <a:r>
              <a:rPr lang="en-AU" dirty="0">
                <a:solidFill>
                  <a:schemeClr val="bg1"/>
                </a:solidFill>
              </a:rPr>
              <a:t>I</a:t>
            </a:r>
            <a:r>
              <a:rPr lang="en-AU" dirty="0" smtClean="0">
                <a:solidFill>
                  <a:schemeClr val="bg1"/>
                </a:solidFill>
              </a:rPr>
              <a:t>SV Regional Conference – Horsham 2016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7504" y="1916832"/>
            <a:ext cx="8640960" cy="600472"/>
          </a:xfrm>
        </p:spPr>
        <p:txBody>
          <a:bodyPr>
            <a:normAutofit/>
          </a:bodyPr>
          <a:lstStyle/>
          <a:p>
            <a:pPr algn="l"/>
            <a:r>
              <a:rPr lang="en-AU" sz="2400" dirty="0" smtClean="0">
                <a:solidFill>
                  <a:schemeClr val="bg1"/>
                </a:solidFill>
              </a:rPr>
              <a:t>Land Victoria – LRS Plan Branch Update September 2016</a:t>
            </a:r>
            <a:endParaRPr lang="en-A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0713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AU" dirty="0" smtClean="0"/>
              <a:t>3. Road Abuttals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If your plan shows a Road Abuttal that is not on title, it must be justified	</a:t>
            </a:r>
          </a:p>
          <a:p>
            <a:pPr lvl="1"/>
            <a:r>
              <a:rPr lang="en-AU" dirty="0" smtClean="0"/>
              <a:t>Supply the letter from council or give gazette reference</a:t>
            </a:r>
          </a:p>
          <a:p>
            <a:pPr lvl="1"/>
            <a:r>
              <a:rPr lang="en-AU" dirty="0" smtClean="0"/>
              <a:t>Give the justification in your Surveyor’s report, don’t just identify that it is not known</a:t>
            </a:r>
          </a:p>
        </p:txBody>
      </p:sp>
    </p:spTree>
    <p:extLst>
      <p:ext uri="{BB962C8B-B14F-4D97-AF65-F5344CB8AC3E}">
        <p14:creationId xmlns:p14="http://schemas.microsoft.com/office/powerpoint/2010/main" val="3691104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AU" dirty="0" smtClean="0"/>
              <a:t>4. Building Subdivisions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851" y="1340768"/>
            <a:ext cx="8229600" cy="5328592"/>
          </a:xfrm>
        </p:spPr>
        <p:txBody>
          <a:bodyPr>
            <a:normAutofit fontScale="92500" lnSpcReduction="10000"/>
          </a:bodyPr>
          <a:lstStyle/>
          <a:p>
            <a:r>
              <a:rPr lang="en-AU" dirty="0" smtClean="0"/>
              <a:t>Building boundaries must be defined in </a:t>
            </a:r>
            <a:r>
              <a:rPr lang="en-AU" dirty="0" smtClean="0">
                <a:solidFill>
                  <a:srgbClr val="00B0F0"/>
                </a:solidFill>
              </a:rPr>
              <a:t>two </a:t>
            </a:r>
            <a:r>
              <a:rPr lang="en-AU" dirty="0" smtClean="0"/>
              <a:t>parts: </a:t>
            </a:r>
          </a:p>
          <a:p>
            <a:pPr lvl="1"/>
            <a:r>
              <a:rPr lang="en-AU" dirty="0" smtClean="0">
                <a:solidFill>
                  <a:srgbClr val="00B0F0"/>
                </a:solidFill>
              </a:rPr>
              <a:t>Which lines? </a:t>
            </a:r>
            <a:r>
              <a:rPr lang="en-AU" dirty="0" err="1" smtClean="0"/>
              <a:t>ie</a:t>
            </a:r>
            <a:r>
              <a:rPr lang="en-AU" dirty="0" smtClean="0"/>
              <a:t> “thick continuous lines”, “thick continuous hatched lines”</a:t>
            </a:r>
          </a:p>
          <a:p>
            <a:pPr lvl="1"/>
            <a:r>
              <a:rPr lang="en-AU" dirty="0" smtClean="0">
                <a:solidFill>
                  <a:srgbClr val="00B0F0"/>
                </a:solidFill>
              </a:rPr>
              <a:t>What is the boundary location? </a:t>
            </a:r>
            <a:r>
              <a:rPr lang="en-AU" dirty="0" err="1" smtClean="0"/>
              <a:t>ie</a:t>
            </a:r>
            <a:r>
              <a:rPr lang="en-AU" dirty="0" smtClean="0"/>
              <a:t> </a:t>
            </a:r>
            <a:r>
              <a:rPr lang="en-AU" dirty="0"/>
              <a:t>m</a:t>
            </a:r>
            <a:r>
              <a:rPr lang="en-AU" dirty="0" smtClean="0"/>
              <a:t>edian, interior face, exterior face.</a:t>
            </a:r>
          </a:p>
          <a:p>
            <a:r>
              <a:rPr lang="en-AU" dirty="0" smtClean="0"/>
              <a:t>Are there three separate boundary </a:t>
            </a:r>
            <a:r>
              <a:rPr lang="en-AU" dirty="0"/>
              <a:t>“Locations</a:t>
            </a:r>
            <a:r>
              <a:rPr lang="en-AU" dirty="0" smtClean="0"/>
              <a:t>”?</a:t>
            </a:r>
            <a:br>
              <a:rPr lang="en-AU" dirty="0" smtClean="0"/>
            </a:br>
            <a:r>
              <a:rPr lang="en-AU" dirty="0" smtClean="0"/>
              <a:t>Use three separately identifiable lines to </a:t>
            </a:r>
            <a:r>
              <a:rPr lang="en-AU" dirty="0"/>
              <a:t>define those </a:t>
            </a:r>
            <a:r>
              <a:rPr lang="en-AU" dirty="0" smtClean="0"/>
              <a:t>locations</a:t>
            </a:r>
            <a:endParaRPr lang="en-AU" dirty="0"/>
          </a:p>
          <a:p>
            <a:r>
              <a:rPr lang="en-AU" dirty="0" smtClean="0"/>
              <a:t>Keep it simple and consistent</a:t>
            </a:r>
          </a:p>
          <a:p>
            <a:endParaRPr lang="en-AU" dirty="0" smtClean="0"/>
          </a:p>
        </p:txBody>
      </p:sp>
    </p:spTree>
    <p:extLst>
      <p:ext uri="{BB962C8B-B14F-4D97-AF65-F5344CB8AC3E}">
        <p14:creationId xmlns:p14="http://schemas.microsoft.com/office/powerpoint/2010/main" val="1559208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AU" dirty="0" smtClean="0"/>
              <a:t>4. Building Subdivisions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851" y="1340768"/>
            <a:ext cx="8229600" cy="5328592"/>
          </a:xfrm>
        </p:spPr>
        <p:txBody>
          <a:bodyPr>
            <a:normAutofit lnSpcReduction="10000"/>
          </a:bodyPr>
          <a:lstStyle/>
          <a:p>
            <a:r>
              <a:rPr lang="en-AU" dirty="0" smtClean="0"/>
              <a:t>Don’t use different lines to represent the same boundary location	</a:t>
            </a:r>
          </a:p>
          <a:p>
            <a:pPr lvl="1"/>
            <a:r>
              <a:rPr lang="en-AU" dirty="0" err="1" smtClean="0"/>
              <a:t>ie</a:t>
            </a:r>
            <a:r>
              <a:rPr lang="en-AU" dirty="0" smtClean="0"/>
              <a:t> “Exterior face shown marked ‘E’ and all other boundaries”</a:t>
            </a:r>
            <a:br>
              <a:rPr lang="en-AU" dirty="0" smtClean="0"/>
            </a:br>
            <a:endParaRPr lang="en-AU" dirty="0" smtClean="0"/>
          </a:p>
          <a:p>
            <a:r>
              <a:rPr lang="en-AU" dirty="0" smtClean="0"/>
              <a:t>Do not only use “ownership” of a structure to define a boundary location</a:t>
            </a:r>
          </a:p>
          <a:p>
            <a:pPr lvl="1"/>
            <a:r>
              <a:rPr lang="en-AU" dirty="0" err="1" smtClean="0"/>
              <a:t>Eg</a:t>
            </a:r>
            <a:r>
              <a:rPr lang="en-AU" dirty="0" smtClean="0"/>
              <a:t> “Boundaries defined by buildings are thick continuous lines and the walls are in Common Property No.1” </a:t>
            </a:r>
            <a:br>
              <a:rPr lang="en-AU" dirty="0" smtClean="0"/>
            </a:br>
            <a:r>
              <a:rPr lang="en-AU" dirty="0" smtClean="0">
                <a:solidFill>
                  <a:srgbClr val="FF0000"/>
                </a:solidFill>
              </a:rPr>
              <a:t>Missing the Boundary Location!</a:t>
            </a:r>
          </a:p>
          <a:p>
            <a:pPr marL="0" indent="0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45999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AU" dirty="0" smtClean="0"/>
              <a:t>4. Building Subdivisions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851" y="1340768"/>
            <a:ext cx="8229600" cy="5400600"/>
          </a:xfrm>
        </p:spPr>
        <p:txBody>
          <a:bodyPr>
            <a:normAutofit fontScale="85000" lnSpcReduction="20000"/>
          </a:bodyPr>
          <a:lstStyle/>
          <a:p>
            <a:r>
              <a:rPr lang="en-AU" dirty="0" smtClean="0"/>
              <a:t>A Common Property “</a:t>
            </a:r>
            <a:r>
              <a:rPr lang="en-AU" dirty="0" smtClean="0">
                <a:solidFill>
                  <a:srgbClr val="00B0F0"/>
                </a:solidFill>
              </a:rPr>
              <a:t>Exclusion</a:t>
            </a:r>
            <a:r>
              <a:rPr lang="en-AU" dirty="0" smtClean="0"/>
              <a:t>” statement is required if a single common property is not shown in plan view</a:t>
            </a:r>
            <a:endParaRPr lang="en-AU" dirty="0"/>
          </a:p>
          <a:p>
            <a:pPr lvl="1"/>
            <a:r>
              <a:rPr lang="en-AU" dirty="0" smtClean="0"/>
              <a:t>“</a:t>
            </a:r>
            <a:r>
              <a:rPr lang="en-AU" dirty="0" err="1" smtClean="0"/>
              <a:t>Eg</a:t>
            </a:r>
            <a:r>
              <a:rPr lang="en-AU" dirty="0" smtClean="0"/>
              <a:t> Common Property No.1 is all the land in the plan except the Lots and </a:t>
            </a:r>
            <a:r>
              <a:rPr lang="en-AU" dirty="0"/>
              <a:t>Common Property No.2 </a:t>
            </a:r>
            <a:r>
              <a:rPr lang="en-AU" dirty="0" smtClean="0"/>
              <a:t>.”</a:t>
            </a:r>
          </a:p>
          <a:p>
            <a:pPr lvl="1"/>
            <a:r>
              <a:rPr lang="en-AU" dirty="0" smtClean="0"/>
              <a:t>Used for CP airspace or overhanging lots </a:t>
            </a:r>
          </a:p>
          <a:p>
            <a:pPr lvl="1"/>
            <a:r>
              <a:rPr lang="en-AU" dirty="0" smtClean="0"/>
              <a:t>Only valid for one Common Property. Any other CP Parcels must be fully defined as if they were Lots</a:t>
            </a:r>
            <a:endParaRPr lang="en-AU" dirty="0"/>
          </a:p>
          <a:p>
            <a:endParaRPr lang="en-AU" sz="1700" dirty="0" smtClean="0"/>
          </a:p>
          <a:p>
            <a:r>
              <a:rPr lang="en-AU" dirty="0" smtClean="0"/>
              <a:t>Common </a:t>
            </a:r>
            <a:r>
              <a:rPr lang="en-AU" dirty="0"/>
              <a:t>Property </a:t>
            </a:r>
            <a:r>
              <a:rPr lang="en-AU" dirty="0" smtClean="0">
                <a:solidFill>
                  <a:srgbClr val="00B0F0"/>
                </a:solidFill>
              </a:rPr>
              <a:t>“Inclusion”</a:t>
            </a:r>
            <a:r>
              <a:rPr lang="en-AU" dirty="0" smtClean="0"/>
              <a:t> statements can be used to </a:t>
            </a:r>
            <a:r>
              <a:rPr lang="en-AU" dirty="0"/>
              <a:t>improve clarity where </a:t>
            </a:r>
            <a:r>
              <a:rPr lang="en-AU" dirty="0" smtClean="0"/>
              <a:t>appropriate</a:t>
            </a:r>
          </a:p>
          <a:p>
            <a:pPr lvl="1"/>
            <a:r>
              <a:rPr lang="en-AU" dirty="0"/>
              <a:t>“</a:t>
            </a:r>
            <a:r>
              <a:rPr lang="en-AU" dirty="0" err="1"/>
              <a:t>Eg</a:t>
            </a:r>
            <a:r>
              <a:rPr lang="en-AU" dirty="0"/>
              <a:t> Common Property No.1 is all the land in the plan except the </a:t>
            </a:r>
            <a:r>
              <a:rPr lang="en-AU" dirty="0" smtClean="0"/>
              <a:t>Lots and Common Property No.2 </a:t>
            </a:r>
            <a:r>
              <a:rPr lang="en-AU" dirty="0" smtClean="0">
                <a:solidFill>
                  <a:srgbClr val="00B0F0"/>
                </a:solidFill>
              </a:rPr>
              <a:t>and includes the structures of walls floors and </a:t>
            </a:r>
            <a:r>
              <a:rPr lang="en-AU" dirty="0">
                <a:solidFill>
                  <a:srgbClr val="00B0F0"/>
                </a:solidFill>
              </a:rPr>
              <a:t>ceilings which define boundaries </a:t>
            </a:r>
            <a:r>
              <a:rPr lang="en-AU" dirty="0" smtClean="0">
                <a:solidFill>
                  <a:srgbClr val="00B0F0"/>
                </a:solidFill>
              </a:rPr>
              <a:t>except those marked M.”</a:t>
            </a:r>
            <a:endParaRPr lang="en-AU" dirty="0">
              <a:solidFill>
                <a:srgbClr val="00B0F0"/>
              </a:solidFill>
            </a:endParaRPr>
          </a:p>
          <a:p>
            <a:pPr lvl="1"/>
            <a:endParaRPr lang="en-AU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98524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AU" dirty="0" smtClean="0"/>
              <a:t>5. Cross Sections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AU" dirty="0" smtClean="0"/>
              <a:t>Once you have parcels above and below each other, make sure every parcel in the plan is defined in some way</a:t>
            </a:r>
          </a:p>
          <a:p>
            <a:pPr lvl="1"/>
            <a:r>
              <a:rPr lang="en-AU" dirty="0" smtClean="0"/>
              <a:t>Yes, even the unlimited ones </a:t>
            </a:r>
          </a:p>
          <a:p>
            <a:r>
              <a:rPr lang="en-AU" dirty="0" smtClean="0"/>
              <a:t>Stating ‘Typical’ is not enough. What is it typical for? </a:t>
            </a:r>
          </a:p>
          <a:p>
            <a:r>
              <a:rPr lang="en-AU" dirty="0" smtClean="0"/>
              <a:t>You may need extra symbols where a section has multiple heights for part lots on that level</a:t>
            </a:r>
          </a:p>
          <a:p>
            <a:pPr lvl="1"/>
            <a:r>
              <a:rPr lang="en-AU" dirty="0" err="1" smtClean="0"/>
              <a:t>Eg</a:t>
            </a:r>
            <a:r>
              <a:rPr lang="en-AU" dirty="0" smtClean="0"/>
              <a:t> “Lot 1(</a:t>
            </a:r>
            <a:r>
              <a:rPr lang="en-AU" dirty="0" err="1" smtClean="0"/>
              <a:t>pt</a:t>
            </a:r>
            <a:r>
              <a:rPr lang="en-AU" dirty="0" smtClean="0"/>
              <a:t>) is typical for those part lots marked #”	</a:t>
            </a:r>
          </a:p>
          <a:p>
            <a:pPr lvl="1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8553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AU" dirty="0" smtClean="0"/>
              <a:t>6. Owners Corporation Setups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851" y="1340768"/>
            <a:ext cx="8229600" cy="5328592"/>
          </a:xfrm>
        </p:spPr>
        <p:txBody>
          <a:bodyPr>
            <a:normAutofit fontScale="92500" lnSpcReduction="10000"/>
          </a:bodyPr>
          <a:lstStyle/>
          <a:p>
            <a:r>
              <a:rPr lang="en-AU" dirty="0" smtClean="0"/>
              <a:t>Be aware of the Subdivision Act rules when creating multiple OC’s</a:t>
            </a:r>
          </a:p>
          <a:p>
            <a:r>
              <a:rPr lang="en-AU" dirty="0" smtClean="0"/>
              <a:t>Ensure ownership and use of common property is valid</a:t>
            </a:r>
          </a:p>
          <a:p>
            <a:pPr lvl="1"/>
            <a:r>
              <a:rPr lang="en-AU" dirty="0" smtClean="0"/>
              <a:t>Unlimited OC </a:t>
            </a:r>
            <a:r>
              <a:rPr lang="en-AU" b="1" dirty="0" smtClean="0"/>
              <a:t>owns</a:t>
            </a:r>
            <a:r>
              <a:rPr lang="en-AU" dirty="0" smtClean="0"/>
              <a:t> CP</a:t>
            </a:r>
          </a:p>
          <a:p>
            <a:pPr lvl="1"/>
            <a:r>
              <a:rPr lang="en-AU" dirty="0" smtClean="0"/>
              <a:t>Limited OC </a:t>
            </a:r>
            <a:r>
              <a:rPr lang="en-AU" b="1" dirty="0" smtClean="0"/>
              <a:t>uses</a:t>
            </a:r>
            <a:r>
              <a:rPr lang="en-AU" dirty="0" smtClean="0"/>
              <a:t> CP</a:t>
            </a:r>
          </a:p>
          <a:p>
            <a:pPr lvl="1"/>
            <a:r>
              <a:rPr lang="en-AU" dirty="0" smtClean="0"/>
              <a:t>As soon as a lot is in a </a:t>
            </a:r>
            <a:r>
              <a:rPr lang="en-AU" b="1" dirty="0" smtClean="0"/>
              <a:t>Limited OC with CP </a:t>
            </a:r>
            <a:r>
              <a:rPr lang="en-AU" dirty="0" smtClean="0"/>
              <a:t>it </a:t>
            </a:r>
            <a:r>
              <a:rPr lang="en-AU" b="1" u="sng" dirty="0" smtClean="0"/>
              <a:t>must</a:t>
            </a:r>
            <a:r>
              <a:rPr lang="en-AU" dirty="0" smtClean="0"/>
              <a:t> be in the </a:t>
            </a:r>
            <a:r>
              <a:rPr lang="en-AU" b="1" dirty="0" smtClean="0"/>
              <a:t>Unlimited OC that owns the CP</a:t>
            </a:r>
            <a:r>
              <a:rPr lang="en-AU" dirty="0" smtClean="0"/>
              <a:t>.</a:t>
            </a:r>
          </a:p>
          <a:p>
            <a:r>
              <a:rPr lang="en-AU" dirty="0" smtClean="0"/>
              <a:t>“Services” are not linked to entitlement and liability. You don’t need another OC with the same members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457671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AU" dirty="0" smtClean="0"/>
              <a:t>7. Section 32 Plans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Be sure to clearly define the “Purpose of the Plan”</a:t>
            </a:r>
            <a:br>
              <a:rPr lang="en-AU" dirty="0" smtClean="0"/>
            </a:br>
            <a:endParaRPr lang="en-AU" dirty="0" smtClean="0"/>
          </a:p>
          <a:p>
            <a:r>
              <a:rPr lang="en-AU" dirty="0" smtClean="0"/>
              <a:t>Each step must be set out in order, outlining exactly what the plan is doing</a:t>
            </a:r>
          </a:p>
          <a:p>
            <a:pPr lvl="1"/>
            <a:r>
              <a:rPr lang="en-AU" dirty="0" smtClean="0"/>
              <a:t>Especially where subdividing with land not in the OC. The 32 must start with “To bring the land into the OC”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62311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AU" dirty="0"/>
              <a:t>7. Section 32 </a:t>
            </a:r>
            <a:r>
              <a:rPr lang="en-AU" dirty="0" smtClean="0"/>
              <a:t>Plans – 32AI??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AU" dirty="0">
                <a:solidFill>
                  <a:srgbClr val="0070C0"/>
                </a:solidFill>
              </a:rPr>
              <a:t>Do I need unanimous resolution?</a:t>
            </a:r>
          </a:p>
          <a:p>
            <a:r>
              <a:rPr lang="en-AU" dirty="0"/>
              <a:t>Section 32AI must be read as “</a:t>
            </a:r>
            <a:r>
              <a:rPr lang="en-AU" dirty="0">
                <a:solidFill>
                  <a:srgbClr val="0070C0"/>
                </a:solidFill>
              </a:rPr>
              <a:t>you need unanimous resolution unless you meet the criteria of 32AI</a:t>
            </a:r>
            <a:r>
              <a:rPr lang="en-AU" dirty="0"/>
              <a:t>”</a:t>
            </a:r>
          </a:p>
          <a:p>
            <a:r>
              <a:rPr lang="en-AU" dirty="0" smtClean="0"/>
              <a:t>32AI </a:t>
            </a:r>
            <a:r>
              <a:rPr lang="en-AU" dirty="0"/>
              <a:t>is not a stand-alone section. Where section 32AI gives no option that is in 32 (</a:t>
            </a:r>
            <a:r>
              <a:rPr lang="en-AU" dirty="0" err="1"/>
              <a:t>eg</a:t>
            </a:r>
            <a:r>
              <a:rPr lang="en-AU" dirty="0"/>
              <a:t> create a road), it means 32AI does not </a:t>
            </a:r>
            <a:r>
              <a:rPr lang="en-AU" dirty="0" smtClean="0"/>
              <a:t>apply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49744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AU" dirty="0" smtClean="0"/>
              <a:t>8. Stage Plans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851" y="1340768"/>
            <a:ext cx="8229600" cy="5328592"/>
          </a:xfrm>
        </p:spPr>
        <p:txBody>
          <a:bodyPr>
            <a:normAutofit fontScale="92500" lnSpcReduction="10000"/>
          </a:bodyPr>
          <a:lstStyle/>
          <a:p>
            <a:r>
              <a:rPr lang="en-AU" dirty="0" smtClean="0"/>
              <a:t>To subdivide a stage lot (</a:t>
            </a:r>
            <a:r>
              <a:rPr lang="en-AU" dirty="0" err="1" smtClean="0"/>
              <a:t>ie</a:t>
            </a:r>
            <a:r>
              <a:rPr lang="en-AU" dirty="0" smtClean="0"/>
              <a:t> S2), you must do a stage plan</a:t>
            </a:r>
          </a:p>
          <a:p>
            <a:pPr lvl="1"/>
            <a:r>
              <a:rPr lang="en-AU" dirty="0" smtClean="0"/>
              <a:t>This is due to certification and SOC for the balance lot</a:t>
            </a:r>
          </a:p>
          <a:p>
            <a:r>
              <a:rPr lang="en-AU" dirty="0" smtClean="0"/>
              <a:t>If a new plan must be started, finish off the previous staging process using a text only 37(8) plan first (especially in the case of a section 32) or as a purpose of the new plan</a:t>
            </a:r>
          </a:p>
          <a:p>
            <a:r>
              <a:rPr lang="en-AU" dirty="0" smtClean="0"/>
              <a:t>Have a compiled plan ready to go to speed up registration </a:t>
            </a:r>
          </a:p>
          <a:p>
            <a:pPr lvl="1"/>
            <a:r>
              <a:rPr lang="en-AU" dirty="0" smtClean="0"/>
              <a:t>Remember to consider compatibility with earlier stages</a:t>
            </a:r>
          </a:p>
        </p:txBody>
      </p:sp>
    </p:spTree>
    <p:extLst>
      <p:ext uri="{BB962C8B-B14F-4D97-AF65-F5344CB8AC3E}">
        <p14:creationId xmlns:p14="http://schemas.microsoft.com/office/powerpoint/2010/main" val="45704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AU" dirty="0" smtClean="0"/>
              <a:t>8. Stage Plans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Be aware stage plans have additional rules regarding multiple Owners Corporations</a:t>
            </a:r>
          </a:p>
          <a:p>
            <a:endParaRPr lang="en-AU" dirty="0" smtClean="0"/>
          </a:p>
          <a:p>
            <a:r>
              <a:rPr lang="en-AU" dirty="0" smtClean="0"/>
              <a:t>Creating a new Common Property in Stage 2? Then you need a new OC. </a:t>
            </a:r>
          </a:p>
          <a:p>
            <a:pPr lvl="1"/>
            <a:r>
              <a:rPr lang="en-AU" dirty="0" smtClean="0"/>
              <a:t>Especially if no CP exists in the first stage</a:t>
            </a:r>
          </a:p>
        </p:txBody>
      </p:sp>
    </p:spTree>
    <p:extLst>
      <p:ext uri="{BB962C8B-B14F-4D97-AF65-F5344CB8AC3E}">
        <p14:creationId xmlns:p14="http://schemas.microsoft.com/office/powerpoint/2010/main" val="45704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AU" dirty="0" smtClean="0"/>
              <a:t>Introduction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Subdivision Branch update</a:t>
            </a:r>
          </a:p>
          <a:p>
            <a:r>
              <a:rPr lang="en-AU" dirty="0"/>
              <a:t>Common issues with Plans of Subdivisions</a:t>
            </a:r>
          </a:p>
          <a:p>
            <a:r>
              <a:rPr lang="en-AU" dirty="0" err="1" smtClean="0"/>
              <a:t>ePlan</a:t>
            </a:r>
            <a:r>
              <a:rPr lang="en-AU" dirty="0" smtClean="0"/>
              <a:t> update</a:t>
            </a:r>
          </a:p>
          <a:p>
            <a:r>
              <a:rPr lang="en-AU" dirty="0" smtClean="0"/>
              <a:t>Partial surveys</a:t>
            </a:r>
          </a:p>
          <a:p>
            <a:r>
              <a:rPr lang="en-AU" dirty="0" smtClean="0"/>
              <a:t>Application Branch update</a:t>
            </a:r>
          </a:p>
        </p:txBody>
      </p:sp>
    </p:spTree>
    <p:extLst>
      <p:ext uri="{BB962C8B-B14F-4D97-AF65-F5344CB8AC3E}">
        <p14:creationId xmlns:p14="http://schemas.microsoft.com/office/powerpoint/2010/main" val="1630428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AU" dirty="0" smtClean="0"/>
              <a:t>9. Future Subdivisions?</a:t>
            </a:r>
            <a:endParaRPr lang="en-AU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When there is definitely going to be future development, think about options at the start</a:t>
            </a:r>
            <a:br>
              <a:rPr lang="en-AU" dirty="0" smtClean="0"/>
            </a:br>
            <a:endParaRPr lang="en-AU" dirty="0" smtClean="0"/>
          </a:p>
          <a:p>
            <a:r>
              <a:rPr lang="en-AU" dirty="0" smtClean="0"/>
              <a:t>If </a:t>
            </a:r>
            <a:r>
              <a:rPr lang="en-AU" dirty="0"/>
              <a:t>an OC is required in </a:t>
            </a:r>
            <a:r>
              <a:rPr lang="en-AU" dirty="0" smtClean="0"/>
              <a:t>the first plan where </a:t>
            </a:r>
            <a:r>
              <a:rPr lang="en-AU" dirty="0"/>
              <a:t>there are balance S Lots </a:t>
            </a:r>
            <a:r>
              <a:rPr lang="en-AU" dirty="0" smtClean="0"/>
              <a:t>and/or </a:t>
            </a:r>
            <a:r>
              <a:rPr lang="en-AU" dirty="0"/>
              <a:t>Super lots, make the OC Unlimited</a:t>
            </a:r>
            <a:r>
              <a:rPr lang="en-AU" dirty="0" smtClean="0"/>
              <a:t>!</a:t>
            </a:r>
            <a:endParaRPr lang="en-AU" dirty="0"/>
          </a:p>
          <a:p>
            <a:pPr lvl="1"/>
            <a:r>
              <a:rPr lang="en-AU" dirty="0">
                <a:solidFill>
                  <a:srgbClr val="FF0000"/>
                </a:solidFill>
              </a:rPr>
              <a:t>Limited OC = Limited options in the </a:t>
            </a:r>
            <a:r>
              <a:rPr lang="en-AU" dirty="0" smtClean="0">
                <a:solidFill>
                  <a:srgbClr val="FF0000"/>
                </a:solidFill>
              </a:rPr>
              <a:t>future</a:t>
            </a:r>
            <a:endParaRPr lang="en-AU" dirty="0">
              <a:solidFill>
                <a:srgbClr val="FF0000"/>
              </a:solidFill>
            </a:endParaRP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32348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AU" dirty="0" smtClean="0"/>
              <a:t>Future Subdivisions – A Big Problem</a:t>
            </a:r>
            <a:endParaRPr lang="en-AU" dirty="0"/>
          </a:p>
        </p:txBody>
      </p:sp>
      <p:cxnSp>
        <p:nvCxnSpPr>
          <p:cNvPr id="3" name="Straight Connector 2"/>
          <p:cNvCxnSpPr/>
          <p:nvPr/>
        </p:nvCxnSpPr>
        <p:spPr>
          <a:xfrm flipV="1">
            <a:off x="1547664" y="2060848"/>
            <a:ext cx="0" cy="432048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1547664" y="2060848"/>
            <a:ext cx="648072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8028384" y="2060848"/>
            <a:ext cx="0" cy="302433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1547664" y="6381328"/>
            <a:ext cx="396044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>
            <a:off x="5508104" y="5085184"/>
            <a:ext cx="252028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5508104" y="5085184"/>
            <a:ext cx="0" cy="129614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8028384" y="5085184"/>
            <a:ext cx="0" cy="432048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5508104" y="6381328"/>
            <a:ext cx="72008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V="1">
            <a:off x="1547664" y="1844824"/>
            <a:ext cx="0" cy="216024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V="1">
            <a:off x="8028384" y="1844824"/>
            <a:ext cx="0" cy="216024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V="1">
            <a:off x="4427984" y="4509120"/>
            <a:ext cx="0" cy="18722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V="1">
            <a:off x="4788024" y="5085184"/>
            <a:ext cx="0" cy="1296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4788024" y="5949280"/>
            <a:ext cx="7200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4788024" y="5517232"/>
            <a:ext cx="7200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H="1">
            <a:off x="4788024" y="5085184"/>
            <a:ext cx="7200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V="1">
            <a:off x="4788024" y="4509120"/>
            <a:ext cx="0" cy="576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4973937" y="4365104"/>
            <a:ext cx="12542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flipV="1">
            <a:off x="4788024" y="4365104"/>
            <a:ext cx="185913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 flipV="1">
            <a:off x="3779912" y="4005064"/>
            <a:ext cx="0" cy="237626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H="1">
            <a:off x="3779912" y="5949280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 flipH="1">
            <a:off x="3779912" y="5517232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 flipH="1">
            <a:off x="3779912" y="5085184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>
            <a:off x="5292080" y="4365104"/>
            <a:ext cx="0" cy="7200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6228184" y="4365104"/>
            <a:ext cx="0" cy="72008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>
            <a:off x="5775498" y="4365104"/>
            <a:ext cx="0" cy="7200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 flipV="1">
            <a:off x="6228184" y="4005064"/>
            <a:ext cx="0" cy="36004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 flipH="1">
            <a:off x="3779912" y="4005064"/>
            <a:ext cx="244827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>
            <a:off x="3779912" y="4365104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>
            <a:off x="4283968" y="4365104"/>
            <a:ext cx="14401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 flipH="1">
            <a:off x="1547664" y="4005064"/>
            <a:ext cx="2232248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/>
          <p:nvPr/>
        </p:nvCxnSpPr>
        <p:spPr>
          <a:xfrm flipV="1">
            <a:off x="4767476" y="2060848"/>
            <a:ext cx="0" cy="194421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/>
          <p:cNvSpPr txBox="1"/>
          <p:nvPr/>
        </p:nvSpPr>
        <p:spPr>
          <a:xfrm>
            <a:off x="2339752" y="4798893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600" dirty="0" smtClean="0"/>
              <a:t>A</a:t>
            </a:r>
            <a:endParaRPr lang="en-AU" sz="3600" dirty="0"/>
          </a:p>
        </p:txBody>
      </p:sp>
      <p:sp>
        <p:nvSpPr>
          <p:cNvPr id="94" name="TextBox 93"/>
          <p:cNvSpPr txBox="1"/>
          <p:nvPr/>
        </p:nvSpPr>
        <p:spPr>
          <a:xfrm>
            <a:off x="4324976" y="4057327"/>
            <a:ext cx="8413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400" dirty="0" smtClean="0">
                <a:solidFill>
                  <a:srgbClr val="0070C0"/>
                </a:solidFill>
              </a:rPr>
              <a:t>ROAD R1</a:t>
            </a:r>
            <a:endParaRPr lang="en-AU" sz="1400" dirty="0">
              <a:solidFill>
                <a:srgbClr val="0070C0"/>
              </a:solidFill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3995936" y="5291916"/>
            <a:ext cx="126014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AU" dirty="0" smtClean="0">
                <a:solidFill>
                  <a:srgbClr val="0070C0"/>
                </a:solidFill>
              </a:rPr>
              <a:t>STAGE 1</a:t>
            </a:r>
            <a:endParaRPr lang="en-AU" dirty="0">
              <a:solidFill>
                <a:srgbClr val="0070C0"/>
              </a:solidFill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2663788" y="2709790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600" dirty="0" smtClean="0"/>
              <a:t>S2</a:t>
            </a:r>
            <a:endParaRPr lang="en-AU" sz="3600" dirty="0"/>
          </a:p>
        </p:txBody>
      </p:sp>
      <p:sp>
        <p:nvSpPr>
          <p:cNvPr id="97" name="TextBox 96"/>
          <p:cNvSpPr txBox="1"/>
          <p:nvPr/>
        </p:nvSpPr>
        <p:spPr>
          <a:xfrm>
            <a:off x="6444208" y="2857446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600" dirty="0" smtClean="0"/>
              <a:t>S3</a:t>
            </a:r>
            <a:endParaRPr lang="en-AU" sz="3600" dirty="0"/>
          </a:p>
        </p:txBody>
      </p:sp>
      <p:sp>
        <p:nvSpPr>
          <p:cNvPr id="98" name="TextBox 97"/>
          <p:cNvSpPr txBox="1"/>
          <p:nvPr/>
        </p:nvSpPr>
        <p:spPr>
          <a:xfrm>
            <a:off x="3940326" y="6381328"/>
            <a:ext cx="9155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400" dirty="0" smtClean="0"/>
              <a:t>ROAD</a:t>
            </a:r>
            <a:endParaRPr lang="en-AU" sz="2400" dirty="0"/>
          </a:p>
        </p:txBody>
      </p:sp>
      <p:sp>
        <p:nvSpPr>
          <p:cNvPr id="99" name="TextBox 98"/>
          <p:cNvSpPr txBox="1"/>
          <p:nvPr/>
        </p:nvSpPr>
        <p:spPr>
          <a:xfrm rot="16200000">
            <a:off x="755576" y="3990255"/>
            <a:ext cx="9155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400" dirty="0" smtClean="0"/>
              <a:t>ROAD</a:t>
            </a:r>
            <a:endParaRPr lang="en-AU" sz="2400" dirty="0"/>
          </a:p>
        </p:txBody>
      </p:sp>
      <p:sp>
        <p:nvSpPr>
          <p:cNvPr id="100" name="TextBox 99"/>
          <p:cNvSpPr txBox="1"/>
          <p:nvPr/>
        </p:nvSpPr>
        <p:spPr>
          <a:xfrm rot="16200000">
            <a:off x="7873439" y="3367922"/>
            <a:ext cx="9155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400" dirty="0" smtClean="0"/>
              <a:t>ROAD</a:t>
            </a:r>
            <a:endParaRPr lang="en-AU" sz="2400" dirty="0"/>
          </a:p>
        </p:txBody>
      </p:sp>
      <p:sp>
        <p:nvSpPr>
          <p:cNvPr id="101" name="TextBox 100"/>
          <p:cNvSpPr txBox="1"/>
          <p:nvPr/>
        </p:nvSpPr>
        <p:spPr>
          <a:xfrm>
            <a:off x="539552" y="1085835"/>
            <a:ext cx="833811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AU" sz="2400" i="1" dirty="0" smtClean="0">
                <a:solidFill>
                  <a:srgbClr val="0070C0"/>
                </a:solidFill>
              </a:rPr>
              <a:t>All Lots in a Limited To Common Property OC</a:t>
            </a:r>
          </a:p>
          <a:p>
            <a:pPr algn="ctr"/>
            <a:r>
              <a:rPr lang="en-AU" sz="2400" i="1" dirty="0" smtClean="0">
                <a:solidFill>
                  <a:srgbClr val="0070C0"/>
                </a:solidFill>
              </a:rPr>
              <a:t>As soon as CP No.2 is created anywhere: Unanimous Resolution</a:t>
            </a:r>
            <a:endParaRPr lang="en-AU" sz="2400" i="1" dirty="0">
              <a:solidFill>
                <a:srgbClr val="0070C0"/>
              </a:solidFill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3779912" y="4438853"/>
            <a:ext cx="6303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AU" dirty="0" smtClean="0">
                <a:solidFill>
                  <a:srgbClr val="0070C0"/>
                </a:solidFill>
              </a:rPr>
              <a:t>CP </a:t>
            </a:r>
            <a:br>
              <a:rPr lang="en-AU" dirty="0" smtClean="0">
                <a:solidFill>
                  <a:srgbClr val="0070C0"/>
                </a:solidFill>
              </a:rPr>
            </a:br>
            <a:r>
              <a:rPr lang="en-AU" dirty="0" smtClean="0">
                <a:solidFill>
                  <a:srgbClr val="0070C0"/>
                </a:solidFill>
              </a:rPr>
              <a:t>No.1</a:t>
            </a:r>
            <a:endParaRPr lang="en-A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7531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AU" dirty="0" smtClean="0"/>
              <a:t>10. Re-establishment issues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851" y="1340768"/>
            <a:ext cx="8229600" cy="5328592"/>
          </a:xfrm>
        </p:spPr>
        <p:txBody>
          <a:bodyPr>
            <a:normAutofit lnSpcReduction="10000"/>
          </a:bodyPr>
          <a:lstStyle/>
          <a:p>
            <a:r>
              <a:rPr lang="en-AU" dirty="0" smtClean="0"/>
              <a:t>Make sure there are at least three good marks from each survey</a:t>
            </a:r>
          </a:p>
          <a:p>
            <a:r>
              <a:rPr lang="en-AU" dirty="0" smtClean="0"/>
              <a:t>Re-establish all abutting surveys</a:t>
            </a:r>
          </a:p>
          <a:p>
            <a:r>
              <a:rPr lang="en-AU" dirty="0" smtClean="0"/>
              <a:t>First in the island? Go around the block.</a:t>
            </a:r>
          </a:p>
          <a:p>
            <a:r>
              <a:rPr lang="en-AU" dirty="0" smtClean="0"/>
              <a:t>Show radiations and/or chainage and offsets to occupation, and show ages</a:t>
            </a:r>
          </a:p>
          <a:p>
            <a:r>
              <a:rPr lang="en-AU" dirty="0" smtClean="0"/>
              <a:t>Make sure your report is comprehensive and complete, with the correct references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8992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AU" dirty="0" smtClean="0"/>
              <a:t>Summary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AU" dirty="0" smtClean="0"/>
              <a:t>The common theme is: </a:t>
            </a:r>
            <a:br>
              <a:rPr lang="en-AU" dirty="0" smtClean="0"/>
            </a:br>
            <a:r>
              <a:rPr lang="en-AU" dirty="0" smtClean="0"/>
              <a:t>A Plan becomes a title diagram. </a:t>
            </a:r>
            <a:br>
              <a:rPr lang="en-AU" dirty="0" smtClean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 smtClean="0"/>
              <a:t>Simplicity and clarity helps EVERYONE understand the plan.</a:t>
            </a:r>
          </a:p>
          <a:p>
            <a:pPr marL="0" indent="0">
              <a:buNone/>
            </a:pPr>
            <a:r>
              <a:rPr lang="en-AU" dirty="0" smtClean="0"/>
              <a:t/>
            </a:r>
            <a:br>
              <a:rPr lang="en-AU" dirty="0" smtClean="0"/>
            </a:br>
            <a:endParaRPr lang="en-AU" dirty="0" smtClean="0"/>
          </a:p>
        </p:txBody>
      </p:sp>
    </p:spTree>
    <p:extLst>
      <p:ext uri="{BB962C8B-B14F-4D97-AF65-F5344CB8AC3E}">
        <p14:creationId xmlns:p14="http://schemas.microsoft.com/office/powerpoint/2010/main" val="830416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38"/>
          <p:cNvSpPr>
            <a:spLocks noGrp="1" noChangeArrowheads="1"/>
          </p:cNvSpPr>
          <p:nvPr>
            <p:ph type="ctrTitle"/>
          </p:nvPr>
        </p:nvSpPr>
        <p:spPr>
          <a:xfrm>
            <a:off x="831850" y="908050"/>
            <a:ext cx="5827713" cy="757238"/>
          </a:xfrm>
        </p:spPr>
        <p:txBody>
          <a:bodyPr/>
          <a:lstStyle/>
          <a:p>
            <a:pPr eaLnBrk="1" hangingPunct="1"/>
            <a:r>
              <a:rPr lang="en-AU" altLang="en-US" sz="4000" b="1" smtClean="0"/>
              <a:t>ePlan</a:t>
            </a:r>
          </a:p>
        </p:txBody>
      </p:sp>
      <p:sp>
        <p:nvSpPr>
          <p:cNvPr id="56323" name="Rectangle 39"/>
          <p:cNvSpPr>
            <a:spLocks noGrp="1" noChangeArrowheads="1"/>
          </p:cNvSpPr>
          <p:nvPr>
            <p:ph type="subTitle" idx="1"/>
          </p:nvPr>
        </p:nvSpPr>
        <p:spPr>
          <a:xfrm>
            <a:off x="831850" y="1844675"/>
            <a:ext cx="7340600" cy="576263"/>
          </a:xfrm>
        </p:spPr>
        <p:txBody>
          <a:bodyPr/>
          <a:lstStyle/>
          <a:p>
            <a:pPr eaLnBrk="1" hangingPunct="1"/>
            <a:r>
              <a:rPr lang="en-AU" altLang="en-US" sz="1400" smtClean="0"/>
              <a:t>Electronic plans of subdivision</a:t>
            </a:r>
          </a:p>
        </p:txBody>
      </p:sp>
    </p:spTree>
    <p:extLst>
      <p:ext uri="{BB962C8B-B14F-4D97-AF65-F5344CB8AC3E}">
        <p14:creationId xmlns:p14="http://schemas.microsoft.com/office/powerpoint/2010/main" val="366528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altLang="en-US" smtClean="0"/>
              <a:t>Agenda </a:t>
            </a:r>
          </a:p>
        </p:txBody>
      </p:sp>
      <p:sp>
        <p:nvSpPr>
          <p:cNvPr id="573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altLang="en-US" sz="2400" dirty="0" smtClean="0"/>
              <a:t>What is ePlan?</a:t>
            </a:r>
          </a:p>
          <a:p>
            <a:r>
              <a:rPr lang="en-AU" altLang="en-US" sz="2400" dirty="0" smtClean="0"/>
              <a:t>ePlan Implementation Progress</a:t>
            </a:r>
          </a:p>
          <a:p>
            <a:r>
              <a:rPr lang="en-AU" altLang="en-US" sz="2400" dirty="0" smtClean="0"/>
              <a:t>ePlan Engagement Program Update</a:t>
            </a:r>
          </a:p>
          <a:p>
            <a:r>
              <a:rPr lang="en-AU" altLang="en-US" sz="2400" dirty="0" smtClean="0"/>
              <a:t>SMEC Case Study Results</a:t>
            </a:r>
          </a:p>
          <a:p>
            <a:r>
              <a:rPr lang="en-AU" altLang="en-US" sz="2400" dirty="0" smtClean="0"/>
              <a:t>ePlan Visualisation Enhancement Tool</a:t>
            </a:r>
          </a:p>
          <a:p>
            <a:r>
              <a:rPr lang="en-AU" altLang="en-US" sz="2400" dirty="0" smtClean="0"/>
              <a:t>ePlan Labels on LASSI</a:t>
            </a:r>
          </a:p>
          <a:p>
            <a:pPr marL="0" indent="0">
              <a:buNone/>
            </a:pPr>
            <a:endParaRPr lang="en-AU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9090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Oval 26"/>
          <p:cNvSpPr/>
          <p:nvPr/>
        </p:nvSpPr>
        <p:spPr>
          <a:xfrm>
            <a:off x="5295900" y="3105150"/>
            <a:ext cx="2376488" cy="2325688"/>
          </a:xfrm>
          <a:prstGeom prst="ellipse">
            <a:avLst/>
          </a:prstGeom>
          <a:solidFill>
            <a:srgbClr val="FDF8D4"/>
          </a:solidFill>
          <a:ln w="76200">
            <a:solidFill>
              <a:srgbClr val="F9BA72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91415" tIns="45708" rIns="91415" bIns="45708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AU">
              <a:solidFill>
                <a:srgbClr val="FFFFFF"/>
              </a:solidFill>
            </a:endParaRPr>
          </a:p>
        </p:txBody>
      </p:sp>
      <p:sp>
        <p:nvSpPr>
          <p:cNvPr id="5837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altLang="en-US" sz="3200" smtClean="0"/>
              <a:t>What is ePlan?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"/>
          <a:stretch/>
        </p:blipFill>
        <p:spPr bwMode="auto">
          <a:xfrm>
            <a:off x="467548" y="1990886"/>
            <a:ext cx="2068820" cy="24234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8373" name="Group 5"/>
          <p:cNvGrpSpPr>
            <a:grpSpLocks/>
          </p:cNvGrpSpPr>
          <p:nvPr/>
        </p:nvGrpSpPr>
        <p:grpSpPr bwMode="auto">
          <a:xfrm>
            <a:off x="1258888" y="3833813"/>
            <a:ext cx="2062162" cy="2628900"/>
            <a:chOff x="2798418" y="2583333"/>
            <a:chExt cx="2720005" cy="3566614"/>
          </a:xfrm>
        </p:grpSpPr>
        <p:pic>
          <p:nvPicPr>
            <p:cNvPr id="6" name="Picture 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8418" y="2583333"/>
              <a:ext cx="2314575" cy="3209925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sq">
              <a:solidFill>
                <a:srgbClr val="FFFFFF"/>
              </a:solidFill>
              <a:miter lim="800000"/>
            </a:ln>
            <a:effectLst>
              <a:outerShdw blurRad="65000" dist="50800" dir="12900000" kx="195000" ky="145000" algn="tl" rotWithShape="0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360000"/>
              </a:camera>
              <a:lightRig rig="twoPt" dir="t">
                <a:rot lat="0" lon="0" rev="7200000"/>
              </a:lightRig>
            </a:scene3d>
            <a:sp3d contourW="12700">
              <a:bevelT w="25400" h="19050"/>
              <a:contourClr>
                <a:srgbClr val="969696"/>
              </a:contourClr>
            </a:sp3d>
            <a:extLst/>
          </p:spPr>
        </p:pic>
        <p:pic>
          <p:nvPicPr>
            <p:cNvPr id="7" name="Picture 6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03848" y="2940022"/>
              <a:ext cx="2314575" cy="3209925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sq">
              <a:solidFill>
                <a:srgbClr val="FFFFFF"/>
              </a:solidFill>
              <a:miter lim="800000"/>
            </a:ln>
            <a:effectLst>
              <a:outerShdw blurRad="65000" dist="50800" dir="12900000" kx="195000" ky="145000" algn="tl" rotWithShape="0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360000"/>
              </a:camera>
              <a:lightRig rig="twoPt" dir="t">
                <a:rot lat="0" lon="0" rev="7200000"/>
              </a:lightRig>
            </a:scene3d>
            <a:sp3d contourW="12700">
              <a:bevelT w="25400" h="19050"/>
              <a:contourClr>
                <a:srgbClr val="969696"/>
              </a:contourClr>
            </a:sp3d>
            <a:extLst/>
          </p:spPr>
        </p:pic>
      </p:grpSp>
      <p:sp>
        <p:nvSpPr>
          <p:cNvPr id="17" name="TextBox 16"/>
          <p:cNvSpPr txBox="1">
            <a:spLocks noChangeAspect="1"/>
          </p:cNvSpPr>
          <p:nvPr/>
        </p:nvSpPr>
        <p:spPr>
          <a:xfrm>
            <a:off x="5938815" y="5382713"/>
            <a:ext cx="1080000" cy="1080000"/>
          </a:xfrm>
          <a:prstGeom prst="ellipse">
            <a:avLst/>
          </a:prstGeom>
          <a:gradFill flip="none" rotWithShape="1">
            <a:gsLst>
              <a:gs pos="84000">
                <a:srgbClr val="E68B20"/>
              </a:gs>
              <a:gs pos="6250">
                <a:srgbClr val="F9BA72"/>
              </a:gs>
              <a:gs pos="63000">
                <a:srgbClr val="E07D28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tIns="0" rIns="0" bIns="0">
            <a:spAutoFit/>
          </a:bodyPr>
          <a:lstStyle>
            <a:defPPr>
              <a:defRPr lang="en-AU"/>
            </a:defPPr>
            <a:lvl1pPr algn="ctr"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AU" sz="1100" b="1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AU" sz="1000" b="1" dirty="0">
                <a:solidFill>
                  <a:srgbClr val="000000"/>
                </a:solidFill>
              </a:rPr>
              <a:t>Digital Plan Examination</a:t>
            </a:r>
          </a:p>
        </p:txBody>
      </p:sp>
      <p:grpSp>
        <p:nvGrpSpPr>
          <p:cNvPr id="58377" name="Group 25"/>
          <p:cNvGrpSpPr>
            <a:grpSpLocks/>
          </p:cNvGrpSpPr>
          <p:nvPr/>
        </p:nvGrpSpPr>
        <p:grpSpPr bwMode="auto">
          <a:xfrm>
            <a:off x="5724525" y="3403600"/>
            <a:ext cx="1512888" cy="1601788"/>
            <a:chOff x="5914740" y="3116612"/>
            <a:chExt cx="1080120" cy="1032467"/>
          </a:xfrm>
        </p:grpSpPr>
        <p:sp>
          <p:nvSpPr>
            <p:cNvPr id="20" name="Folded Corner 19"/>
            <p:cNvSpPr/>
            <p:nvPr/>
          </p:nvSpPr>
          <p:spPr>
            <a:xfrm rot="10800000" flipH="1">
              <a:off x="6021279" y="3116612"/>
              <a:ext cx="864776" cy="1032467"/>
            </a:xfrm>
            <a:prstGeom prst="foldedCorner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vert="vert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AU" dirty="0">
                <a:solidFill>
                  <a:srgbClr val="000000"/>
                </a:solidFill>
              </a:endParaRPr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5914740" y="3406194"/>
              <a:ext cx="1080120" cy="432838"/>
            </a:xfrm>
            <a:prstGeom prst="round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AU" sz="1400" b="1" dirty="0">
                  <a:solidFill>
                    <a:srgbClr val="FFFFFF"/>
                  </a:solidFill>
                </a:rPr>
                <a:t>ePlan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AU" sz="1400" b="1" dirty="0">
                  <a:solidFill>
                    <a:srgbClr val="FFFFFF"/>
                  </a:solidFill>
                </a:rPr>
                <a:t>LandXML</a:t>
              </a:r>
            </a:p>
          </p:txBody>
        </p:sp>
      </p:grpSp>
      <p:pic>
        <p:nvPicPr>
          <p:cNvPr id="58378" name="Picture 4" descr="http://static.comicvine.com/uploads/original/13/135592/3445014-8965706882-VS-bo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7" t="3310" r="17201" b="2841"/>
          <a:stretch>
            <a:fillRect/>
          </a:stretch>
        </p:blipFill>
        <p:spPr bwMode="auto">
          <a:xfrm>
            <a:off x="3732213" y="4011613"/>
            <a:ext cx="720725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TextBox 29"/>
          <p:cNvSpPr txBox="1">
            <a:spLocks noChangeAspect="1"/>
          </p:cNvSpPr>
          <p:nvPr/>
        </p:nvSpPr>
        <p:spPr>
          <a:xfrm>
            <a:off x="4452938" y="4513845"/>
            <a:ext cx="1080000" cy="1080000"/>
          </a:xfrm>
          <a:prstGeom prst="ellipse">
            <a:avLst/>
          </a:prstGeom>
          <a:gradFill flip="none" rotWithShape="1">
            <a:gsLst>
              <a:gs pos="84000">
                <a:srgbClr val="E68B20"/>
              </a:gs>
              <a:gs pos="6250">
                <a:srgbClr val="F9BA72"/>
              </a:gs>
              <a:gs pos="63000">
                <a:srgbClr val="E07D28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tIns="0" rIns="0" bIns="0" anchor="ctr">
            <a:spAutoFit/>
          </a:bodyPr>
          <a:lstStyle>
            <a:defPPr>
              <a:defRPr lang="en-AU"/>
            </a:defPPr>
            <a:lvl1pPr algn="ctr"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AU" sz="1000" b="1" dirty="0">
                <a:solidFill>
                  <a:srgbClr val="000000"/>
                </a:solidFill>
              </a:rPr>
              <a:t>Analysis</a:t>
            </a:r>
          </a:p>
        </p:txBody>
      </p:sp>
      <p:sp>
        <p:nvSpPr>
          <p:cNvPr id="31" name="TextBox 30"/>
          <p:cNvSpPr txBox="1">
            <a:spLocks noChangeAspect="1"/>
          </p:cNvSpPr>
          <p:nvPr/>
        </p:nvSpPr>
        <p:spPr>
          <a:xfrm>
            <a:off x="4452938" y="3016723"/>
            <a:ext cx="1080000" cy="1080000"/>
          </a:xfrm>
          <a:prstGeom prst="ellipse">
            <a:avLst/>
          </a:prstGeom>
          <a:gradFill flip="none" rotWithShape="1">
            <a:gsLst>
              <a:gs pos="84000">
                <a:srgbClr val="E68B20"/>
              </a:gs>
              <a:gs pos="6250">
                <a:srgbClr val="F9BA72"/>
              </a:gs>
              <a:gs pos="63000">
                <a:srgbClr val="E07D28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tIns="0" rIns="0" bIns="0">
            <a:spAutoFit/>
          </a:bodyPr>
          <a:lstStyle>
            <a:defPPr>
              <a:defRPr lang="en-AU"/>
            </a:defPPr>
            <a:lvl1pPr algn="ctr"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AU" sz="1100" b="1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AU" sz="1000" b="1" dirty="0">
                <a:solidFill>
                  <a:srgbClr val="000000"/>
                </a:solidFill>
              </a:rPr>
              <a:t>Digital Lodgement</a:t>
            </a:r>
          </a:p>
        </p:txBody>
      </p:sp>
      <p:sp>
        <p:nvSpPr>
          <p:cNvPr id="32" name="TextBox 31"/>
          <p:cNvSpPr txBox="1">
            <a:spLocks noChangeAspect="1"/>
          </p:cNvSpPr>
          <p:nvPr/>
        </p:nvSpPr>
        <p:spPr>
          <a:xfrm>
            <a:off x="5938815" y="2027351"/>
            <a:ext cx="1080000" cy="1080000"/>
          </a:xfrm>
          <a:prstGeom prst="ellipse">
            <a:avLst/>
          </a:prstGeom>
          <a:gradFill flip="none" rotWithShape="1">
            <a:gsLst>
              <a:gs pos="84000">
                <a:srgbClr val="E68B20"/>
              </a:gs>
              <a:gs pos="6250">
                <a:srgbClr val="F9BA72"/>
              </a:gs>
              <a:gs pos="63000">
                <a:srgbClr val="E07D28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tIns="0" rIns="0" bIns="0" anchor="ctr">
            <a:spAutoFit/>
          </a:bodyPr>
          <a:lstStyle>
            <a:defPPr>
              <a:defRPr lang="en-AU"/>
            </a:defPPr>
            <a:lvl1pPr algn="ctr"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AU" sz="1000" b="1" dirty="0">
                <a:solidFill>
                  <a:srgbClr val="000000"/>
                </a:solidFill>
              </a:rPr>
              <a:t>Validation</a:t>
            </a:r>
          </a:p>
        </p:txBody>
      </p:sp>
      <p:sp>
        <p:nvSpPr>
          <p:cNvPr id="33" name="TextBox 32"/>
          <p:cNvSpPr txBox="1">
            <a:spLocks noChangeAspect="1"/>
          </p:cNvSpPr>
          <p:nvPr/>
        </p:nvSpPr>
        <p:spPr>
          <a:xfrm>
            <a:off x="7452320" y="4476808"/>
            <a:ext cx="1080000" cy="1080000"/>
          </a:xfrm>
          <a:prstGeom prst="ellipse">
            <a:avLst/>
          </a:prstGeom>
          <a:gradFill flip="none" rotWithShape="1">
            <a:gsLst>
              <a:gs pos="84000">
                <a:srgbClr val="E68B20"/>
              </a:gs>
              <a:gs pos="6250">
                <a:srgbClr val="F9BA72"/>
              </a:gs>
              <a:gs pos="63000">
                <a:srgbClr val="E07D28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tIns="0" rIns="0" bIns="0">
            <a:spAutoFit/>
          </a:bodyPr>
          <a:lstStyle>
            <a:defPPr>
              <a:defRPr lang="en-AU"/>
            </a:defPPr>
            <a:lvl1pPr algn="ctr"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AU" sz="1100" b="1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AU" sz="1000" b="1" dirty="0">
                <a:solidFill>
                  <a:srgbClr val="000000"/>
                </a:solidFill>
              </a:rPr>
              <a:t>Automatic DCDB Update</a:t>
            </a:r>
          </a:p>
        </p:txBody>
      </p:sp>
      <p:sp>
        <p:nvSpPr>
          <p:cNvPr id="18" name="TextBox 17"/>
          <p:cNvSpPr txBox="1">
            <a:spLocks noChangeAspect="1"/>
          </p:cNvSpPr>
          <p:nvPr/>
        </p:nvSpPr>
        <p:spPr>
          <a:xfrm>
            <a:off x="7498974" y="3016723"/>
            <a:ext cx="1080000" cy="1080000"/>
          </a:xfrm>
          <a:prstGeom prst="ellipse">
            <a:avLst/>
          </a:prstGeom>
          <a:gradFill flip="none" rotWithShape="1">
            <a:gsLst>
              <a:gs pos="84000">
                <a:srgbClr val="E68B20"/>
              </a:gs>
              <a:gs pos="6250">
                <a:srgbClr val="F9BA72"/>
              </a:gs>
              <a:gs pos="63000">
                <a:srgbClr val="E07D28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tIns="0" rIns="0" bIns="0" anchor="ctr">
            <a:spAutoFit/>
          </a:bodyPr>
          <a:lstStyle>
            <a:defPPr>
              <a:defRPr lang="en-AU"/>
            </a:defPPr>
            <a:lvl1pPr algn="ctr">
              <a:defRPr sz="1000" b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AU" sz="950" dirty="0" smtClean="0">
                <a:solidFill>
                  <a:srgbClr val="000000"/>
                </a:solidFill>
              </a:rPr>
              <a:t>Visualisation</a:t>
            </a:r>
            <a:endParaRPr lang="en-AU" sz="95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0731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altLang="en-US" smtClean="0"/>
              <a:t>ePlan Implementation Progress</a:t>
            </a:r>
          </a:p>
        </p:txBody>
      </p:sp>
      <p:sp>
        <p:nvSpPr>
          <p:cNvPr id="593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en-AU" altLang="en-US" sz="2400" smtClean="0"/>
              <a:t>SPEAR has been fully ePlan-enabled since May 2013</a:t>
            </a:r>
          </a:p>
          <a:p>
            <a:pPr>
              <a:spcAft>
                <a:spcPts val="600"/>
              </a:spcAft>
            </a:pPr>
            <a:r>
              <a:rPr lang="en-AU" altLang="en-US" sz="2400" smtClean="0"/>
              <a:t>SPEAR validates the ePlan data and creates a PDF</a:t>
            </a:r>
          </a:p>
          <a:p>
            <a:pPr>
              <a:spcAft>
                <a:spcPts val="600"/>
              </a:spcAft>
            </a:pPr>
            <a:r>
              <a:rPr lang="en-AU" altLang="en-US" sz="2400" smtClean="0"/>
              <a:t>ePlan supports all 2D Subdivision Act dealings</a:t>
            </a:r>
          </a:p>
          <a:p>
            <a:pPr>
              <a:spcAft>
                <a:spcPts val="600"/>
              </a:spcAft>
            </a:pPr>
            <a:r>
              <a:rPr lang="en-AU" altLang="en-US" sz="2400" smtClean="0"/>
              <a:t>65 ePlans submitted from 8 firms with 26 registered</a:t>
            </a:r>
          </a:p>
          <a:p>
            <a:pPr>
              <a:spcAft>
                <a:spcPts val="600"/>
              </a:spcAft>
            </a:pPr>
            <a:r>
              <a:rPr lang="en-AU" altLang="en-US" sz="2400" smtClean="0"/>
              <a:t>Since Jan 2016, on average one ePlan has been submitted to SPEAR every fortnight </a:t>
            </a:r>
          </a:p>
          <a:p>
            <a:pPr>
              <a:spcAft>
                <a:spcPts val="600"/>
              </a:spcAft>
            </a:pPr>
            <a:endParaRPr lang="en-AU" altLang="en-US" sz="2200" smtClean="0"/>
          </a:p>
        </p:txBody>
      </p:sp>
    </p:spTree>
    <p:extLst>
      <p:ext uri="{BB962C8B-B14F-4D97-AF65-F5344CB8AC3E}">
        <p14:creationId xmlns:p14="http://schemas.microsoft.com/office/powerpoint/2010/main" val="1640300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altLang="en-US" smtClean="0"/>
              <a:t>Software Vendors Progress</a:t>
            </a:r>
          </a:p>
        </p:txBody>
      </p:sp>
      <p:sp>
        <p:nvSpPr>
          <p:cNvPr id="481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AU" altLang="en-US" sz="2400" dirty="0">
                <a:solidFill>
                  <a:schemeClr val="bg2">
                    <a:lumMod val="50000"/>
                  </a:schemeClr>
                </a:solidFill>
              </a:rPr>
              <a:t>At present, there are </a:t>
            </a:r>
            <a:r>
              <a:rPr lang="en-AU" altLang="en-US" sz="2400" dirty="0" smtClean="0">
                <a:solidFill>
                  <a:schemeClr val="bg2">
                    <a:lumMod val="50000"/>
                  </a:schemeClr>
                </a:solidFill>
              </a:rPr>
              <a:t>3 </a:t>
            </a:r>
            <a:r>
              <a:rPr lang="en-AU" altLang="en-US" sz="2400" dirty="0">
                <a:solidFill>
                  <a:schemeClr val="bg2">
                    <a:lumMod val="50000"/>
                  </a:schemeClr>
                </a:solidFill>
              </a:rPr>
              <a:t>fully functional ePlan-enabled surveying software packages:</a:t>
            </a:r>
          </a:p>
          <a:p>
            <a:pPr lvl="1">
              <a:defRPr/>
            </a:pPr>
            <a:r>
              <a:rPr lang="en-AU" altLang="en-US" b="1" dirty="0">
                <a:solidFill>
                  <a:schemeClr val="bg2">
                    <a:lumMod val="50000"/>
                  </a:schemeClr>
                </a:solidFill>
              </a:rPr>
              <a:t>LISCAD</a:t>
            </a:r>
          </a:p>
          <a:p>
            <a:pPr lvl="1">
              <a:defRPr/>
            </a:pPr>
            <a:r>
              <a:rPr lang="en-AU" altLang="en-US" b="1" dirty="0" err="1" smtClean="0">
                <a:solidFill>
                  <a:schemeClr val="bg2">
                    <a:lumMod val="50000"/>
                  </a:schemeClr>
                </a:solidFill>
              </a:rPr>
              <a:t>GeoCivil</a:t>
            </a:r>
            <a:r>
              <a:rPr lang="en-AU" altLang="en-US" b="1" dirty="0" smtClean="0">
                <a:solidFill>
                  <a:schemeClr val="bg2">
                    <a:lumMod val="50000"/>
                  </a:schemeClr>
                </a:solidFill>
              </a:rPr>
              <a:t>/</a:t>
            </a:r>
            <a:r>
              <a:rPr lang="en-AU" altLang="en-US" b="1" dirty="0" err="1" smtClean="0">
                <a:solidFill>
                  <a:schemeClr val="bg2">
                    <a:lumMod val="50000"/>
                  </a:schemeClr>
                </a:solidFill>
              </a:rPr>
              <a:t>ePSALON</a:t>
            </a:r>
            <a:endParaRPr lang="en-AU" altLang="en-US" b="1" dirty="0" smtClean="0">
              <a:solidFill>
                <a:schemeClr val="bg2">
                  <a:lumMod val="50000"/>
                </a:schemeClr>
              </a:solidFill>
            </a:endParaRPr>
          </a:p>
          <a:p>
            <a:pPr lvl="1">
              <a:defRPr/>
            </a:pPr>
            <a:r>
              <a:rPr lang="en-AU" altLang="en-US" b="1" dirty="0" smtClean="0">
                <a:solidFill>
                  <a:schemeClr val="bg2">
                    <a:lumMod val="50000"/>
                  </a:schemeClr>
                </a:solidFill>
              </a:rPr>
              <a:t>Stringer ePlan </a:t>
            </a:r>
            <a:r>
              <a:rPr lang="en-AU" altLang="en-US" dirty="0" smtClean="0">
                <a:solidFill>
                  <a:schemeClr val="bg2">
                    <a:lumMod val="50000"/>
                  </a:schemeClr>
                </a:solidFill>
              </a:rPr>
              <a:t>(a module for </a:t>
            </a:r>
            <a:r>
              <a:rPr lang="en-AU" altLang="en-US" dirty="0">
                <a:solidFill>
                  <a:schemeClr val="bg2">
                    <a:lumMod val="50000"/>
                  </a:schemeClr>
                </a:solidFill>
              </a:rPr>
              <a:t>AutoCAD </a:t>
            </a:r>
            <a:r>
              <a:rPr lang="en-AU" altLang="en-US" dirty="0" smtClean="0">
                <a:solidFill>
                  <a:schemeClr val="bg2">
                    <a:lumMod val="50000"/>
                  </a:schemeClr>
                </a:solidFill>
              </a:rPr>
              <a:t>Civil3D, AutoCAD and </a:t>
            </a:r>
            <a:r>
              <a:rPr lang="en-AU" altLang="en-US" dirty="0" err="1" smtClean="0">
                <a:solidFill>
                  <a:schemeClr val="bg2">
                    <a:lumMod val="50000"/>
                  </a:schemeClr>
                </a:solidFill>
              </a:rPr>
              <a:t>BricsCAD</a:t>
            </a:r>
            <a:r>
              <a:rPr lang="en-AU" altLang="en-US" dirty="0" smtClean="0">
                <a:solidFill>
                  <a:schemeClr val="bg2">
                    <a:lumMod val="50000"/>
                  </a:schemeClr>
                </a:solidFill>
              </a:rPr>
              <a:t>)</a:t>
            </a:r>
            <a:endParaRPr lang="en-AU" altLang="en-US" dirty="0">
              <a:solidFill>
                <a:schemeClr val="bg2">
                  <a:lumMod val="50000"/>
                </a:schemeClr>
              </a:solidFill>
            </a:endParaRPr>
          </a:p>
          <a:p>
            <a:pPr lvl="1">
              <a:defRPr/>
            </a:pPr>
            <a:endParaRPr lang="en-AU" altLang="en-US" dirty="0">
              <a:solidFill>
                <a:schemeClr val="bg2">
                  <a:lumMod val="50000"/>
                </a:schemeClr>
              </a:solidFill>
            </a:endParaRPr>
          </a:p>
          <a:p>
            <a:pPr>
              <a:defRPr/>
            </a:pPr>
            <a:r>
              <a:rPr lang="en-AU" altLang="en-US" sz="2400" dirty="0" smtClean="0">
                <a:solidFill>
                  <a:schemeClr val="bg2">
                    <a:lumMod val="50000"/>
                  </a:schemeClr>
                </a:solidFill>
              </a:rPr>
              <a:t>New vendors:</a:t>
            </a:r>
          </a:p>
          <a:p>
            <a:pPr lvl="1">
              <a:defRPr/>
            </a:pPr>
            <a:r>
              <a:rPr lang="en-AU" altLang="en-US" dirty="0" smtClean="0">
                <a:solidFill>
                  <a:schemeClr val="bg2">
                    <a:lumMod val="50000"/>
                  </a:schemeClr>
                </a:solidFill>
              </a:rPr>
              <a:t>12d Solutions (</a:t>
            </a:r>
            <a:r>
              <a:rPr lang="en-AU" altLang="en-US" b="1" dirty="0" smtClean="0">
                <a:solidFill>
                  <a:schemeClr val="bg2">
                    <a:lumMod val="50000"/>
                  </a:schemeClr>
                </a:solidFill>
              </a:rPr>
              <a:t>12d Model</a:t>
            </a:r>
            <a:r>
              <a:rPr lang="en-AU" altLang="en-US" dirty="0" smtClean="0">
                <a:solidFill>
                  <a:schemeClr val="bg2">
                    <a:lumMod val="50000"/>
                  </a:schemeClr>
                </a:solidFill>
              </a:rPr>
              <a:t>)</a:t>
            </a:r>
          </a:p>
          <a:p>
            <a:pPr lvl="1">
              <a:defRPr/>
            </a:pPr>
            <a:r>
              <a:rPr lang="en-AU" altLang="en-US" dirty="0" smtClean="0">
                <a:solidFill>
                  <a:schemeClr val="bg2">
                    <a:lumMod val="50000"/>
                  </a:schemeClr>
                </a:solidFill>
              </a:rPr>
              <a:t>Topcon Positioning Systems (</a:t>
            </a:r>
            <a:r>
              <a:rPr lang="en-AU" altLang="en-US" b="1" dirty="0" err="1" smtClean="0">
                <a:solidFill>
                  <a:schemeClr val="bg2">
                    <a:lumMod val="50000"/>
                  </a:schemeClr>
                </a:solidFill>
              </a:rPr>
              <a:t>CivilCad</a:t>
            </a:r>
            <a:r>
              <a:rPr lang="en-AU" altLang="en-US" dirty="0">
                <a:solidFill>
                  <a:schemeClr val="bg2">
                    <a:lumMod val="50000"/>
                  </a:schemeClr>
                </a:solidFill>
              </a:rPr>
              <a:t>)</a:t>
            </a:r>
            <a:endParaRPr lang="en-AU" altLang="en-US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defRPr/>
            </a:pPr>
            <a:endParaRPr lang="en-AU" altLang="en-US" sz="24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4419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altLang="en-US" smtClean="0"/>
              <a:t>ePlan Vision for 2016 and Beyond</a:t>
            </a:r>
          </a:p>
        </p:txBody>
      </p:sp>
      <p:sp>
        <p:nvSpPr>
          <p:cNvPr id="614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  <a:buFont typeface="Wingdings" pitchFamily="2" charset="2"/>
              <a:buChar char="v"/>
            </a:pPr>
            <a:r>
              <a:rPr lang="en-AU" altLang="en-US" sz="2200" b="1" smtClean="0"/>
              <a:t>Vision</a:t>
            </a:r>
            <a:r>
              <a:rPr lang="en-AU" altLang="en-US" sz="2200" smtClean="0"/>
              <a:t>:</a:t>
            </a:r>
            <a:r>
              <a:rPr lang="en-AU" altLang="en-US" sz="2200" i="1" smtClean="0"/>
              <a:t> “To provide the infrastructure and services to enable the creation of ePlans”</a:t>
            </a:r>
          </a:p>
          <a:p>
            <a:pPr lvl="1">
              <a:spcAft>
                <a:spcPts val="600"/>
              </a:spcAft>
              <a:buFont typeface="Wingdings" pitchFamily="2" charset="2"/>
              <a:buChar char="Ø"/>
            </a:pPr>
            <a:r>
              <a:rPr lang="en-AU" altLang="en-US" smtClean="0"/>
              <a:t>Improve the quality of ePlan Services</a:t>
            </a:r>
          </a:p>
          <a:p>
            <a:pPr lvl="1">
              <a:spcAft>
                <a:spcPts val="600"/>
              </a:spcAft>
              <a:buFont typeface="Wingdings" pitchFamily="2" charset="2"/>
              <a:buChar char="Ø"/>
            </a:pPr>
            <a:r>
              <a:rPr lang="en-US" altLang="en-US" smtClean="0"/>
              <a:t>Consult with the surveying industry in the development of the ePlan Services through the ePlan Engagement Program</a:t>
            </a:r>
          </a:p>
          <a:p>
            <a:pPr lvl="1">
              <a:spcAft>
                <a:spcPts val="600"/>
              </a:spcAft>
              <a:buFont typeface="Wingdings" pitchFamily="2" charset="2"/>
              <a:buChar char="Ø"/>
            </a:pPr>
            <a:r>
              <a:rPr lang="en-US" altLang="en-US" smtClean="0"/>
              <a:t>Assist software vendors in developing ePlan functionality</a:t>
            </a:r>
          </a:p>
          <a:p>
            <a:pPr lvl="1">
              <a:spcAft>
                <a:spcPts val="600"/>
              </a:spcAft>
              <a:buFont typeface="Wingdings" pitchFamily="2" charset="2"/>
              <a:buChar char="Ø"/>
            </a:pPr>
            <a:r>
              <a:rPr lang="en-US" altLang="en-US" smtClean="0"/>
              <a:t>Support all plan-based dealings (Subdivision Act, TLA, Crown, Local Government) in ePlan</a:t>
            </a:r>
          </a:p>
          <a:p>
            <a:pPr lvl="1">
              <a:spcAft>
                <a:spcPts val="600"/>
              </a:spcAft>
              <a:buFont typeface="Wingdings" pitchFamily="2" charset="2"/>
              <a:buChar char="Ø"/>
            </a:pPr>
            <a:r>
              <a:rPr lang="en-AU" altLang="en-US" smtClean="0"/>
              <a:t>Collaborate with other jurisdictions through the National ePlan Working Group</a:t>
            </a:r>
          </a:p>
          <a:p>
            <a:pPr>
              <a:spcAft>
                <a:spcPts val="600"/>
              </a:spcAft>
            </a:pPr>
            <a:endParaRPr lang="en-AU" altLang="en-US" sz="2200" smtClean="0"/>
          </a:p>
          <a:p>
            <a:pPr>
              <a:spcAft>
                <a:spcPts val="600"/>
              </a:spcAft>
            </a:pPr>
            <a:endParaRPr lang="en-AU" altLang="en-US" sz="2200" smtClean="0"/>
          </a:p>
        </p:txBody>
      </p:sp>
    </p:spTree>
    <p:extLst>
      <p:ext uri="{BB962C8B-B14F-4D97-AF65-F5344CB8AC3E}">
        <p14:creationId xmlns:p14="http://schemas.microsoft.com/office/powerpoint/2010/main" val="2632128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AU" dirty="0" smtClean="0"/>
              <a:t>Subdivision Branch Status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AU" dirty="0" smtClean="0"/>
              <a:t>New Branch Manager appointed</a:t>
            </a:r>
            <a:endParaRPr lang="en-AU" dirty="0"/>
          </a:p>
          <a:p>
            <a:r>
              <a:rPr lang="en-AU" dirty="0"/>
              <a:t>Lodgements </a:t>
            </a:r>
            <a:r>
              <a:rPr lang="en-AU" dirty="0" smtClean="0"/>
              <a:t>2015/2016:</a:t>
            </a:r>
          </a:p>
          <a:p>
            <a:pPr lvl="1"/>
            <a:r>
              <a:rPr lang="en-AU" dirty="0" smtClean="0"/>
              <a:t> </a:t>
            </a:r>
            <a:r>
              <a:rPr lang="en-AU" sz="3000" dirty="0" smtClean="0"/>
              <a:t>9103 </a:t>
            </a:r>
            <a:r>
              <a:rPr lang="en-AU" sz="3000" dirty="0"/>
              <a:t>plans (up 8%)</a:t>
            </a:r>
          </a:p>
          <a:p>
            <a:r>
              <a:rPr lang="en-AU" dirty="0"/>
              <a:t>Lodgement to </a:t>
            </a:r>
            <a:r>
              <a:rPr lang="en-AU" dirty="0" smtClean="0"/>
              <a:t>Registration - </a:t>
            </a:r>
            <a:r>
              <a:rPr lang="en-AU" dirty="0" err="1" smtClean="0"/>
              <a:t>approx</a:t>
            </a:r>
            <a:r>
              <a:rPr lang="en-AU" dirty="0" smtClean="0"/>
              <a:t> 17 </a:t>
            </a:r>
            <a:r>
              <a:rPr lang="en-AU" dirty="0"/>
              <a:t>days </a:t>
            </a:r>
            <a:r>
              <a:rPr lang="en-AU" dirty="0" smtClean="0"/>
              <a:t>(Updated regularly on </a:t>
            </a:r>
            <a:r>
              <a:rPr lang="en-AU" dirty="0"/>
              <a:t>SPEAR homepage)</a:t>
            </a:r>
          </a:p>
          <a:p>
            <a:r>
              <a:rPr lang="en-AU" dirty="0"/>
              <a:t>Next SPEAR release in </a:t>
            </a:r>
            <a:r>
              <a:rPr lang="en-AU" dirty="0" smtClean="0"/>
              <a:t>November- </a:t>
            </a:r>
            <a:r>
              <a:rPr lang="en-AU" dirty="0"/>
              <a:t>introduces Lodging Parties as a new user</a:t>
            </a:r>
          </a:p>
          <a:p>
            <a:r>
              <a:rPr lang="en-AU" dirty="0"/>
              <a:t>Plans refused - 40%</a:t>
            </a:r>
          </a:p>
          <a:p>
            <a:r>
              <a:rPr lang="en-AU" dirty="0"/>
              <a:t>Plans requisitioned - 70%</a:t>
            </a:r>
          </a:p>
        </p:txBody>
      </p:sp>
    </p:spTree>
    <p:extLst>
      <p:ext uri="{BB962C8B-B14F-4D97-AF65-F5344CB8AC3E}">
        <p14:creationId xmlns:p14="http://schemas.microsoft.com/office/powerpoint/2010/main" val="494453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altLang="en-US" smtClean="0"/>
              <a:t>ePlan Engagement Program Update</a:t>
            </a:r>
          </a:p>
        </p:txBody>
      </p:sp>
      <p:sp>
        <p:nvSpPr>
          <p:cNvPr id="45059" name="Content Placeholder 2"/>
          <p:cNvSpPr>
            <a:spLocks noGrp="1"/>
          </p:cNvSpPr>
          <p:nvPr/>
        </p:nvSpPr>
        <p:spPr bwMode="auto">
          <a:xfrm>
            <a:off x="323850" y="2133600"/>
            <a:ext cx="8569325" cy="460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fontAlgn="base">
              <a:spcAft>
                <a:spcPct val="0"/>
              </a:spcAft>
              <a:defRPr/>
            </a:pPr>
            <a:r>
              <a:rPr lang="en-AU" altLang="en-US" dirty="0" smtClean="0">
                <a:solidFill>
                  <a:srgbClr val="808080">
                    <a:lumMod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Aims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AU" altLang="en-US" sz="2400" dirty="0" smtClean="0">
                <a:solidFill>
                  <a:srgbClr val="808080">
                    <a:lumMod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ePlan team visiting surveying firms to gain a better understanding of their business workflows and requirements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AU" altLang="en-US" sz="2400" dirty="0" smtClean="0">
                <a:solidFill>
                  <a:srgbClr val="808080">
                    <a:lumMod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Obtain feedback on the current and future development of the ePlan visualisation product and validation service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AU" altLang="en-US" sz="2400" dirty="0" smtClean="0">
                <a:solidFill>
                  <a:srgbClr val="808080">
                    <a:lumMod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Demonstrate to surveyors the ePlan workflows</a:t>
            </a:r>
            <a:endParaRPr lang="en-AU" altLang="en-US" sz="2400" dirty="0" smtClean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457200" lvl="1" indent="0" fontAlgn="base">
              <a:spcAft>
                <a:spcPct val="0"/>
              </a:spcAft>
              <a:buFontTx/>
              <a:buNone/>
              <a:defRPr/>
            </a:pPr>
            <a:endParaRPr lang="en-AU" altLang="en-US" sz="1800" dirty="0" smtClean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8109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altLang="en-US" smtClean="0"/>
              <a:t>ePlan Engagement Program Update</a:t>
            </a:r>
          </a:p>
        </p:txBody>
      </p:sp>
      <p:sp>
        <p:nvSpPr>
          <p:cNvPr id="634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altLang="en-US" sz="2000" smtClean="0"/>
              <a:t>Workshops:</a:t>
            </a:r>
          </a:p>
          <a:p>
            <a:endParaRPr lang="en-AU" altLang="en-US" sz="2000" smtClean="0"/>
          </a:p>
          <a:p>
            <a:endParaRPr lang="en-AU" altLang="en-US" sz="2000" smtClean="0"/>
          </a:p>
          <a:p>
            <a:endParaRPr lang="en-AU" altLang="en-US" sz="2000" smtClean="0"/>
          </a:p>
          <a:p>
            <a:endParaRPr lang="en-AU" altLang="en-US" sz="2000" smtClean="0"/>
          </a:p>
          <a:p>
            <a:endParaRPr lang="en-AU" altLang="en-US" sz="2000" smtClean="0"/>
          </a:p>
          <a:p>
            <a:r>
              <a:rPr lang="en-AU" altLang="en-US" sz="2000" smtClean="0"/>
              <a:t>ePlan team will provide a case study investigation from data provided by the respective firms</a:t>
            </a:r>
          </a:p>
          <a:p>
            <a:endParaRPr lang="en-AU" altLang="en-US" sz="2000" smtClean="0"/>
          </a:p>
          <a:p>
            <a:r>
              <a:rPr lang="en-AU" altLang="en-US" sz="2000" smtClean="0"/>
              <a:t>Next step: Continue engagement with surveying firms and to extend the engagement program to councils</a:t>
            </a:r>
          </a:p>
          <a:p>
            <a:endParaRPr lang="en-AU" altLang="en-US" smtClean="0"/>
          </a:p>
        </p:txBody>
      </p:sp>
      <p:pic>
        <p:nvPicPr>
          <p:cNvPr id="63492" name="Picture 4" descr="SME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2641600"/>
            <a:ext cx="15351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493" name="Picture 10" descr="http://www.udiavic.com.au/files/document/filename/178/Bosco%20Jonson%20Logo%20we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0" y="3375025"/>
            <a:ext cx="604838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494" name="Picture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2474913"/>
            <a:ext cx="1389062" cy="90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495" name="Picture 1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350" y="3625850"/>
            <a:ext cx="160655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496" name="Picture 2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2641600"/>
            <a:ext cx="1487488" cy="56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497" name="Picture 2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67" b="32867"/>
          <a:stretch>
            <a:fillRect/>
          </a:stretch>
        </p:blipFill>
        <p:spPr bwMode="auto">
          <a:xfrm>
            <a:off x="3311525" y="3625850"/>
            <a:ext cx="1554163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498" name="Picture 13" descr="http://cdn.onerabbit.net/tgm/header-logo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0463" y="2801938"/>
            <a:ext cx="823912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499" name="Picture 1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3430588"/>
            <a:ext cx="666750" cy="69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500" name="Picture 1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9100" y="2590800"/>
            <a:ext cx="1000125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501" name="Picture 14" descr="1d2d89a787527227e229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9225" y="3803650"/>
            <a:ext cx="14859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502" name="Picture 1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3305175"/>
            <a:ext cx="26003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3551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le 1"/>
          <p:cNvSpPr>
            <a:spLocks noGrp="1"/>
          </p:cNvSpPr>
          <p:nvPr>
            <p:ph type="ctrTitle"/>
          </p:nvPr>
        </p:nvSpPr>
        <p:spPr>
          <a:xfrm>
            <a:off x="827088" y="1916113"/>
            <a:ext cx="7848600" cy="900112"/>
          </a:xfrm>
        </p:spPr>
        <p:txBody>
          <a:bodyPr/>
          <a:lstStyle/>
          <a:p>
            <a:r>
              <a:rPr lang="en-AU" altLang="en-US" smtClean="0"/>
              <a:t>SMEC ePlan Case Study </a:t>
            </a:r>
          </a:p>
        </p:txBody>
      </p:sp>
      <p:sp>
        <p:nvSpPr>
          <p:cNvPr id="64515" name="Subtitle 1"/>
          <p:cNvSpPr>
            <a:spLocks noGrp="1"/>
          </p:cNvSpPr>
          <p:nvPr>
            <p:ph type="subTitle" idx="1"/>
          </p:nvPr>
        </p:nvSpPr>
        <p:spPr>
          <a:xfrm>
            <a:off x="827088" y="2827338"/>
            <a:ext cx="7345362" cy="744537"/>
          </a:xfrm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Rectangle 3">
            <a:hlinkClick r:id="rId2" action="ppaction://hlinkfile"/>
          </p:cNvPr>
          <p:cNvSpPr/>
          <p:nvPr/>
        </p:nvSpPr>
        <p:spPr>
          <a:xfrm>
            <a:off x="7092280" y="2060848"/>
            <a:ext cx="1696298" cy="707886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AU" altLang="en-US" sz="4000" kern="0" dirty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Demo</a:t>
            </a:r>
            <a:endParaRPr lang="en-A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2878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altLang="en-US" smtClean="0"/>
              <a:t>SMEC ePlan Case Study</a:t>
            </a:r>
            <a:br>
              <a:rPr lang="en-AU" altLang="en-US" smtClean="0"/>
            </a:br>
            <a:r>
              <a:rPr lang="en-AU" altLang="en-US" sz="2400" b="1" smtClean="0"/>
              <a:t>PDF</a:t>
            </a:r>
            <a:r>
              <a:rPr lang="en-AU" altLang="en-US" sz="2400" smtClean="0"/>
              <a:t> vs </a:t>
            </a:r>
            <a:r>
              <a:rPr lang="en-AU" altLang="en-US" sz="2400" b="1" smtClean="0"/>
              <a:t>ePlan</a:t>
            </a:r>
            <a:r>
              <a:rPr lang="en-AU" altLang="en-US" sz="2400" smtClean="0"/>
              <a:t> creation</a:t>
            </a:r>
            <a:endParaRPr lang="en-AU" altLang="en-US" sz="3200" smtClean="0"/>
          </a:p>
        </p:txBody>
      </p:sp>
      <p:sp>
        <p:nvSpPr>
          <p:cNvPr id="27" name="Text Box 9"/>
          <p:cNvSpPr txBox="1"/>
          <p:nvPr/>
        </p:nvSpPr>
        <p:spPr bwMode="auto">
          <a:xfrm>
            <a:off x="6392863" y="2470150"/>
            <a:ext cx="523875" cy="204788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fontAlgn="base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defRPr/>
            </a:pPr>
            <a:r>
              <a:rPr lang="en-AU" sz="700" b="1" dirty="0">
                <a:solidFill>
                  <a:srgbClr val="000000"/>
                </a:solidFill>
                <a:ea typeface="Calibri"/>
                <a:cs typeface="Arial"/>
              </a:rPr>
              <a:t>Input</a:t>
            </a:r>
            <a:endParaRPr lang="en-AU" sz="600" dirty="0">
              <a:solidFill>
                <a:srgbClr val="000000"/>
              </a:solidFill>
              <a:ea typeface="Calibri"/>
              <a:cs typeface="Arial"/>
            </a:endParaRPr>
          </a:p>
        </p:txBody>
      </p:sp>
      <p:sp>
        <p:nvSpPr>
          <p:cNvPr id="33" name="Rounded Rectangle 32"/>
          <p:cNvSpPr/>
          <p:nvPr/>
        </p:nvSpPr>
        <p:spPr bwMode="auto">
          <a:xfrm>
            <a:off x="7011988" y="2311400"/>
            <a:ext cx="1231900" cy="549275"/>
          </a:xfrm>
          <a:prstGeom prst="round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defRPr/>
            </a:pPr>
            <a:r>
              <a:rPr lang="en-AU" sz="1000" b="1" dirty="0">
                <a:solidFill>
                  <a:srgbClr val="000000"/>
                </a:solidFill>
                <a:ea typeface="Calibri"/>
                <a:cs typeface="Arial"/>
              </a:rPr>
              <a:t>Data Preparation for Stage 5</a:t>
            </a:r>
            <a:endParaRPr lang="en-AU" sz="800" dirty="0">
              <a:solidFill>
                <a:srgbClr val="000000"/>
              </a:solidFill>
              <a:ea typeface="Calibri"/>
              <a:cs typeface="Arial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5745163" y="2170113"/>
            <a:ext cx="808037" cy="31908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defRPr/>
            </a:pPr>
            <a:r>
              <a:rPr lang="en-AU" sz="700" b="1" dirty="0">
                <a:solidFill>
                  <a:srgbClr val="FFFFFF"/>
                </a:solidFill>
                <a:ea typeface="Calibri"/>
                <a:cs typeface="Arial"/>
              </a:rPr>
              <a:t>Computed Plan</a:t>
            </a:r>
            <a:endParaRPr lang="en-AU" sz="600" dirty="0">
              <a:solidFill>
                <a:srgbClr val="FFFFFF"/>
              </a:solidFill>
              <a:ea typeface="Calibri"/>
              <a:cs typeface="Arial"/>
            </a:endParaRPr>
          </a:p>
        </p:txBody>
      </p:sp>
      <p:cxnSp>
        <p:nvCxnSpPr>
          <p:cNvPr id="35" name="Straight Arrow Connector 34"/>
          <p:cNvCxnSpPr/>
          <p:nvPr/>
        </p:nvCxnSpPr>
        <p:spPr bwMode="auto">
          <a:xfrm>
            <a:off x="6129338" y="2619375"/>
            <a:ext cx="84613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>
            <a:stCxn id="33" idx="2"/>
            <a:endCxn id="38" idx="0"/>
          </p:cNvCxnSpPr>
          <p:nvPr/>
        </p:nvCxnSpPr>
        <p:spPr bwMode="auto">
          <a:xfrm flipH="1">
            <a:off x="7613650" y="2860675"/>
            <a:ext cx="14288" cy="52705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8" name="Rounded Rectangle 37"/>
          <p:cNvSpPr/>
          <p:nvPr/>
        </p:nvSpPr>
        <p:spPr bwMode="auto">
          <a:xfrm>
            <a:off x="6983413" y="3387725"/>
            <a:ext cx="1260475" cy="719138"/>
          </a:xfrm>
          <a:prstGeom prst="round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defRPr/>
            </a:pPr>
            <a:r>
              <a:rPr lang="en-AU" sz="1000" b="1" dirty="0">
                <a:solidFill>
                  <a:srgbClr val="000000"/>
                </a:solidFill>
                <a:ea typeface="Calibri"/>
                <a:cs typeface="Arial"/>
              </a:rPr>
              <a:t>Add Attributes to Computed Plan</a:t>
            </a:r>
          </a:p>
        </p:txBody>
      </p:sp>
      <p:cxnSp>
        <p:nvCxnSpPr>
          <p:cNvPr id="41" name="Straight Arrow Connector 40"/>
          <p:cNvCxnSpPr>
            <a:stCxn id="38" idx="2"/>
            <a:endCxn id="42" idx="0"/>
          </p:cNvCxnSpPr>
          <p:nvPr/>
        </p:nvCxnSpPr>
        <p:spPr bwMode="auto">
          <a:xfrm>
            <a:off x="7613650" y="4106863"/>
            <a:ext cx="9525" cy="4699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2" name="Rounded Rectangle 41"/>
          <p:cNvSpPr/>
          <p:nvPr/>
        </p:nvSpPr>
        <p:spPr bwMode="auto">
          <a:xfrm>
            <a:off x="7002463" y="4576763"/>
            <a:ext cx="1241425" cy="482600"/>
          </a:xfrm>
          <a:prstGeom prst="round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defRPr/>
            </a:pPr>
            <a:r>
              <a:rPr lang="en-AU" sz="1000" b="1" dirty="0">
                <a:solidFill>
                  <a:srgbClr val="000000"/>
                </a:solidFill>
                <a:ea typeface="Calibri"/>
                <a:cs typeface="Arial"/>
              </a:rPr>
              <a:t>Convert CAD file into ePlan</a:t>
            </a:r>
          </a:p>
        </p:txBody>
      </p:sp>
      <p:sp>
        <p:nvSpPr>
          <p:cNvPr id="43" name="Rounded Rectangle 42"/>
          <p:cNvSpPr/>
          <p:nvPr/>
        </p:nvSpPr>
        <p:spPr bwMode="auto">
          <a:xfrm>
            <a:off x="7015163" y="5340350"/>
            <a:ext cx="1228725" cy="598488"/>
          </a:xfrm>
          <a:prstGeom prst="round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defRPr/>
            </a:pPr>
            <a:r>
              <a:rPr lang="en-AU" sz="1000" b="1" dirty="0">
                <a:solidFill>
                  <a:srgbClr val="000000"/>
                </a:solidFill>
                <a:ea typeface="Calibri"/>
                <a:cs typeface="Arial"/>
              </a:rPr>
              <a:t>Validate and Visualise ePlan</a:t>
            </a:r>
          </a:p>
        </p:txBody>
      </p:sp>
      <p:cxnSp>
        <p:nvCxnSpPr>
          <p:cNvPr id="45" name="Straight Arrow Connector 44"/>
          <p:cNvCxnSpPr>
            <a:stCxn id="42" idx="2"/>
            <a:endCxn id="43" idx="0"/>
          </p:cNvCxnSpPr>
          <p:nvPr/>
        </p:nvCxnSpPr>
        <p:spPr bwMode="auto">
          <a:xfrm>
            <a:off x="7623175" y="5059363"/>
            <a:ext cx="6350" cy="28098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7" name="Rounded Rectangle 46"/>
          <p:cNvSpPr/>
          <p:nvPr/>
        </p:nvSpPr>
        <p:spPr bwMode="auto">
          <a:xfrm>
            <a:off x="6129338" y="5822950"/>
            <a:ext cx="781050" cy="482600"/>
          </a:xfrm>
          <a:prstGeom prst="round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defRPr/>
            </a:pPr>
            <a:r>
              <a:rPr lang="en-AU" sz="1000" b="1" dirty="0">
                <a:solidFill>
                  <a:srgbClr val="000000"/>
                </a:solidFill>
                <a:ea typeface="Calibri"/>
                <a:cs typeface="Arial"/>
              </a:rPr>
              <a:t>Amend Plan</a:t>
            </a:r>
          </a:p>
        </p:txBody>
      </p:sp>
      <p:cxnSp>
        <p:nvCxnSpPr>
          <p:cNvPr id="48" name="Straight Arrow Connector 47"/>
          <p:cNvCxnSpPr/>
          <p:nvPr/>
        </p:nvCxnSpPr>
        <p:spPr bwMode="auto">
          <a:xfrm flipH="1">
            <a:off x="6910388" y="6030913"/>
            <a:ext cx="719137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 bwMode="auto">
          <a:xfrm>
            <a:off x="6513513" y="2744788"/>
            <a:ext cx="0" cy="307022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 bwMode="auto">
          <a:xfrm>
            <a:off x="6507163" y="2744788"/>
            <a:ext cx="50800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 bwMode="auto">
          <a:xfrm>
            <a:off x="6129338" y="2489200"/>
            <a:ext cx="0" cy="131763"/>
          </a:xfrm>
          <a:prstGeom prst="straightConnector1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/>
          <p:cNvCxnSpPr>
            <a:stCxn id="43" idx="2"/>
          </p:cNvCxnSpPr>
          <p:nvPr/>
        </p:nvCxnSpPr>
        <p:spPr bwMode="auto">
          <a:xfrm>
            <a:off x="7629525" y="5938838"/>
            <a:ext cx="0" cy="12065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>
            <a:off x="4356100" y="2030413"/>
            <a:ext cx="0" cy="4752975"/>
          </a:xfrm>
          <a:prstGeom prst="line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9" name="Rounded Rectangle 38"/>
          <p:cNvSpPr/>
          <p:nvPr/>
        </p:nvSpPr>
        <p:spPr bwMode="auto">
          <a:xfrm>
            <a:off x="1543050" y="2311400"/>
            <a:ext cx="1257300" cy="565150"/>
          </a:xfrm>
          <a:prstGeom prst="roundRect">
            <a:avLst/>
          </a:prstGeom>
          <a:solidFill>
            <a:srgbClr val="6B6B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defRPr/>
            </a:pPr>
            <a:r>
              <a:rPr lang="en-AU" sz="1000" b="1" dirty="0">
                <a:solidFill>
                  <a:srgbClr val="FFFFFF"/>
                </a:solidFill>
                <a:ea typeface="Calibri"/>
                <a:cs typeface="Arial"/>
              </a:rPr>
              <a:t>Computed Plan Preparation</a:t>
            </a:r>
            <a:endParaRPr lang="en-AU" sz="800" dirty="0">
              <a:solidFill>
                <a:srgbClr val="FFFFFF"/>
              </a:solidFill>
              <a:ea typeface="Calibri"/>
              <a:cs typeface="Arial"/>
            </a:endParaRPr>
          </a:p>
        </p:txBody>
      </p:sp>
      <p:sp>
        <p:nvSpPr>
          <p:cNvPr id="59" name="Rounded Rectangle 58"/>
          <p:cNvSpPr/>
          <p:nvPr/>
        </p:nvSpPr>
        <p:spPr bwMode="auto">
          <a:xfrm>
            <a:off x="1550988" y="3387725"/>
            <a:ext cx="1255712" cy="655638"/>
          </a:xfrm>
          <a:prstGeom prst="roundRect">
            <a:avLst/>
          </a:prstGeom>
          <a:solidFill>
            <a:srgbClr val="6B6B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defRPr/>
            </a:pPr>
            <a:r>
              <a:rPr lang="en-AU" sz="1000" b="1" dirty="0">
                <a:solidFill>
                  <a:srgbClr val="FFFFFF"/>
                </a:solidFill>
                <a:ea typeface="Calibri"/>
                <a:cs typeface="Arial"/>
              </a:rPr>
              <a:t>Copy Stage 5 Data to a New Drawing File</a:t>
            </a:r>
          </a:p>
        </p:txBody>
      </p:sp>
      <p:cxnSp>
        <p:nvCxnSpPr>
          <p:cNvPr id="60" name="Straight Arrow Connector 59"/>
          <p:cNvCxnSpPr/>
          <p:nvPr/>
        </p:nvCxnSpPr>
        <p:spPr bwMode="auto">
          <a:xfrm>
            <a:off x="2190750" y="4043363"/>
            <a:ext cx="0" cy="45878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1" name="Rounded Rectangle 60"/>
          <p:cNvSpPr/>
          <p:nvPr/>
        </p:nvSpPr>
        <p:spPr bwMode="auto">
          <a:xfrm>
            <a:off x="1573213" y="4502150"/>
            <a:ext cx="1257300" cy="565150"/>
          </a:xfrm>
          <a:prstGeom prst="roundRect">
            <a:avLst/>
          </a:prstGeom>
          <a:solidFill>
            <a:srgbClr val="6B6B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defRPr/>
            </a:pPr>
            <a:r>
              <a:rPr lang="en-AU" sz="1000" b="1" dirty="0">
                <a:solidFill>
                  <a:srgbClr val="FFFFFF"/>
                </a:solidFill>
                <a:ea typeface="Calibri"/>
                <a:cs typeface="Arial"/>
              </a:rPr>
              <a:t>Draft the Plan of Subdivision in CAD</a:t>
            </a:r>
          </a:p>
        </p:txBody>
      </p:sp>
      <p:sp>
        <p:nvSpPr>
          <p:cNvPr id="62" name="Rounded Rectangle 61"/>
          <p:cNvSpPr/>
          <p:nvPr/>
        </p:nvSpPr>
        <p:spPr bwMode="auto">
          <a:xfrm>
            <a:off x="1589088" y="5394325"/>
            <a:ext cx="1255712" cy="565150"/>
          </a:xfrm>
          <a:prstGeom prst="roundRect">
            <a:avLst/>
          </a:prstGeom>
          <a:solidFill>
            <a:srgbClr val="6B6B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defRPr/>
            </a:pPr>
            <a:r>
              <a:rPr lang="en-AU" sz="1000" b="1" dirty="0">
                <a:solidFill>
                  <a:srgbClr val="FFFFFF"/>
                </a:solidFill>
                <a:ea typeface="Calibri"/>
                <a:cs typeface="Arial"/>
              </a:rPr>
              <a:t>Quality Assurance</a:t>
            </a:r>
          </a:p>
        </p:txBody>
      </p:sp>
      <p:cxnSp>
        <p:nvCxnSpPr>
          <p:cNvPr id="63" name="Straight Arrow Connector 62"/>
          <p:cNvCxnSpPr/>
          <p:nvPr/>
        </p:nvCxnSpPr>
        <p:spPr bwMode="auto">
          <a:xfrm>
            <a:off x="2228850" y="5067300"/>
            <a:ext cx="0" cy="32702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5" name="Rounded Rectangle 64"/>
          <p:cNvSpPr/>
          <p:nvPr/>
        </p:nvSpPr>
        <p:spPr bwMode="auto">
          <a:xfrm>
            <a:off x="611188" y="5959475"/>
            <a:ext cx="857250" cy="565150"/>
          </a:xfrm>
          <a:prstGeom prst="roundRect">
            <a:avLst/>
          </a:prstGeom>
          <a:solidFill>
            <a:srgbClr val="6B6B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defRPr/>
            </a:pPr>
            <a:r>
              <a:rPr lang="en-AU" sz="1000" b="1" dirty="0">
                <a:solidFill>
                  <a:srgbClr val="FFFFFF"/>
                </a:solidFill>
                <a:ea typeface="Calibri"/>
                <a:cs typeface="Arial"/>
              </a:rPr>
              <a:t>Amend Plan</a:t>
            </a:r>
          </a:p>
        </p:txBody>
      </p:sp>
      <p:cxnSp>
        <p:nvCxnSpPr>
          <p:cNvPr id="66" name="Straight Arrow Connector 65"/>
          <p:cNvCxnSpPr/>
          <p:nvPr/>
        </p:nvCxnSpPr>
        <p:spPr bwMode="auto">
          <a:xfrm flipH="1">
            <a:off x="1468438" y="6203950"/>
            <a:ext cx="77470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 bwMode="auto">
          <a:xfrm>
            <a:off x="1039813" y="2586038"/>
            <a:ext cx="0" cy="338137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/>
          <p:nvPr/>
        </p:nvCxnSpPr>
        <p:spPr bwMode="auto">
          <a:xfrm>
            <a:off x="1039813" y="2586038"/>
            <a:ext cx="509587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>
            <a:stCxn id="39" idx="2"/>
            <a:endCxn id="59" idx="0"/>
          </p:cNvCxnSpPr>
          <p:nvPr/>
        </p:nvCxnSpPr>
        <p:spPr bwMode="auto">
          <a:xfrm>
            <a:off x="2171700" y="2876550"/>
            <a:ext cx="7938" cy="51117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 bwMode="auto">
          <a:xfrm flipH="1">
            <a:off x="2262188" y="5959475"/>
            <a:ext cx="0" cy="24447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-34925" y="3700463"/>
            <a:ext cx="10398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AU" altLang="en-US" sz="1200" smtClean="0">
                <a:solidFill>
                  <a:srgbClr val="000000"/>
                </a:solidFill>
              </a:rPr>
              <a:t>Duplicated drawing files</a:t>
            </a:r>
          </a:p>
        </p:txBody>
      </p:sp>
      <p:cxnSp>
        <p:nvCxnSpPr>
          <p:cNvPr id="24" name="Straight Arrow Connector 23"/>
          <p:cNvCxnSpPr>
            <a:stCxn id="22" idx="0"/>
          </p:cNvCxnSpPr>
          <p:nvPr/>
        </p:nvCxnSpPr>
        <p:spPr>
          <a:xfrm flipV="1">
            <a:off x="485775" y="2744788"/>
            <a:ext cx="1057275" cy="95567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>
            <a:stCxn id="22" idx="2"/>
            <a:endCxn id="61" idx="1"/>
          </p:cNvCxnSpPr>
          <p:nvPr/>
        </p:nvCxnSpPr>
        <p:spPr>
          <a:xfrm>
            <a:off x="485775" y="4162425"/>
            <a:ext cx="1087438" cy="6223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4554538" y="2063750"/>
            <a:ext cx="4319587" cy="2443163"/>
          </a:xfrm>
          <a:prstGeom prst="rect">
            <a:avLst/>
          </a:prstGeom>
          <a:solidFill>
            <a:srgbClr val="FF0000">
              <a:alpha val="25098"/>
            </a:srgbClr>
          </a:solidFill>
          <a:ln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AU">
              <a:solidFill>
                <a:srgbClr val="FFFFFF"/>
              </a:solidFill>
            </a:endParaRPr>
          </a:p>
        </p:txBody>
      </p:sp>
      <p:sp>
        <p:nvSpPr>
          <p:cNvPr id="73" name="TextBox 72"/>
          <p:cNvSpPr txBox="1">
            <a:spLocks noChangeArrowheads="1"/>
          </p:cNvSpPr>
          <p:nvPr/>
        </p:nvSpPr>
        <p:spPr bwMode="auto">
          <a:xfrm>
            <a:off x="4533900" y="4048125"/>
            <a:ext cx="2019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AU" altLang="en-US" sz="1200" smtClean="0">
                <a:solidFill>
                  <a:srgbClr val="000000"/>
                </a:solidFill>
              </a:rPr>
              <a:t>Enriched Computed Plan as a single data source</a:t>
            </a:r>
          </a:p>
        </p:txBody>
      </p:sp>
      <p:sp>
        <p:nvSpPr>
          <p:cNvPr id="37" name="Text Box 62"/>
          <p:cNvSpPr txBox="1"/>
          <p:nvPr/>
        </p:nvSpPr>
        <p:spPr bwMode="auto">
          <a:xfrm>
            <a:off x="2859088" y="3429000"/>
            <a:ext cx="1425575" cy="2794000"/>
          </a:xfrm>
          <a:prstGeom prst="rect">
            <a:avLst/>
          </a:prstGeom>
          <a:solidFill>
            <a:srgbClr val="D9D9D9">
              <a:alpha val="50196"/>
            </a:srgbClr>
          </a:solidFill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fontAlgn="base">
              <a:lnSpc>
                <a:spcPct val="115000"/>
              </a:lnSpc>
              <a:spcBef>
                <a:spcPct val="0"/>
              </a:spcBef>
              <a:defRPr/>
            </a:pPr>
            <a:r>
              <a:rPr lang="en-AU" sz="1050" dirty="0">
                <a:solidFill>
                  <a:srgbClr val="000000"/>
                </a:solidFill>
                <a:ea typeface="Calibri"/>
                <a:cs typeface="Arial"/>
              </a:rPr>
              <a:t>- Use the relevant plan template</a:t>
            </a:r>
          </a:p>
          <a:p>
            <a:pPr fontAlgn="base">
              <a:lnSpc>
                <a:spcPct val="115000"/>
              </a:lnSpc>
              <a:spcBef>
                <a:spcPct val="0"/>
              </a:spcBef>
              <a:defRPr/>
            </a:pPr>
            <a:r>
              <a:rPr lang="en-AU" sz="1050" dirty="0">
                <a:solidFill>
                  <a:srgbClr val="000000"/>
                </a:solidFill>
                <a:ea typeface="Calibri"/>
                <a:cs typeface="Arial"/>
              </a:rPr>
              <a:t>- Define sheets and scales</a:t>
            </a:r>
          </a:p>
          <a:p>
            <a:pPr fontAlgn="base">
              <a:lnSpc>
                <a:spcPct val="115000"/>
              </a:lnSpc>
              <a:spcBef>
                <a:spcPct val="0"/>
              </a:spcBef>
              <a:defRPr/>
            </a:pPr>
            <a:r>
              <a:rPr lang="en-AU" sz="1050" dirty="0">
                <a:solidFill>
                  <a:srgbClr val="000000"/>
                </a:solidFill>
                <a:ea typeface="Calibri"/>
                <a:cs typeface="Arial"/>
              </a:rPr>
              <a:t>- Add front sheet details</a:t>
            </a:r>
          </a:p>
          <a:p>
            <a:pPr fontAlgn="base">
              <a:lnSpc>
                <a:spcPct val="115000"/>
              </a:lnSpc>
              <a:spcBef>
                <a:spcPct val="0"/>
              </a:spcBef>
              <a:defRPr/>
            </a:pPr>
            <a:r>
              <a:rPr lang="en-AU" sz="1050" dirty="0">
                <a:solidFill>
                  <a:srgbClr val="000000"/>
                </a:solidFill>
                <a:ea typeface="Calibri"/>
                <a:cs typeface="Arial"/>
              </a:rPr>
              <a:t>- Add easements</a:t>
            </a:r>
          </a:p>
          <a:p>
            <a:pPr fontAlgn="base">
              <a:lnSpc>
                <a:spcPct val="115000"/>
              </a:lnSpc>
              <a:spcBef>
                <a:spcPct val="0"/>
              </a:spcBef>
              <a:defRPr/>
            </a:pPr>
            <a:r>
              <a:rPr lang="en-AU" sz="1050" dirty="0">
                <a:solidFill>
                  <a:srgbClr val="000000"/>
                </a:solidFill>
                <a:ea typeface="Calibri"/>
                <a:cs typeface="Arial"/>
              </a:rPr>
              <a:t>- Add road connections</a:t>
            </a:r>
          </a:p>
          <a:p>
            <a:pPr fontAlgn="base">
              <a:lnSpc>
                <a:spcPct val="115000"/>
              </a:lnSpc>
              <a:spcBef>
                <a:spcPct val="0"/>
              </a:spcBef>
              <a:defRPr/>
            </a:pPr>
            <a:r>
              <a:rPr lang="en-AU" sz="1050" dirty="0">
                <a:solidFill>
                  <a:srgbClr val="000000"/>
                </a:solidFill>
                <a:ea typeface="Calibri"/>
                <a:cs typeface="Arial"/>
              </a:rPr>
              <a:t>- Add Owners Corporation Details</a:t>
            </a:r>
          </a:p>
          <a:p>
            <a:pPr fontAlgn="base">
              <a:lnSpc>
                <a:spcPct val="115000"/>
              </a:lnSpc>
              <a:spcBef>
                <a:spcPct val="0"/>
              </a:spcBef>
              <a:defRPr/>
            </a:pPr>
            <a:r>
              <a:rPr lang="en-AU" sz="1050" dirty="0">
                <a:solidFill>
                  <a:srgbClr val="000000"/>
                </a:solidFill>
                <a:ea typeface="Calibri"/>
                <a:cs typeface="Arial"/>
              </a:rPr>
              <a:t>- Add Restriction details</a:t>
            </a: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defRPr/>
            </a:pPr>
            <a:r>
              <a:rPr lang="en-AU" sz="1050" dirty="0">
                <a:solidFill>
                  <a:srgbClr val="000000"/>
                </a:solidFill>
                <a:ea typeface="Calibri"/>
                <a:cs typeface="Arial"/>
              </a:rPr>
              <a:t>- Add enlargement diagrams</a:t>
            </a:r>
          </a:p>
        </p:txBody>
      </p:sp>
    </p:spTree>
    <p:extLst>
      <p:ext uri="{BB962C8B-B14F-4D97-AF65-F5344CB8AC3E}">
        <p14:creationId xmlns:p14="http://schemas.microsoft.com/office/powerpoint/2010/main" val="2108961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8" grpId="0" animBg="1"/>
      <p:bldP spid="73" grpId="0"/>
      <p:bldP spid="3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altLang="en-US" smtClean="0"/>
              <a:t>ePlan Visualisation Enhancement Tool</a:t>
            </a:r>
          </a:p>
        </p:txBody>
      </p:sp>
      <p:sp>
        <p:nvSpPr>
          <p:cNvPr id="665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altLang="en-US" sz="2400" smtClean="0"/>
              <a:t>A new tool for surveyors to:</a:t>
            </a:r>
          </a:p>
          <a:p>
            <a:pPr lvl="1"/>
            <a:r>
              <a:rPr lang="en-AU" altLang="en-US" sz="2200" smtClean="0"/>
              <a:t>adjust labels and arrows</a:t>
            </a:r>
          </a:p>
          <a:p>
            <a:pPr lvl="1"/>
            <a:r>
              <a:rPr lang="en-AU" altLang="en-US" sz="2200" smtClean="0"/>
              <a:t>define sheets</a:t>
            </a:r>
          </a:p>
          <a:p>
            <a:pPr lvl="1"/>
            <a:r>
              <a:rPr lang="en-AU" altLang="en-US" sz="2200" smtClean="0"/>
              <a:t>define exaggerations</a:t>
            </a:r>
          </a:p>
          <a:p>
            <a:pPr lvl="1"/>
            <a:r>
              <a:rPr lang="en-AU" altLang="en-US" sz="2200" smtClean="0"/>
              <a:t>create enlargement diagrams</a:t>
            </a:r>
          </a:p>
          <a:p>
            <a:endParaRPr lang="en-AU" altLang="en-US" sz="2400" smtClean="0"/>
          </a:p>
          <a:p>
            <a:r>
              <a:rPr lang="en-AU" altLang="en-US" sz="2400" smtClean="0">
                <a:solidFill>
                  <a:srgbClr val="CC9900"/>
                </a:solidFill>
              </a:rPr>
              <a:t>Further functions will be considered in the development of the tool through consultation with the industry.</a:t>
            </a:r>
          </a:p>
        </p:txBody>
      </p:sp>
    </p:spTree>
    <p:extLst>
      <p:ext uri="{BB962C8B-B14F-4D97-AF65-F5344CB8AC3E}">
        <p14:creationId xmlns:p14="http://schemas.microsoft.com/office/powerpoint/2010/main" val="1415427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itle 1"/>
          <p:cNvSpPr>
            <a:spLocks noGrp="1"/>
          </p:cNvSpPr>
          <p:nvPr>
            <p:ph type="ctrTitle"/>
          </p:nvPr>
        </p:nvSpPr>
        <p:spPr>
          <a:xfrm>
            <a:off x="827088" y="1916113"/>
            <a:ext cx="7848600" cy="900112"/>
          </a:xfrm>
        </p:spPr>
        <p:txBody>
          <a:bodyPr/>
          <a:lstStyle/>
          <a:p>
            <a:r>
              <a:rPr lang="en-AU" altLang="en-US" smtClean="0"/>
              <a:t>ePlan Visualisation Enhancement Tool - </a:t>
            </a:r>
            <a:r>
              <a:rPr lang="en-AU" altLang="en-US" smtClean="0">
                <a:solidFill>
                  <a:srgbClr val="FFFF00"/>
                </a:solidFill>
              </a:rPr>
              <a:t>Demo </a:t>
            </a:r>
          </a:p>
        </p:txBody>
      </p:sp>
    </p:spTree>
    <p:extLst>
      <p:ext uri="{BB962C8B-B14F-4D97-AF65-F5344CB8AC3E}">
        <p14:creationId xmlns:p14="http://schemas.microsoft.com/office/powerpoint/2010/main" val="2143981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altLang="en-US" smtClean="0"/>
              <a:t>ePlan Labels on LASSI</a:t>
            </a:r>
          </a:p>
        </p:txBody>
      </p:sp>
      <p:sp>
        <p:nvSpPr>
          <p:cNvPr id="68611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smtClean="0"/>
          </a:p>
        </p:txBody>
      </p:sp>
      <p:pic>
        <p:nvPicPr>
          <p:cNvPr id="686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88" y="1550988"/>
            <a:ext cx="9209088" cy="530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 rot="412121">
            <a:off x="4856163" y="3646488"/>
            <a:ext cx="792162" cy="3587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A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 rot="16715320">
            <a:off x="6281738" y="4546600"/>
            <a:ext cx="792162" cy="31273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A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714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altLang="en-US" dirty="0" smtClean="0"/>
              <a:t>ePlan on Map Base- </a:t>
            </a:r>
            <a:r>
              <a:rPr lang="en-AU" altLang="en-US" dirty="0" smtClean="0">
                <a:solidFill>
                  <a:srgbClr val="FFFF00"/>
                </a:solidFill>
              </a:rPr>
              <a:t>Prototype</a:t>
            </a:r>
          </a:p>
        </p:txBody>
      </p:sp>
      <p:sp>
        <p:nvSpPr>
          <p:cNvPr id="69635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smtClean="0"/>
          </a:p>
        </p:txBody>
      </p:sp>
      <p:pic>
        <p:nvPicPr>
          <p:cNvPr id="6963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89138"/>
            <a:ext cx="9212263" cy="417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9616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116866" cy="1143000"/>
          </a:xfrm>
        </p:spPr>
        <p:txBody>
          <a:bodyPr>
            <a:normAutofit/>
          </a:bodyPr>
          <a:lstStyle/>
          <a:p>
            <a:r>
              <a:rPr lang="en-AU" dirty="0" smtClean="0">
                <a:solidFill>
                  <a:schemeClr val="bg1"/>
                </a:solidFill>
              </a:rPr>
              <a:t>Partial Surveys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3092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AU" dirty="0" smtClean="0"/>
              <a:t>Partial Surveys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altLang="en-US" sz="3200" dirty="0" smtClean="0"/>
              <a:t>Applicable only to subdivisions</a:t>
            </a:r>
          </a:p>
          <a:p>
            <a:r>
              <a:rPr lang="en-AU" altLang="en-US" sz="3200" dirty="0" smtClean="0"/>
              <a:t>Useful when a </a:t>
            </a:r>
            <a:r>
              <a:rPr lang="en-AU" altLang="en-US" sz="3200" dirty="0"/>
              <a:t>surveyed </a:t>
            </a:r>
            <a:r>
              <a:rPr lang="en-AU" altLang="en-US" sz="3200" dirty="0" smtClean="0"/>
              <a:t>lot(s) </a:t>
            </a:r>
            <a:r>
              <a:rPr lang="en-AU" altLang="en-US" sz="3200" dirty="0"/>
              <a:t>is only a small portion of the total </a:t>
            </a:r>
            <a:r>
              <a:rPr lang="en-AU" altLang="en-US" sz="3200" dirty="0" smtClean="0"/>
              <a:t>land and the </a:t>
            </a:r>
            <a:r>
              <a:rPr lang="en-AU" altLang="en-US" sz="3200" dirty="0"/>
              <a:t>unsurveyed boundaries are inaccessible or </a:t>
            </a:r>
            <a:r>
              <a:rPr lang="en-AU" altLang="en-US" sz="3200" dirty="0" smtClean="0"/>
              <a:t>irregular.</a:t>
            </a:r>
            <a:endParaRPr lang="en-AU" altLang="en-US" sz="3200" dirty="0"/>
          </a:p>
          <a:p>
            <a:r>
              <a:rPr lang="en-AU" altLang="en-US" sz="3200" dirty="0" smtClean="0"/>
              <a:t>Generally, only one </a:t>
            </a:r>
            <a:r>
              <a:rPr lang="en-AU" altLang="en-US" sz="3200" dirty="0"/>
              <a:t>'balance' lot </a:t>
            </a:r>
            <a:r>
              <a:rPr lang="en-AU" altLang="en-US" sz="3200" b="1" dirty="0" smtClean="0"/>
              <a:t>cannot</a:t>
            </a:r>
            <a:r>
              <a:rPr lang="en-AU" altLang="en-US" sz="3200" dirty="0" smtClean="0"/>
              <a:t> be subject to survey</a:t>
            </a:r>
          </a:p>
          <a:p>
            <a:endParaRPr lang="en-AU" altLang="en-US" sz="3200" dirty="0" smtClean="0"/>
          </a:p>
          <a:p>
            <a:pPr marL="0" indent="0">
              <a:buNone/>
            </a:pPr>
            <a:endParaRPr lang="en-AU" altLang="en-US" dirty="0"/>
          </a:p>
        </p:txBody>
      </p:sp>
    </p:spTree>
    <p:extLst>
      <p:ext uri="{BB962C8B-B14F-4D97-AF65-F5344CB8AC3E}">
        <p14:creationId xmlns:p14="http://schemas.microsoft.com/office/powerpoint/2010/main" val="594146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116866" cy="1143000"/>
          </a:xfrm>
        </p:spPr>
        <p:txBody>
          <a:bodyPr>
            <a:normAutofit fontScale="90000"/>
          </a:bodyPr>
          <a:lstStyle/>
          <a:p>
            <a:r>
              <a:rPr lang="en-AU" dirty="0" smtClean="0">
                <a:solidFill>
                  <a:schemeClr val="bg1"/>
                </a:solidFill>
              </a:rPr>
              <a:t>Common Issues in Plans of Subdivision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42663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AU" dirty="0" smtClean="0"/>
              <a:t>Partial Surveys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sz="3200" dirty="0"/>
              <a:t>All new boundaries of the lot(s) subject to survey must be shown on the abstract of field </a:t>
            </a:r>
            <a:r>
              <a:rPr lang="en-AU" sz="3200" dirty="0" smtClean="0"/>
              <a:t>records</a:t>
            </a:r>
            <a:endParaRPr lang="en-AU" altLang="en-US" sz="3200" dirty="0" smtClean="0"/>
          </a:p>
          <a:p>
            <a:r>
              <a:rPr lang="en-AU" altLang="en-US" sz="3200" dirty="0" smtClean="0"/>
              <a:t>Sufficient </a:t>
            </a:r>
            <a:r>
              <a:rPr lang="en-AU" altLang="en-US" sz="3200" dirty="0"/>
              <a:t>survey work is required </a:t>
            </a:r>
            <a:r>
              <a:rPr lang="en-AU" altLang="en-US" sz="3200" dirty="0" smtClean="0"/>
              <a:t>to:</a:t>
            </a:r>
          </a:p>
          <a:p>
            <a:pPr lvl="1"/>
            <a:r>
              <a:rPr lang="en-AU" altLang="en-US" dirty="0" smtClean="0"/>
              <a:t>establish an appropriate datum</a:t>
            </a:r>
          </a:p>
          <a:p>
            <a:pPr lvl="1"/>
            <a:r>
              <a:rPr lang="en-AU" altLang="en-US" dirty="0" smtClean="0"/>
              <a:t>relevant alignments  </a:t>
            </a:r>
          </a:p>
          <a:p>
            <a:pPr lvl="1"/>
            <a:r>
              <a:rPr lang="en-AU" altLang="en-US" dirty="0" smtClean="0"/>
              <a:t>title </a:t>
            </a:r>
            <a:r>
              <a:rPr lang="en-AU" altLang="en-US" dirty="0"/>
              <a:t>boundaries in which the new boundaries intersect </a:t>
            </a:r>
            <a:r>
              <a:rPr lang="en-AU" altLang="en-US" dirty="0" smtClean="0"/>
              <a:t>and</a:t>
            </a:r>
          </a:p>
          <a:p>
            <a:pPr lvl="1"/>
            <a:r>
              <a:rPr lang="en-AU" altLang="en-US" dirty="0"/>
              <a:t>a</a:t>
            </a:r>
            <a:r>
              <a:rPr lang="en-AU" altLang="en-US" dirty="0" smtClean="0"/>
              <a:t> </a:t>
            </a:r>
            <a:r>
              <a:rPr lang="en-AU" altLang="en-US" dirty="0"/>
              <a:t>surround </a:t>
            </a:r>
            <a:r>
              <a:rPr lang="en-AU" altLang="en-US" dirty="0" smtClean="0"/>
              <a:t>traverse</a:t>
            </a:r>
          </a:p>
        </p:txBody>
      </p:sp>
    </p:spTree>
    <p:extLst>
      <p:ext uri="{BB962C8B-B14F-4D97-AF65-F5344CB8AC3E}">
        <p14:creationId xmlns:p14="http://schemas.microsoft.com/office/powerpoint/2010/main" val="692618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AU" dirty="0" smtClean="0"/>
              <a:t>Partial Surveys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altLang="en-US" sz="3200" dirty="0" smtClean="0"/>
              <a:t>A notation </a:t>
            </a:r>
            <a:r>
              <a:rPr lang="en-AU" altLang="en-US" sz="3200" dirty="0"/>
              <a:t>on the plan should clearly indicate which dimensions </a:t>
            </a:r>
            <a:r>
              <a:rPr lang="en-AU" altLang="en-US" sz="3200" dirty="0" smtClean="0"/>
              <a:t>are </a:t>
            </a:r>
            <a:r>
              <a:rPr lang="en-AU" altLang="en-US" sz="3200" dirty="0"/>
              <a:t>based on </a:t>
            </a:r>
            <a:r>
              <a:rPr lang="en-AU" altLang="en-US" sz="3200" dirty="0" smtClean="0"/>
              <a:t>survey</a:t>
            </a:r>
            <a:endParaRPr lang="en-AU" altLang="en-US" sz="3200" dirty="0"/>
          </a:p>
          <a:p>
            <a:r>
              <a:rPr lang="en-AU" altLang="en-US" sz="3200" dirty="0"/>
              <a:t>Any </a:t>
            </a:r>
            <a:r>
              <a:rPr lang="en-AU" altLang="en-US" sz="3200" dirty="0" err="1" smtClean="0"/>
              <a:t>misclose</a:t>
            </a:r>
            <a:r>
              <a:rPr lang="en-AU" altLang="en-US" sz="3200" dirty="0" smtClean="0"/>
              <a:t> </a:t>
            </a:r>
            <a:r>
              <a:rPr lang="en-AU" altLang="en-US" sz="3200" dirty="0"/>
              <a:t>(either existing or </a:t>
            </a:r>
            <a:r>
              <a:rPr lang="en-AU" altLang="en-US" sz="3200" dirty="0" smtClean="0"/>
              <a:t>introduced) </a:t>
            </a:r>
            <a:r>
              <a:rPr lang="en-AU" altLang="en-US" sz="3200" dirty="0"/>
              <a:t>must reside in the 'balance' lot</a:t>
            </a:r>
          </a:p>
          <a:p>
            <a:r>
              <a:rPr lang="en-AU" altLang="en-US" sz="3200" dirty="0" smtClean="0"/>
              <a:t>If the </a:t>
            </a:r>
            <a:r>
              <a:rPr lang="en-AU" altLang="en-US" sz="3200" dirty="0"/>
              <a:t>folio </a:t>
            </a:r>
            <a:r>
              <a:rPr lang="en-AU" altLang="en-US" sz="3200" dirty="0" smtClean="0"/>
              <a:t>has </a:t>
            </a:r>
            <a:r>
              <a:rPr lang="en-AU" altLang="en-US" sz="3200" dirty="0"/>
              <a:t>a </a:t>
            </a:r>
            <a:r>
              <a:rPr lang="en-AU" altLang="en-US" sz="3200" dirty="0" smtClean="0"/>
              <a:t>“Warning </a:t>
            </a:r>
            <a:r>
              <a:rPr lang="en-AU" altLang="en-US" sz="3200" dirty="0"/>
              <a:t>as to </a:t>
            </a:r>
            <a:r>
              <a:rPr lang="en-AU" altLang="en-US" sz="3200" dirty="0" smtClean="0"/>
              <a:t>dimensions” it will </a:t>
            </a:r>
            <a:r>
              <a:rPr lang="en-AU" altLang="en-US" sz="3200" dirty="0"/>
              <a:t>be carried </a:t>
            </a:r>
            <a:r>
              <a:rPr lang="en-AU" altLang="en-US" sz="3200" dirty="0" smtClean="0"/>
              <a:t>forward on </a:t>
            </a:r>
            <a:r>
              <a:rPr lang="en-AU" altLang="en-US" sz="3200" dirty="0"/>
              <a:t>the </a:t>
            </a:r>
            <a:r>
              <a:rPr lang="en-AU" altLang="en-US" sz="3200" dirty="0" smtClean="0"/>
              <a:t>'balance</a:t>
            </a:r>
            <a:r>
              <a:rPr lang="en-AU" altLang="en-US" sz="3200" dirty="0"/>
              <a:t>' </a:t>
            </a:r>
            <a:r>
              <a:rPr lang="en-AU" altLang="en-US" sz="3200" dirty="0" smtClean="0"/>
              <a:t>lot.</a:t>
            </a:r>
            <a:endParaRPr lang="en-AU" altLang="en-US" sz="3200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28569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116866" cy="1143000"/>
          </a:xfrm>
        </p:spPr>
        <p:txBody>
          <a:bodyPr>
            <a:normAutofit/>
          </a:bodyPr>
          <a:lstStyle/>
          <a:p>
            <a:r>
              <a:rPr lang="en-AU" dirty="0" smtClean="0">
                <a:solidFill>
                  <a:schemeClr val="bg1"/>
                </a:solidFill>
              </a:rPr>
              <a:t>Application and Survey Branch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An Update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85711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AU" dirty="0" smtClean="0"/>
              <a:t>Branch Update</a:t>
            </a:r>
            <a:endParaRPr lang="en-AU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Lodgements</a:t>
            </a:r>
          </a:p>
          <a:p>
            <a:pPr lvl="1"/>
            <a:r>
              <a:rPr lang="en-AU" dirty="0" smtClean="0"/>
              <a:t>TNT Dealings </a:t>
            </a:r>
            <a:r>
              <a:rPr lang="en-AU" dirty="0"/>
              <a:t>(</a:t>
            </a:r>
            <a:r>
              <a:rPr lang="en-AU" dirty="0" smtClean="0"/>
              <a:t>32 days)</a:t>
            </a:r>
          </a:p>
          <a:p>
            <a:pPr lvl="1"/>
            <a:r>
              <a:rPr lang="en-AU" dirty="0" smtClean="0"/>
              <a:t>Applications (84 days)</a:t>
            </a:r>
          </a:p>
          <a:p>
            <a:r>
              <a:rPr lang="en-AU" dirty="0" smtClean="0"/>
              <a:t>Subdivisions</a:t>
            </a:r>
          </a:p>
          <a:p>
            <a:r>
              <a:rPr lang="en-AU" dirty="0" smtClean="0"/>
              <a:t>Crown Land Registry</a:t>
            </a:r>
          </a:p>
          <a:p>
            <a:r>
              <a:rPr lang="en-AU" dirty="0" smtClean="0"/>
              <a:t>Changes in processes</a:t>
            </a:r>
          </a:p>
          <a:p>
            <a:r>
              <a:rPr lang="en-AU" dirty="0" smtClean="0"/>
              <a:t>Legislation review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8882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AU" dirty="0" smtClean="0">
                <a:latin typeface="Arial" panose="020B0604020202020204" pitchFamily="34" charset="0"/>
                <a:cs typeface="Arial" panose="020B0604020202020204" pitchFamily="34" charset="0"/>
              </a:rPr>
              <a:t>Crown </a:t>
            </a:r>
            <a:r>
              <a:rPr lang="en-AU" dirty="0">
                <a:latin typeface="Arial" panose="020B0604020202020204" pitchFamily="34" charset="0"/>
                <a:cs typeface="Arial" panose="020B0604020202020204" pitchFamily="34" charset="0"/>
              </a:rPr>
              <a:t>Land </a:t>
            </a:r>
            <a:r>
              <a:rPr lang="en-AU" dirty="0" smtClean="0">
                <a:latin typeface="Arial" panose="020B0604020202020204" pitchFamily="34" charset="0"/>
                <a:cs typeface="Arial" panose="020B0604020202020204" pitchFamily="34" charset="0"/>
              </a:rPr>
              <a:t>Register - Model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340768"/>
            <a:ext cx="8568952" cy="4824536"/>
          </a:xfrm>
        </p:spPr>
        <p:txBody>
          <a:bodyPr>
            <a:normAutofit/>
          </a:bodyPr>
          <a:lstStyle/>
          <a:p>
            <a:r>
              <a:rPr lang="en-AU" sz="2800" dirty="0" smtClean="0"/>
              <a:t>Single Register with Crown Folios</a:t>
            </a:r>
          </a:p>
          <a:p>
            <a:r>
              <a:rPr lang="en-AU" sz="2800" dirty="0" smtClean="0"/>
              <a:t>Built adopting part of the functionality from our existing freehold model.</a:t>
            </a:r>
          </a:p>
          <a:p>
            <a:r>
              <a:rPr lang="en-AU" sz="2800" dirty="0"/>
              <a:t>R</a:t>
            </a:r>
            <a:r>
              <a:rPr lang="en-AU" sz="2800" dirty="0" smtClean="0"/>
              <a:t>ecord keeping to be based on an endorsement system, adopting modified principles from freehold functions.</a:t>
            </a:r>
          </a:p>
          <a:p>
            <a:r>
              <a:rPr lang="en-AU" sz="2800" dirty="0" smtClean="0"/>
              <a:t>Simplified tracking of land transactions from freehold to Crown and vice versa.</a:t>
            </a:r>
          </a:p>
          <a:p>
            <a:r>
              <a:rPr lang="en-AU" sz="2800" dirty="0" smtClean="0"/>
              <a:t>Dealing lodgement vs extracting </a:t>
            </a:r>
            <a:r>
              <a:rPr lang="en-AU" sz="2800" dirty="0"/>
              <a:t>information from gazettes and </a:t>
            </a:r>
            <a:r>
              <a:rPr lang="en-AU" sz="2800" dirty="0" smtClean="0"/>
              <a:t>acts.</a:t>
            </a:r>
            <a:endParaRPr lang="en-AU" sz="2800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251434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A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dirty="0" smtClean="0">
                <a:latin typeface="Arial" panose="020B0604020202020204" pitchFamily="34" charset="0"/>
                <a:cs typeface="Arial" panose="020B0604020202020204" pitchFamily="34" charset="0"/>
              </a:rPr>
              <a:t>Crown </a:t>
            </a:r>
            <a:r>
              <a:rPr lang="en-AU" dirty="0">
                <a:latin typeface="Arial" panose="020B0604020202020204" pitchFamily="34" charset="0"/>
                <a:cs typeface="Arial" panose="020B0604020202020204" pitchFamily="34" charset="0"/>
              </a:rPr>
              <a:t>Land </a:t>
            </a:r>
            <a:r>
              <a:rPr lang="en-AU" dirty="0" smtClean="0">
                <a:latin typeface="Arial" panose="020B0604020202020204" pitchFamily="34" charset="0"/>
                <a:cs typeface="Arial" panose="020B0604020202020204" pitchFamily="34" charset="0"/>
              </a:rPr>
              <a:t>Register - Benefits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340768"/>
            <a:ext cx="8424936" cy="5184576"/>
          </a:xfrm>
        </p:spPr>
        <p:txBody>
          <a:bodyPr>
            <a:noAutofit/>
          </a:bodyPr>
          <a:lstStyle/>
          <a:p>
            <a:r>
              <a:rPr lang="en-AU" sz="2800" dirty="0" smtClean="0"/>
              <a:t>Greater transparency and accountable management of Crown land records</a:t>
            </a:r>
          </a:p>
          <a:p>
            <a:r>
              <a:rPr lang="en-AU" sz="2800" dirty="0" smtClean="0"/>
              <a:t>Increased efficient and reliable Crown land information services</a:t>
            </a:r>
            <a:endParaRPr lang="en-AU" sz="2800" dirty="0"/>
          </a:p>
          <a:p>
            <a:r>
              <a:rPr lang="en-AU" sz="2800" dirty="0" smtClean="0">
                <a:latin typeface="Calibri" pitchFamily="34" charset="0"/>
                <a:cs typeface="Calibri" pitchFamily="34" charset="0"/>
              </a:rPr>
              <a:t>More </a:t>
            </a:r>
            <a:r>
              <a:rPr lang="en-AU" sz="2800" dirty="0">
                <a:latin typeface="Calibri" pitchFamily="34" charset="0"/>
                <a:cs typeface="Calibri" pitchFamily="34" charset="0"/>
              </a:rPr>
              <a:t>efficient property </a:t>
            </a:r>
            <a:r>
              <a:rPr lang="en-AU" sz="2800" dirty="0" smtClean="0">
                <a:latin typeface="Calibri" pitchFamily="34" charset="0"/>
                <a:cs typeface="Calibri" pitchFamily="34" charset="0"/>
              </a:rPr>
              <a:t>market</a:t>
            </a:r>
          </a:p>
          <a:p>
            <a:r>
              <a:rPr lang="en-AU" sz="2800" dirty="0">
                <a:solidFill>
                  <a:srgbClr val="1A181C"/>
                </a:solidFill>
                <a:latin typeface="Calibri" pitchFamily="34" charset="0"/>
                <a:cs typeface="Calibri" pitchFamily="34" charset="0"/>
              </a:rPr>
              <a:t>Improved government reputation and </a:t>
            </a:r>
            <a:r>
              <a:rPr lang="en-AU" sz="2800" dirty="0" smtClean="0">
                <a:solidFill>
                  <a:srgbClr val="1A181C"/>
                </a:solidFill>
                <a:latin typeface="Calibri" pitchFamily="34" charset="0"/>
                <a:cs typeface="Calibri" pitchFamily="34" charset="0"/>
              </a:rPr>
              <a:t>accountability</a:t>
            </a:r>
          </a:p>
          <a:p>
            <a:r>
              <a:rPr lang="en-AU" sz="2800" dirty="0" smtClean="0">
                <a:latin typeface="Calibri" pitchFamily="34" charset="0"/>
                <a:cs typeface="Calibri" pitchFamily="34" charset="0"/>
              </a:rPr>
              <a:t>Single Register </a:t>
            </a:r>
          </a:p>
          <a:p>
            <a:r>
              <a:rPr lang="en-AU" sz="2800" dirty="0" smtClean="0">
                <a:latin typeface="Calibri" pitchFamily="34" charset="0"/>
                <a:cs typeface="Calibri" pitchFamily="34" charset="0"/>
              </a:rPr>
              <a:t>Current freehold platform functionality has been utilised to build</a:t>
            </a:r>
          </a:p>
        </p:txBody>
      </p:sp>
    </p:spTree>
    <p:extLst>
      <p:ext uri="{BB962C8B-B14F-4D97-AF65-F5344CB8AC3E}">
        <p14:creationId xmlns:p14="http://schemas.microsoft.com/office/powerpoint/2010/main" val="3314807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A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Crown </a:t>
            </a:r>
            <a:r>
              <a:rPr lang="en-AU" sz="4000" dirty="0">
                <a:latin typeface="Arial" panose="020B0604020202020204" pitchFamily="34" charset="0"/>
                <a:cs typeface="Arial" panose="020B0604020202020204" pitchFamily="34" charset="0"/>
              </a:rPr>
              <a:t>Land </a:t>
            </a:r>
            <a:r>
              <a:rPr lang="en-AU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Register - Challenges</a:t>
            </a:r>
            <a:endParaRPr lang="en-AU" sz="40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95536" y="1340768"/>
            <a:ext cx="8280920" cy="51845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571500" indent="-5715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6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2800" dirty="0" smtClean="0"/>
              <a:t>Legislation required to support dealing based system</a:t>
            </a:r>
            <a:endParaRPr lang="en-AU" sz="2800" dirty="0"/>
          </a:p>
          <a:p>
            <a:r>
              <a:rPr lang="en-AU" sz="2800" dirty="0" smtClean="0"/>
              <a:t>Culture change to </a:t>
            </a:r>
            <a:r>
              <a:rPr lang="en-AU" sz="2800" dirty="0"/>
              <a:t>drive and support system enhancements and changes to long standing </a:t>
            </a:r>
            <a:r>
              <a:rPr lang="en-AU" sz="2800" dirty="0" smtClean="0"/>
              <a:t>practices</a:t>
            </a:r>
          </a:p>
          <a:p>
            <a:r>
              <a:rPr lang="en-AU" sz="2800" dirty="0" smtClean="0"/>
              <a:t>Migration of existing information</a:t>
            </a:r>
          </a:p>
          <a:p>
            <a:r>
              <a:rPr lang="en-AU" sz="2800" dirty="0" smtClean="0"/>
              <a:t>No </a:t>
            </a:r>
            <a:r>
              <a:rPr lang="en-AU" sz="2800" dirty="0"/>
              <a:t>legislative requirements </a:t>
            </a:r>
            <a:r>
              <a:rPr lang="en-AU" sz="2800" dirty="0" smtClean="0"/>
              <a:t>underpins </a:t>
            </a:r>
            <a:r>
              <a:rPr lang="en-AU" sz="2800" dirty="0"/>
              <a:t>the Register at this time</a:t>
            </a:r>
          </a:p>
          <a:p>
            <a:endParaRPr lang="en-AU" sz="2800" dirty="0"/>
          </a:p>
        </p:txBody>
      </p:sp>
    </p:spTree>
    <p:extLst>
      <p:ext uri="{BB962C8B-B14F-4D97-AF65-F5344CB8AC3E}">
        <p14:creationId xmlns:p14="http://schemas.microsoft.com/office/powerpoint/2010/main" val="2088944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A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Crown </a:t>
            </a:r>
            <a:r>
              <a:rPr lang="en-AU" sz="4000" dirty="0">
                <a:latin typeface="Arial" panose="020B0604020202020204" pitchFamily="34" charset="0"/>
                <a:cs typeface="Arial" panose="020B0604020202020204" pitchFamily="34" charset="0"/>
              </a:rPr>
              <a:t>Land </a:t>
            </a:r>
            <a:r>
              <a:rPr lang="en-AU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Register – Changes</a:t>
            </a:r>
            <a:endParaRPr lang="en-AU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851" y="1340768"/>
            <a:ext cx="8229600" cy="4680520"/>
          </a:xfrm>
        </p:spPr>
        <p:txBody>
          <a:bodyPr>
            <a:normAutofit/>
          </a:bodyPr>
          <a:lstStyle/>
          <a:p>
            <a:r>
              <a:rPr lang="en-AU" sz="2800" dirty="0" smtClean="0"/>
              <a:t>Crown Land Status Online (CLSO) database is static </a:t>
            </a:r>
          </a:p>
          <a:p>
            <a:r>
              <a:rPr lang="en-AU" sz="2800" dirty="0"/>
              <a:t>F</a:t>
            </a:r>
            <a:r>
              <a:rPr lang="en-AU" sz="2800" dirty="0" smtClean="0"/>
              <a:t>ollows freehold formatting</a:t>
            </a:r>
          </a:p>
          <a:p>
            <a:r>
              <a:rPr lang="en-AU" sz="2800" dirty="0" smtClean="0"/>
              <a:t>Provides history in a more logical manner</a:t>
            </a:r>
          </a:p>
          <a:p>
            <a:r>
              <a:rPr lang="en-AU" sz="2800" dirty="0" smtClean="0"/>
              <a:t>Capture other information through further enhancements.</a:t>
            </a:r>
          </a:p>
          <a:p>
            <a:r>
              <a:rPr lang="en-AU" sz="2800" dirty="0" smtClean="0"/>
              <a:t>Introduction of  diagram number for Crown folios ‘Crown Diagram’ CD000001L</a:t>
            </a:r>
            <a:endParaRPr lang="en-AU" sz="2800" dirty="0"/>
          </a:p>
          <a:p>
            <a:endParaRPr lang="en-AU" sz="2400" dirty="0" smtClean="0"/>
          </a:p>
          <a:p>
            <a:endParaRPr lang="en-AU" sz="2400" dirty="0" smtClean="0"/>
          </a:p>
        </p:txBody>
      </p:sp>
    </p:spTree>
    <p:extLst>
      <p:ext uri="{BB962C8B-B14F-4D97-AF65-F5344CB8AC3E}">
        <p14:creationId xmlns:p14="http://schemas.microsoft.com/office/powerpoint/2010/main" val="521630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849706" y="1092388"/>
            <a:ext cx="320384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dirty="0"/>
              <a:t>Volume and Folio </a:t>
            </a:r>
            <a:r>
              <a:rPr lang="en-AU" sz="1400" dirty="0" smtClean="0"/>
              <a:t>Reference</a:t>
            </a:r>
          </a:p>
          <a:p>
            <a:r>
              <a:rPr lang="en-AU" sz="1400" dirty="0" smtClean="0"/>
              <a:t>Folio Type</a:t>
            </a:r>
            <a:endParaRPr lang="en-AU" sz="1400" dirty="0"/>
          </a:p>
          <a:p>
            <a:r>
              <a:rPr lang="en-AU" sz="1400" b="1" dirty="0"/>
              <a:t>Land </a:t>
            </a:r>
            <a:r>
              <a:rPr lang="en-AU" sz="1400" b="1" dirty="0" smtClean="0"/>
              <a:t>Description</a:t>
            </a:r>
            <a:endParaRPr lang="en-AU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400" dirty="0" smtClean="0"/>
              <a:t>Parent folio  ‘Allocated at Migration’</a:t>
            </a:r>
            <a:endParaRPr lang="en-AU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400" dirty="0" smtClean="0"/>
              <a:t>Created </a:t>
            </a:r>
            <a:r>
              <a:rPr lang="en-AU" sz="1400" dirty="0"/>
              <a:t>dealing Allocated at Migration</a:t>
            </a:r>
            <a:r>
              <a:rPr lang="en-AU" sz="1400" dirty="0" smtClean="0"/>
              <a:t>’</a:t>
            </a:r>
          </a:p>
          <a:p>
            <a:endParaRPr lang="en-AU" sz="1400" dirty="0" smtClean="0"/>
          </a:p>
          <a:p>
            <a:r>
              <a:rPr lang="en-AU" sz="1400" dirty="0" smtClean="0"/>
              <a:t>Responsible Agency</a:t>
            </a:r>
          </a:p>
          <a:p>
            <a:r>
              <a:rPr lang="en-AU" sz="1400" b="1" dirty="0" smtClean="0"/>
              <a:t>Status, Encumbrances etc</a:t>
            </a:r>
            <a:endParaRPr lang="en-AU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400" dirty="0" smtClean="0"/>
              <a:t>Government Road</a:t>
            </a:r>
          </a:p>
          <a:p>
            <a:r>
              <a:rPr lang="en-AU" sz="1400" dirty="0" smtClean="0"/>
              <a:t>If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400" dirty="0" smtClean="0"/>
              <a:t>Reservations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400" dirty="0" smtClean="0"/>
              <a:t>Ranking order  adopted</a:t>
            </a:r>
            <a:endParaRPr lang="en-AU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400" dirty="0" smtClean="0"/>
              <a:t>Licences, Leases, </a:t>
            </a:r>
            <a:endParaRPr lang="en-AU" sz="1400" b="1" dirty="0"/>
          </a:p>
          <a:p>
            <a:r>
              <a:rPr lang="en-AU" sz="1400" b="1" dirty="0" smtClean="0"/>
              <a:t>Diagram </a:t>
            </a:r>
            <a:r>
              <a:rPr lang="en-AU" sz="1400" b="1" dirty="0"/>
              <a:t>Location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400" dirty="0"/>
              <a:t>See plan</a:t>
            </a:r>
          </a:p>
          <a:p>
            <a:endParaRPr lang="en-AU" sz="1400" b="1" dirty="0"/>
          </a:p>
          <a:p>
            <a:r>
              <a:rPr lang="en-AU" sz="1400" b="1" dirty="0"/>
              <a:t>Activity on </a:t>
            </a:r>
            <a:r>
              <a:rPr lang="en-AU" sz="1400" b="1" dirty="0" smtClean="0"/>
              <a:t>folio</a:t>
            </a:r>
          </a:p>
          <a:p>
            <a:endParaRPr lang="en-AU" sz="1400" b="1" dirty="0"/>
          </a:p>
          <a:p>
            <a:r>
              <a:rPr lang="en-AU" sz="1400" b="1" dirty="0" smtClean="0"/>
              <a:t>Below the line </a:t>
            </a:r>
          </a:p>
          <a:p>
            <a:r>
              <a:rPr lang="en-AU" sz="1400" dirty="0" smtClean="0"/>
              <a:t>Additional information</a:t>
            </a:r>
          </a:p>
          <a:p>
            <a:r>
              <a:rPr lang="en-AU" sz="1400" dirty="0" smtClean="0"/>
              <a:t>Address (where known to Crown)</a:t>
            </a:r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4932040" y="44624"/>
            <a:ext cx="4139952" cy="975756"/>
          </a:xfrm>
        </p:spPr>
        <p:txBody>
          <a:bodyPr>
            <a:noAutofit/>
          </a:bodyPr>
          <a:lstStyle/>
          <a:p>
            <a:pPr algn="ctr"/>
            <a:r>
              <a:rPr lang="en-AU" sz="3200" dirty="0" smtClean="0"/>
              <a:t>Cancel Crown folio –</a:t>
            </a:r>
            <a:br>
              <a:rPr lang="en-AU" sz="3200" dirty="0" smtClean="0"/>
            </a:br>
            <a:r>
              <a:rPr lang="en-AU" sz="3200" dirty="0" smtClean="0"/>
              <a:t> Crown Grant </a:t>
            </a:r>
            <a:endParaRPr lang="en-AU" sz="3200" dirty="0"/>
          </a:p>
        </p:txBody>
      </p:sp>
      <p:sp>
        <p:nvSpPr>
          <p:cNvPr id="2" name="Rectangle 1"/>
          <p:cNvSpPr/>
          <p:nvPr/>
        </p:nvSpPr>
        <p:spPr>
          <a:xfrm>
            <a:off x="3419872" y="3212976"/>
            <a:ext cx="1012286" cy="403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Rectangle 4"/>
          <p:cNvSpPr/>
          <p:nvPr/>
        </p:nvSpPr>
        <p:spPr>
          <a:xfrm>
            <a:off x="179512" y="4365104"/>
            <a:ext cx="2463632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8" name="Straight Connector 7"/>
          <p:cNvCxnSpPr/>
          <p:nvPr/>
        </p:nvCxnSpPr>
        <p:spPr>
          <a:xfrm>
            <a:off x="395536" y="3371333"/>
            <a:ext cx="2247608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518"/>
            <a:ext cx="4700575" cy="6778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Straight Arrow Connector 10"/>
          <p:cNvCxnSpPr/>
          <p:nvPr/>
        </p:nvCxnSpPr>
        <p:spPr>
          <a:xfrm flipH="1">
            <a:off x="971600" y="1484784"/>
            <a:ext cx="4878106" cy="7200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 flipV="1">
            <a:off x="4283968" y="1196752"/>
            <a:ext cx="1565738" cy="7200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>
            <a:off x="2123728" y="1916832"/>
            <a:ext cx="3725978" cy="216024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H="1">
            <a:off x="2339752" y="2132856"/>
            <a:ext cx="3509954" cy="7200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H="1" flipV="1">
            <a:off x="2555776" y="2708920"/>
            <a:ext cx="3293930" cy="7200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H="1" flipV="1">
            <a:off x="971600" y="3212976"/>
            <a:ext cx="4824536" cy="40318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flipH="1" flipV="1">
            <a:off x="2771800" y="3616156"/>
            <a:ext cx="3024336" cy="604932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flipH="1" flipV="1">
            <a:off x="3926015" y="4293096"/>
            <a:ext cx="1870121" cy="576064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H="1">
            <a:off x="2843808" y="5445224"/>
            <a:ext cx="2952328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654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4788024" y="116632"/>
            <a:ext cx="4133760" cy="792088"/>
          </a:xfrm>
        </p:spPr>
        <p:txBody>
          <a:bodyPr>
            <a:noAutofit/>
          </a:bodyPr>
          <a:lstStyle/>
          <a:p>
            <a:pPr algn="ctr"/>
            <a:r>
              <a:rPr lang="en-AU" sz="3200" dirty="0" smtClean="0"/>
              <a:t>Freehold Crown Grant</a:t>
            </a:r>
            <a:endParaRPr lang="en-AU" sz="3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767"/>
            <a:ext cx="4509409" cy="6813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292080" y="1196752"/>
            <a:ext cx="3168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Parent folio </a:t>
            </a:r>
          </a:p>
          <a:p>
            <a:r>
              <a:rPr lang="en-AU" dirty="0" smtClean="0"/>
              <a:t>Crown folio </a:t>
            </a:r>
            <a:r>
              <a:rPr lang="en-AU" dirty="0" err="1" smtClean="0"/>
              <a:t>Vol</a:t>
            </a:r>
            <a:r>
              <a:rPr lang="en-AU" dirty="0" smtClean="0"/>
              <a:t> 11754 </a:t>
            </a:r>
            <a:r>
              <a:rPr lang="en-AU" dirty="0" err="1" smtClean="0"/>
              <a:t>Fol</a:t>
            </a:r>
            <a:r>
              <a:rPr lang="en-AU" dirty="0" smtClean="0"/>
              <a:t> 148</a:t>
            </a:r>
          </a:p>
          <a:p>
            <a:endParaRPr lang="en-AU" dirty="0"/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2254704" y="1556792"/>
            <a:ext cx="2893360" cy="216024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9024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AU" dirty="0" smtClean="0"/>
              <a:t>Common Issues in Plans of Subdivision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851" y="1268760"/>
            <a:ext cx="8229600" cy="5328592"/>
          </a:xfrm>
        </p:spPr>
        <p:txBody>
          <a:bodyPr>
            <a:normAutofit/>
          </a:bodyPr>
          <a:lstStyle/>
          <a:p>
            <a:r>
              <a:rPr lang="en-AU" dirty="0" smtClean="0"/>
              <a:t>Plan requisitions are at 70%</a:t>
            </a:r>
          </a:p>
          <a:p>
            <a:endParaRPr lang="en-AU" sz="2400" dirty="0" smtClean="0"/>
          </a:p>
          <a:p>
            <a:r>
              <a:rPr lang="en-AU" dirty="0" smtClean="0"/>
              <a:t>Summary of the most common issues that hold up plans</a:t>
            </a:r>
          </a:p>
          <a:p>
            <a:pPr lvl="1"/>
            <a:r>
              <a:rPr lang="en-AU" dirty="0" smtClean="0"/>
              <a:t>Not counting patent errors and SPEAR format issues</a:t>
            </a:r>
          </a:p>
          <a:p>
            <a:r>
              <a:rPr lang="en-AU" dirty="0" smtClean="0"/>
              <a:t>Goal of new Regulations in 2011 was to gain clarity in plans</a:t>
            </a:r>
            <a:br>
              <a:rPr lang="en-AU" dirty="0" smtClean="0"/>
            </a:br>
            <a:endParaRPr lang="en-AU" sz="2400" dirty="0" smtClean="0"/>
          </a:p>
        </p:txBody>
      </p:sp>
    </p:spTree>
    <p:extLst>
      <p:ext uri="{BB962C8B-B14F-4D97-AF65-F5344CB8AC3E}">
        <p14:creationId xmlns:p14="http://schemas.microsoft.com/office/powerpoint/2010/main" val="262635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AU" dirty="0" smtClean="0"/>
              <a:t>Section 60 – Current Process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850" y="1196752"/>
            <a:ext cx="8441629" cy="5472608"/>
          </a:xfrm>
        </p:spPr>
        <p:txBody>
          <a:bodyPr>
            <a:normAutofit lnSpcReduction="10000"/>
          </a:bodyPr>
          <a:lstStyle/>
          <a:p>
            <a:r>
              <a:rPr lang="en-AU" dirty="0" smtClean="0"/>
              <a:t>Acceptability </a:t>
            </a:r>
            <a:r>
              <a:rPr lang="en-AU" dirty="0"/>
              <a:t>of application</a:t>
            </a:r>
          </a:p>
          <a:p>
            <a:pPr lvl="1"/>
            <a:r>
              <a:rPr lang="en-AU" dirty="0"/>
              <a:t>Acceptable for examination? </a:t>
            </a:r>
          </a:p>
          <a:p>
            <a:pPr lvl="2"/>
            <a:r>
              <a:rPr lang="en-AU" dirty="0" smtClean="0"/>
              <a:t>All fundamental information supplied</a:t>
            </a:r>
            <a:endParaRPr lang="en-AU" dirty="0"/>
          </a:p>
          <a:p>
            <a:pPr lvl="1"/>
            <a:r>
              <a:rPr lang="en-AU" dirty="0"/>
              <a:t>Deficient for examination? </a:t>
            </a:r>
          </a:p>
          <a:p>
            <a:pPr lvl="2"/>
            <a:r>
              <a:rPr lang="en-AU" dirty="0"/>
              <a:t>Identify reason(s) for immediate rejection / critical deficiencies and </a:t>
            </a:r>
            <a:r>
              <a:rPr lang="en-AU" dirty="0" smtClean="0"/>
              <a:t>stop letter sent to </a:t>
            </a:r>
            <a:r>
              <a:rPr lang="en-AU" dirty="0"/>
              <a:t>lodging party. </a:t>
            </a:r>
          </a:p>
          <a:p>
            <a:pPr lvl="2"/>
            <a:r>
              <a:rPr lang="en-AU" dirty="0"/>
              <a:t>Application </a:t>
            </a:r>
            <a:r>
              <a:rPr lang="en-AU" dirty="0" smtClean="0"/>
              <a:t>stopped.</a:t>
            </a:r>
            <a:endParaRPr lang="en-AU" dirty="0"/>
          </a:p>
          <a:p>
            <a:pPr lvl="1"/>
            <a:r>
              <a:rPr lang="en-AU" dirty="0"/>
              <a:t>Check if requisitions are fully </a:t>
            </a:r>
            <a:r>
              <a:rPr lang="en-AU" dirty="0" smtClean="0"/>
              <a:t>satisfied</a:t>
            </a:r>
            <a:endParaRPr lang="en-AU" dirty="0"/>
          </a:p>
          <a:p>
            <a:pPr lvl="2"/>
            <a:r>
              <a:rPr lang="en-AU" dirty="0"/>
              <a:t>Yes? </a:t>
            </a:r>
            <a:r>
              <a:rPr lang="en-AU" dirty="0" smtClean="0"/>
              <a:t>Application gets placed at back of queue.</a:t>
            </a:r>
            <a:endParaRPr lang="en-AU" dirty="0"/>
          </a:p>
          <a:p>
            <a:pPr lvl="2"/>
            <a:r>
              <a:rPr lang="en-AU" dirty="0"/>
              <a:t> No? and 30 days lapsed? Application will be rejected.</a:t>
            </a:r>
          </a:p>
          <a:p>
            <a:pPr lvl="2"/>
            <a:r>
              <a:rPr lang="en-AU" dirty="0"/>
              <a:t>No extension will be granted unless cleared by Branch Manager</a:t>
            </a:r>
          </a:p>
          <a:p>
            <a:endParaRPr lang="en-AU" b="1" dirty="0" smtClean="0"/>
          </a:p>
        </p:txBody>
      </p:sp>
    </p:spTree>
    <p:extLst>
      <p:ext uri="{BB962C8B-B14F-4D97-AF65-F5344CB8AC3E}">
        <p14:creationId xmlns:p14="http://schemas.microsoft.com/office/powerpoint/2010/main" val="1782048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AU" dirty="0" smtClean="0"/>
              <a:t>Section 60 – Current Process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AU" dirty="0" smtClean="0"/>
              <a:t>Critical </a:t>
            </a:r>
            <a:r>
              <a:rPr lang="en-AU" dirty="0"/>
              <a:t>deficiency requisitions include:</a:t>
            </a:r>
          </a:p>
          <a:p>
            <a:pPr lvl="1"/>
            <a:r>
              <a:rPr lang="en-AU" dirty="0"/>
              <a:t>Is the Proprietor protected under Limitations Actions Act 1958 (or VicRoads)?</a:t>
            </a:r>
          </a:p>
          <a:p>
            <a:pPr lvl="1"/>
            <a:r>
              <a:rPr lang="en-AU" dirty="0"/>
              <a:t>Application doesn’t meet non-survey guidelines</a:t>
            </a:r>
          </a:p>
          <a:p>
            <a:pPr lvl="1"/>
            <a:r>
              <a:rPr lang="en-AU" dirty="0"/>
              <a:t>Survey is out of Date – Over 2 years old</a:t>
            </a:r>
          </a:p>
          <a:p>
            <a:pPr lvl="1"/>
            <a:r>
              <a:rPr lang="en-AU" dirty="0"/>
              <a:t>15 years Possession, including deeds of assignment, </a:t>
            </a:r>
            <a:r>
              <a:rPr lang="en-AU" dirty="0" smtClean="0"/>
              <a:t>not supplied</a:t>
            </a:r>
            <a:endParaRPr lang="en-AU" dirty="0"/>
          </a:p>
          <a:p>
            <a:pPr lvl="1"/>
            <a:r>
              <a:rPr lang="en-AU" dirty="0"/>
              <a:t>Council letter regarding Road status not supplied when </a:t>
            </a:r>
            <a:r>
              <a:rPr lang="en-AU" dirty="0" smtClean="0"/>
              <a:t>applicable</a:t>
            </a:r>
            <a:endParaRPr lang="en-AU" dirty="0"/>
          </a:p>
          <a:p>
            <a:pPr lvl="1"/>
            <a:r>
              <a:rPr lang="en-AU" dirty="0"/>
              <a:t>Stat Dec’s missing. </a:t>
            </a:r>
            <a:r>
              <a:rPr lang="en-AU" dirty="0" err="1"/>
              <a:t>Eg</a:t>
            </a:r>
            <a:r>
              <a:rPr lang="en-AU" dirty="0"/>
              <a:t> </a:t>
            </a:r>
            <a:r>
              <a:rPr lang="en-AU" dirty="0" smtClean="0"/>
              <a:t>Applicant’s or </a:t>
            </a:r>
            <a:r>
              <a:rPr lang="en-AU" dirty="0"/>
              <a:t>Disinterested Witness</a:t>
            </a:r>
            <a:r>
              <a:rPr lang="en-AU" dirty="0" smtClean="0"/>
              <a:t>’.</a:t>
            </a:r>
            <a:endParaRPr lang="en-AU" dirty="0"/>
          </a:p>
          <a:p>
            <a:endParaRPr lang="en-AU" b="1" dirty="0" smtClean="0"/>
          </a:p>
        </p:txBody>
      </p:sp>
    </p:spTree>
    <p:extLst>
      <p:ext uri="{BB962C8B-B14F-4D97-AF65-F5344CB8AC3E}">
        <p14:creationId xmlns:p14="http://schemas.microsoft.com/office/powerpoint/2010/main" val="4204057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AU" dirty="0" smtClean="0"/>
              <a:t>Transfer of Land Act 1958 - Review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851" y="1268760"/>
            <a:ext cx="8229600" cy="5472608"/>
          </a:xfrm>
        </p:spPr>
        <p:txBody>
          <a:bodyPr>
            <a:normAutofit/>
          </a:bodyPr>
          <a:lstStyle/>
          <a:p>
            <a:r>
              <a:rPr lang="en-AU" altLang="en-US" sz="3200" dirty="0" smtClean="0"/>
              <a:t>Recommendations to wider review group have been finalised. These include:</a:t>
            </a:r>
          </a:p>
          <a:p>
            <a:pPr lvl="1"/>
            <a:r>
              <a:rPr lang="en-AU" altLang="en-US" sz="2400" dirty="0" smtClean="0"/>
              <a:t>Adopt </a:t>
            </a:r>
            <a:r>
              <a:rPr lang="en-AU" altLang="en-US" sz="2400" dirty="0"/>
              <a:t>model of 26P without </a:t>
            </a:r>
            <a:r>
              <a:rPr lang="en-AU" altLang="en-US" sz="2400" dirty="0" smtClean="0"/>
              <a:t>restriction.</a:t>
            </a:r>
          </a:p>
          <a:p>
            <a:pPr lvl="1"/>
            <a:r>
              <a:rPr lang="en-AU" altLang="en-US" sz="2400" dirty="0" smtClean="0"/>
              <a:t>Enable the forsaking of land.</a:t>
            </a:r>
          </a:p>
          <a:p>
            <a:pPr lvl="1"/>
            <a:r>
              <a:rPr lang="en-AU" altLang="en-US" sz="2400" dirty="0" smtClean="0"/>
              <a:t>Minimise the creation of separately transferrable parcels.</a:t>
            </a:r>
          </a:p>
          <a:p>
            <a:pPr lvl="2"/>
            <a:r>
              <a:rPr lang="en-AU" altLang="en-US" sz="2000" dirty="0" smtClean="0"/>
              <a:t>Prevent creation of future ‘orphan’ parcels</a:t>
            </a:r>
          </a:p>
          <a:p>
            <a:pPr lvl="2"/>
            <a:r>
              <a:rPr lang="en-AU" altLang="en-US" sz="2000" dirty="0" smtClean="0"/>
              <a:t>Ensure sub-standard parcels are not created</a:t>
            </a:r>
          </a:p>
          <a:p>
            <a:pPr lvl="1"/>
            <a:r>
              <a:rPr lang="en-AU" altLang="en-US" sz="2400" dirty="0" smtClean="0"/>
              <a:t>Better handle the extent of encumbrances.</a:t>
            </a:r>
          </a:p>
          <a:p>
            <a:pPr lvl="1"/>
            <a:r>
              <a:rPr lang="en-AU" altLang="en-US" sz="2400" dirty="0" smtClean="0"/>
              <a:t>Improved guidelines for fixing easements.</a:t>
            </a:r>
          </a:p>
          <a:p>
            <a:pPr lvl="1"/>
            <a:r>
              <a:rPr lang="en-AU" altLang="en-US" sz="2400" dirty="0" smtClean="0"/>
              <a:t>Use of Solicitor’s Certificate to support all applications.</a:t>
            </a:r>
          </a:p>
          <a:p>
            <a:pPr lvl="1"/>
            <a:r>
              <a:rPr lang="en-AU" altLang="en-US" sz="2400" dirty="0"/>
              <a:t>Streamline format of plans. </a:t>
            </a:r>
          </a:p>
          <a:p>
            <a:pPr lvl="1"/>
            <a:endParaRPr lang="en-AU" altLang="en-US" sz="2400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71349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AU" dirty="0" smtClean="0">
                <a:latin typeface="Arial" panose="020B0604020202020204" pitchFamily="34" charset="0"/>
                <a:cs typeface="Arial" panose="020B0604020202020204" pitchFamily="34" charset="0"/>
              </a:rPr>
              <a:t>Thank</a:t>
            </a:r>
            <a:r>
              <a:rPr lang="en-A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dirty="0" smtClean="0"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9647" y="1124744"/>
            <a:ext cx="2734841" cy="2734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83568" y="3284984"/>
            <a:ext cx="691276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200" dirty="0" smtClean="0"/>
              <a:t>Contacts:</a:t>
            </a:r>
          </a:p>
          <a:p>
            <a:r>
              <a:rPr lang="en-AU" sz="3200" dirty="0">
                <a:hlinkClick r:id="rId4"/>
              </a:rPr>
              <a:t>s</a:t>
            </a:r>
            <a:r>
              <a:rPr lang="en-AU" sz="3200" dirty="0" smtClean="0">
                <a:hlinkClick r:id="rId4"/>
              </a:rPr>
              <a:t>ubdivision.branch@delwp.vic.gov.au</a:t>
            </a:r>
            <a:endParaRPr lang="en-AU" sz="3200" dirty="0" smtClean="0"/>
          </a:p>
          <a:p>
            <a:r>
              <a:rPr lang="en-AU" sz="3200" dirty="0" smtClean="0">
                <a:hlinkClick r:id="rId5"/>
              </a:rPr>
              <a:t>aps.branch@delwp.vic.gov.au</a:t>
            </a:r>
            <a:endParaRPr lang="en-AU" sz="3200" dirty="0" smtClean="0"/>
          </a:p>
          <a:p>
            <a:r>
              <a:rPr lang="en-AU" sz="3200" dirty="0" smtClean="0">
                <a:hlinkClick r:id="rId6"/>
              </a:rPr>
              <a:t>spear.info@delwp.vic.gov.au</a:t>
            </a:r>
            <a:r>
              <a:rPr lang="en-AU" sz="3200" dirty="0" smtClean="0"/>
              <a:t> </a:t>
            </a:r>
          </a:p>
          <a:p>
            <a:endParaRPr lang="en-AU" sz="2000" dirty="0" smtClean="0"/>
          </a:p>
          <a:p>
            <a:r>
              <a:rPr lang="en-AU" sz="3200" dirty="0" smtClean="0"/>
              <a:t>Crown Land Register – Brett Greenland</a:t>
            </a:r>
            <a:endParaRPr lang="en-AU" sz="3200" dirty="0" smtClean="0">
              <a:hlinkClick r:id="rId7"/>
            </a:endParaRPr>
          </a:p>
          <a:p>
            <a:r>
              <a:rPr lang="en-AU" sz="3200" dirty="0" smtClean="0">
                <a:hlinkClick r:id="rId7"/>
              </a:rPr>
              <a:t>aps.crown@delwp.vic.gov.au</a:t>
            </a:r>
            <a:endParaRPr lang="en-AU" sz="3200" dirty="0" smtClean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95129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AU" dirty="0" smtClean="0"/>
              <a:t>Common Issues in </a:t>
            </a:r>
            <a:r>
              <a:rPr lang="en-AU" dirty="0"/>
              <a:t>Plans of Subdivision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851" y="1340768"/>
            <a:ext cx="3689101" cy="4968552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AU" sz="2800" dirty="0" smtClean="0"/>
              <a:t>General Plan Presentation</a:t>
            </a:r>
            <a:br>
              <a:rPr lang="en-AU" sz="2800" dirty="0" smtClean="0"/>
            </a:br>
            <a:endParaRPr lang="en-AU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en-AU" sz="2800" dirty="0" smtClean="0"/>
              <a:t>Easements</a:t>
            </a:r>
            <a:br>
              <a:rPr lang="en-AU" sz="2800" dirty="0" smtClean="0"/>
            </a:br>
            <a:endParaRPr lang="en-AU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en-AU" sz="2800" dirty="0" smtClean="0"/>
              <a:t>Road Abuttals</a:t>
            </a:r>
            <a:br>
              <a:rPr lang="en-AU" sz="2800" dirty="0" smtClean="0"/>
            </a:br>
            <a:endParaRPr lang="en-AU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en-AU" sz="2800" dirty="0" smtClean="0"/>
              <a:t>Building Subdivisions</a:t>
            </a:r>
            <a:br>
              <a:rPr lang="en-AU" sz="2800" dirty="0" smtClean="0"/>
            </a:br>
            <a:endParaRPr lang="en-AU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en-AU" sz="2800" dirty="0" smtClean="0"/>
              <a:t>Cross Sections</a:t>
            </a:r>
          </a:p>
          <a:p>
            <a:pPr marL="0" indent="0">
              <a:buNone/>
            </a:pPr>
            <a:endParaRPr lang="en-AU" sz="2800" dirty="0" smtClean="0"/>
          </a:p>
          <a:p>
            <a:pPr marL="514350" indent="-514350">
              <a:buFont typeface="+mj-lt"/>
              <a:buAutoNum type="arabicPeriod"/>
            </a:pPr>
            <a:endParaRPr lang="en-AU" sz="2800" dirty="0" smtClean="0"/>
          </a:p>
          <a:p>
            <a:pPr marL="514350" indent="-514350">
              <a:buFont typeface="+mj-lt"/>
              <a:buAutoNum type="arabicPeriod"/>
            </a:pPr>
            <a:endParaRPr lang="en-AU" sz="28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004048" y="1340768"/>
            <a:ext cx="3689101" cy="496855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571500" indent="-5715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6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rabicPeriod" startAt="6"/>
            </a:pPr>
            <a:r>
              <a:rPr lang="en-AU" sz="2800" dirty="0" smtClean="0"/>
              <a:t>OC Setups (Multiples)</a:t>
            </a:r>
            <a:br>
              <a:rPr lang="en-AU" sz="2800" dirty="0" smtClean="0"/>
            </a:br>
            <a:endParaRPr lang="en-AU" sz="2800" dirty="0" smtClean="0"/>
          </a:p>
          <a:p>
            <a:pPr marL="514350" indent="-514350">
              <a:buFont typeface="+mj-lt"/>
              <a:buAutoNum type="arabicPeriod" startAt="6"/>
            </a:pPr>
            <a:r>
              <a:rPr lang="en-AU" sz="2800" dirty="0" smtClean="0"/>
              <a:t>Section 32 Plans</a:t>
            </a:r>
            <a:br>
              <a:rPr lang="en-AU" sz="2800" dirty="0" smtClean="0"/>
            </a:br>
            <a:endParaRPr lang="en-AU" sz="2800" dirty="0" smtClean="0"/>
          </a:p>
          <a:p>
            <a:pPr marL="514350" indent="-514350">
              <a:buFont typeface="+mj-lt"/>
              <a:buAutoNum type="arabicPeriod" startAt="6"/>
            </a:pPr>
            <a:r>
              <a:rPr lang="en-AU" sz="2800" dirty="0" smtClean="0"/>
              <a:t>Stage Plans</a:t>
            </a:r>
            <a:br>
              <a:rPr lang="en-AU" sz="2800" dirty="0" smtClean="0"/>
            </a:br>
            <a:endParaRPr lang="en-AU" sz="2800" dirty="0" smtClean="0"/>
          </a:p>
          <a:p>
            <a:pPr marL="514350" indent="-514350">
              <a:buFont typeface="+mj-lt"/>
              <a:buAutoNum type="arabicPeriod" startAt="6"/>
            </a:pPr>
            <a:r>
              <a:rPr lang="en-AU" sz="2800" dirty="0" smtClean="0"/>
              <a:t>Future Subdivisions</a:t>
            </a:r>
            <a:br>
              <a:rPr lang="en-AU" sz="2800" dirty="0" smtClean="0"/>
            </a:br>
            <a:endParaRPr lang="en-AU" sz="2800" dirty="0"/>
          </a:p>
          <a:p>
            <a:pPr marL="514350" indent="-514350">
              <a:buFont typeface="+mj-lt"/>
              <a:buAutoNum type="arabicPeriod" startAt="6"/>
            </a:pPr>
            <a:r>
              <a:rPr lang="en-AU" sz="2800" dirty="0"/>
              <a:t>Re-establishment </a:t>
            </a:r>
            <a:r>
              <a:rPr lang="en-AU" sz="2800" dirty="0" smtClean="0"/>
              <a:t>Issues</a:t>
            </a:r>
          </a:p>
          <a:p>
            <a:pPr marL="514350" indent="-514350">
              <a:buFont typeface="+mj-lt"/>
              <a:buAutoNum type="arabicPeriod"/>
            </a:pPr>
            <a:endParaRPr lang="en-AU" sz="2800" dirty="0"/>
          </a:p>
        </p:txBody>
      </p:sp>
    </p:spTree>
    <p:extLst>
      <p:ext uri="{BB962C8B-B14F-4D97-AF65-F5344CB8AC3E}">
        <p14:creationId xmlns:p14="http://schemas.microsoft.com/office/powerpoint/2010/main" val="744932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AU" dirty="0"/>
              <a:t>1. General Plan Presentation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851" y="1124744"/>
            <a:ext cx="8229600" cy="54006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AU" dirty="0" err="1" smtClean="0"/>
              <a:t>Linework</a:t>
            </a:r>
            <a:r>
              <a:rPr lang="en-AU" dirty="0" smtClean="0"/>
              <a:t> and Drafting</a:t>
            </a:r>
          </a:p>
          <a:p>
            <a:r>
              <a:rPr lang="en-AU" dirty="0" smtClean="0"/>
              <a:t>Continuous lines only to be used for boundaries</a:t>
            </a:r>
          </a:p>
          <a:p>
            <a:pPr lvl="1"/>
            <a:r>
              <a:rPr lang="en-AU" dirty="0" smtClean="0"/>
              <a:t>No “</a:t>
            </a:r>
            <a:r>
              <a:rPr lang="en-AU" dirty="0" err="1" smtClean="0"/>
              <a:t>boxouts</a:t>
            </a:r>
            <a:r>
              <a:rPr lang="en-AU" dirty="0" smtClean="0"/>
              <a:t>” or diagram borders</a:t>
            </a:r>
          </a:p>
          <a:p>
            <a:pPr lvl="1"/>
            <a:r>
              <a:rPr lang="en-AU" dirty="0" smtClean="0"/>
              <a:t>Beware of arrows creating ‘parcels’ by crossing boundaries</a:t>
            </a:r>
          </a:p>
          <a:p>
            <a:pPr lvl="1"/>
            <a:r>
              <a:rPr lang="en-AU" dirty="0" smtClean="0"/>
              <a:t>Feature lines with large ‘dash’ length on short lines need to be broken (&gt;5mm)</a:t>
            </a:r>
          </a:p>
          <a:p>
            <a:pPr lvl="1"/>
            <a:r>
              <a:rPr lang="en-AU" dirty="0" smtClean="0"/>
              <a:t>‘Thick’ lines are only for building boundaries</a:t>
            </a:r>
          </a:p>
          <a:p>
            <a:r>
              <a:rPr lang="en-AU" dirty="0" smtClean="0"/>
              <a:t>Fonts should be large, clear and standard</a:t>
            </a:r>
          </a:p>
          <a:p>
            <a:pPr lvl="1"/>
            <a:r>
              <a:rPr lang="en-AU" dirty="0" smtClean="0"/>
              <a:t>Minimum 0.35 for dimensions, 0.5 for parcels, no smaller than 0.2 anywhere else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84063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AU" dirty="0"/>
              <a:t>1. General Plan </a:t>
            </a:r>
            <a:r>
              <a:rPr lang="en-AU" dirty="0" smtClean="0"/>
              <a:t>Presentation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AU" dirty="0"/>
              <a:t>Plan </a:t>
            </a:r>
            <a:r>
              <a:rPr lang="en-AU" dirty="0" smtClean="0"/>
              <a:t>Clutter</a:t>
            </a:r>
            <a:endParaRPr lang="en-AU" dirty="0"/>
          </a:p>
          <a:p>
            <a:r>
              <a:rPr lang="en-AU" dirty="0" smtClean="0"/>
              <a:t>Try not to cram everything onto single pages</a:t>
            </a:r>
          </a:p>
          <a:p>
            <a:r>
              <a:rPr lang="en-AU" dirty="0" smtClean="0"/>
              <a:t>All boundaries must be clear and defined</a:t>
            </a:r>
          </a:p>
          <a:p>
            <a:r>
              <a:rPr lang="en-AU" dirty="0" smtClean="0"/>
              <a:t>Use enlargements, split diagrams between sheets to avoid clutter</a:t>
            </a:r>
          </a:p>
          <a:p>
            <a:pPr lvl="1"/>
            <a:r>
              <a:rPr lang="en-AU" dirty="0" smtClean="0"/>
              <a:t>Group cross sections together</a:t>
            </a:r>
          </a:p>
          <a:p>
            <a:pPr lvl="1"/>
            <a:r>
              <a:rPr lang="en-AU" dirty="0" smtClean="0"/>
              <a:t>Restrictions are always on their own sheet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950987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AU" dirty="0" smtClean="0"/>
              <a:t>2. Easements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Confirm the easement purpose is valid and in keeping with the “acceptable easement purpose” document online</a:t>
            </a:r>
          </a:p>
          <a:p>
            <a:pPr lvl="1"/>
            <a:r>
              <a:rPr lang="en-AU" dirty="0" smtClean="0"/>
              <a:t>“Gas” or “Water” or “Access” or “Maintenance” not enough information</a:t>
            </a:r>
          </a:p>
          <a:p>
            <a:r>
              <a:rPr lang="en-AU" dirty="0" smtClean="0"/>
              <a:t>Look for easements not fixed, or not identified clearly</a:t>
            </a:r>
          </a:p>
          <a:p>
            <a:r>
              <a:rPr lang="en-AU" dirty="0" smtClean="0"/>
              <a:t>Be clear about the land to be benefited</a:t>
            </a:r>
          </a:p>
        </p:txBody>
      </p:sp>
    </p:spTree>
    <p:extLst>
      <p:ext uri="{BB962C8B-B14F-4D97-AF65-F5344CB8AC3E}">
        <p14:creationId xmlns:p14="http://schemas.microsoft.com/office/powerpoint/2010/main" val="1911083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LWP-Powerpoin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DSE_Presentation-Bl">
  <a:themeElements>
    <a:clrScheme name="DSE_Presentation-Bl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SE_Presentation-B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SE_Presentation-B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SE_Presentation-Bl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SE_Presentation-Bl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SE_Presentation-Bl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SE_Presentation-Bl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SE_Presentation-Bl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SE_Presentation-Bl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SE_Presentation-Bl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SE_Presentation-Bl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SE_Presentation-Bl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SE_Presentation-Bl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SE_Presentation-Bl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DELWP-Powerpoint</Template>
  <TotalTime>1155</TotalTime>
  <Words>2805</Words>
  <Application>Microsoft Office PowerPoint</Application>
  <PresentationFormat>On-screen Show (4:3)</PresentationFormat>
  <Paragraphs>448</Paragraphs>
  <Slides>53</Slides>
  <Notes>44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53</vt:i4>
      </vt:variant>
    </vt:vector>
  </HeadingPairs>
  <TitlesOfParts>
    <vt:vector size="56" baseType="lpstr">
      <vt:lpstr>DELWP-Powerpoint</vt:lpstr>
      <vt:lpstr>1_Custom Design</vt:lpstr>
      <vt:lpstr>1_DSE_Presentation-Bl</vt:lpstr>
      <vt:lpstr>ISV Regional Conference – Horsham 2016</vt:lpstr>
      <vt:lpstr>Introduction</vt:lpstr>
      <vt:lpstr>Subdivision Branch Status</vt:lpstr>
      <vt:lpstr>Common Issues in Plans of Subdivision</vt:lpstr>
      <vt:lpstr>Common Issues in Plans of Subdivision</vt:lpstr>
      <vt:lpstr>Common Issues in Plans of Subdivision</vt:lpstr>
      <vt:lpstr>1. General Plan Presentation</vt:lpstr>
      <vt:lpstr>1. General Plan Presentation</vt:lpstr>
      <vt:lpstr>2. Easements</vt:lpstr>
      <vt:lpstr>3. Road Abuttals</vt:lpstr>
      <vt:lpstr>4. Building Subdivisions</vt:lpstr>
      <vt:lpstr>4. Building Subdivisions</vt:lpstr>
      <vt:lpstr>4. Building Subdivisions</vt:lpstr>
      <vt:lpstr>5. Cross Sections</vt:lpstr>
      <vt:lpstr>6. Owners Corporation Setups</vt:lpstr>
      <vt:lpstr>7. Section 32 Plans</vt:lpstr>
      <vt:lpstr>7. Section 32 Plans – 32AI??</vt:lpstr>
      <vt:lpstr>8. Stage Plans</vt:lpstr>
      <vt:lpstr>8. Stage Plans</vt:lpstr>
      <vt:lpstr>9. Future Subdivisions?</vt:lpstr>
      <vt:lpstr>Future Subdivisions – A Big Problem</vt:lpstr>
      <vt:lpstr>10. Re-establishment issues</vt:lpstr>
      <vt:lpstr>Summary</vt:lpstr>
      <vt:lpstr>ePlan</vt:lpstr>
      <vt:lpstr>Agenda </vt:lpstr>
      <vt:lpstr>What is ePlan?</vt:lpstr>
      <vt:lpstr>ePlan Implementation Progress</vt:lpstr>
      <vt:lpstr>Software Vendors Progress</vt:lpstr>
      <vt:lpstr>ePlan Vision for 2016 and Beyond</vt:lpstr>
      <vt:lpstr>ePlan Engagement Program Update</vt:lpstr>
      <vt:lpstr>ePlan Engagement Program Update</vt:lpstr>
      <vt:lpstr>SMEC ePlan Case Study </vt:lpstr>
      <vt:lpstr>SMEC ePlan Case Study PDF vs ePlan creation</vt:lpstr>
      <vt:lpstr>ePlan Visualisation Enhancement Tool</vt:lpstr>
      <vt:lpstr>ePlan Visualisation Enhancement Tool - Demo </vt:lpstr>
      <vt:lpstr>ePlan Labels on LASSI</vt:lpstr>
      <vt:lpstr>ePlan on Map Base- Prototype</vt:lpstr>
      <vt:lpstr>Partial Surveys</vt:lpstr>
      <vt:lpstr>Partial Surveys</vt:lpstr>
      <vt:lpstr>Partial Surveys</vt:lpstr>
      <vt:lpstr>Partial Surveys</vt:lpstr>
      <vt:lpstr>Application and Survey Branch</vt:lpstr>
      <vt:lpstr>Branch Update</vt:lpstr>
      <vt:lpstr>Crown Land Register - Model</vt:lpstr>
      <vt:lpstr> Crown Land Register - Benefits</vt:lpstr>
      <vt:lpstr> Crown Land Register - Challenges</vt:lpstr>
      <vt:lpstr> Crown Land Register – Changes</vt:lpstr>
      <vt:lpstr>Cancel Crown folio –  Crown Grant </vt:lpstr>
      <vt:lpstr>Freehold Crown Grant</vt:lpstr>
      <vt:lpstr>Section 60 – Current Process</vt:lpstr>
      <vt:lpstr>Section 60 – Current Process</vt:lpstr>
      <vt:lpstr>Transfer of Land Act 1958 - Review</vt:lpstr>
      <vt:lpstr>Thank you</vt:lpstr>
    </vt:vector>
  </TitlesOfParts>
  <Company>CenITex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Jason Matthews</dc:creator>
  <cp:lastModifiedBy>Hamed Olfat</cp:lastModifiedBy>
  <cp:revision>105</cp:revision>
  <cp:lastPrinted>2016-07-12T00:40:12Z</cp:lastPrinted>
  <dcterms:created xsi:type="dcterms:W3CDTF">2016-06-24T00:02:37Z</dcterms:created>
  <dcterms:modified xsi:type="dcterms:W3CDTF">2016-09-12T00:27:28Z</dcterms:modified>
</cp:coreProperties>
</file>