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87" r:id="rId3"/>
    <p:sldMasterId id="2147483700" r:id="rId4"/>
    <p:sldMasterId id="2147483713" r:id="rId5"/>
    <p:sldMasterId id="2147483726" r:id="rId6"/>
    <p:sldMasterId id="2147483739" r:id="rId7"/>
    <p:sldMasterId id="2147483752" r:id="rId8"/>
    <p:sldMasterId id="2147483765" r:id="rId9"/>
  </p:sldMasterIdLst>
  <p:notesMasterIdLst>
    <p:notesMasterId r:id="rId33"/>
  </p:notesMasterIdLst>
  <p:sldIdLst>
    <p:sldId id="256" r:id="rId10"/>
    <p:sldId id="257" r:id="rId11"/>
    <p:sldId id="259" r:id="rId12"/>
    <p:sldId id="261" r:id="rId13"/>
    <p:sldId id="260" r:id="rId14"/>
    <p:sldId id="279" r:id="rId15"/>
    <p:sldId id="263" r:id="rId16"/>
    <p:sldId id="262" r:id="rId17"/>
    <p:sldId id="280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81" r:id="rId31"/>
    <p:sldId id="278" r:id="rId32"/>
  </p:sldIdLst>
  <p:sldSz cx="12193588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90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AU" sz="281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notes format</a:t>
            </a:r>
          </a:p>
        </p:txBody>
      </p:sp>
      <p:sp>
        <p:nvSpPr>
          <p:cNvPr id="375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n-AU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</a:p>
        </p:txBody>
      </p:sp>
      <p:sp>
        <p:nvSpPr>
          <p:cNvPr id="376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/>
          <a:lstStyle/>
          <a:p>
            <a:pPr algn="r"/>
            <a:r>
              <a:rPr lang="en-AU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</a:p>
        </p:txBody>
      </p:sp>
      <p:sp>
        <p:nvSpPr>
          <p:cNvPr id="377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r>
              <a:rPr lang="en-AU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 </a:t>
            </a:r>
          </a:p>
        </p:txBody>
      </p:sp>
      <p:sp>
        <p:nvSpPr>
          <p:cNvPr id="378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/>
          <a:lstStyle/>
          <a:p>
            <a:pPr algn="r"/>
            <a:fld id="{13E3670E-5C61-4C8A-8DFB-A42E49B3D214}" type="slidenum">
              <a:rPr lang="en-AU" sz="1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‹#›</a:t>
            </a:fld>
            <a:endParaRPr lang="en-AU" sz="1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13362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/>
          <a:lstStyle/>
          <a:p>
            <a:endParaRPr lang="en-AU" sz="281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2" name="TextShape 2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87E7F7BC-F266-4DB5-BBD6-50A0951C8E4D}" type="slidenum">
              <a:rPr lang="en-AU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1</a:t>
            </a:fld>
            <a:endParaRPr lang="en-AU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96910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PlaceHolder 1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/>
          <a:lstStyle/>
          <a:p>
            <a:endParaRPr lang="en-AU" sz="281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4" name="TextShape 2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BE852787-437D-457F-9BE8-7D394FFBEB11}" type="slidenum">
              <a:rPr lang="en-AU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23</a:t>
            </a:fld>
            <a:endParaRPr lang="en-AU" sz="1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43861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46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subTitle"/>
          </p:nvPr>
        </p:nvSpPr>
        <p:spPr>
          <a:xfrm>
            <a:off x="838080" y="4114800"/>
            <a:ext cx="10516320" cy="5369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5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52" name="PlaceHolder 4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55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56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59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6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6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6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66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67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68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71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pic>
        <p:nvPicPr>
          <p:cNvPr id="372" name="Picture 371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73" name="Picture 372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pic>
        <p:nvPicPr>
          <p:cNvPr id="36" name="Picture 35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7" name="Picture 36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subTitle"/>
          </p:nvPr>
        </p:nvSpPr>
        <p:spPr>
          <a:xfrm>
            <a:off x="838080" y="4114800"/>
            <a:ext cx="10516320" cy="5369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6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pic>
        <p:nvPicPr>
          <p:cNvPr id="73" name="Picture 72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4" name="Picture 73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2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23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subTitle"/>
          </p:nvPr>
        </p:nvSpPr>
        <p:spPr>
          <a:xfrm>
            <a:off x="838080" y="4114800"/>
            <a:ext cx="10516320" cy="5369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4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43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44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4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pic>
        <p:nvPicPr>
          <p:cNvPr id="149" name="Picture 148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50" name="Picture 149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60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subTitle"/>
          </p:nvPr>
        </p:nvSpPr>
        <p:spPr>
          <a:xfrm>
            <a:off x="838080" y="4114800"/>
            <a:ext cx="10516320" cy="5369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6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66" name="PlaceHolder 4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70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73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7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81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82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pic>
        <p:nvPicPr>
          <p:cNvPr id="186" name="Picture 185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87" name="Picture 186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subTitle"/>
          </p:nvPr>
        </p:nvSpPr>
        <p:spPr>
          <a:xfrm>
            <a:off x="838080" y="4114800"/>
            <a:ext cx="10516320" cy="5369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02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03" name="PlaceHolder 4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0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06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07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10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1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1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1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17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18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1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838080" y="4114800"/>
            <a:ext cx="10516320" cy="5369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22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pic>
        <p:nvPicPr>
          <p:cNvPr id="223" name="Picture 222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224" name="Picture 223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2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3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3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34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PlaceHolder 1"/>
          <p:cNvSpPr>
            <a:spLocks noGrp="1"/>
          </p:cNvSpPr>
          <p:nvPr>
            <p:ph type="subTitle"/>
          </p:nvPr>
        </p:nvSpPr>
        <p:spPr>
          <a:xfrm>
            <a:off x="838080" y="4114800"/>
            <a:ext cx="10516320" cy="5369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3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3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40" name="PlaceHolder 4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4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43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44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47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4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5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5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54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55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56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59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pic>
        <p:nvPicPr>
          <p:cNvPr id="260" name="Picture 259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261" name="Picture 260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6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71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PlaceHolder 1"/>
          <p:cNvSpPr>
            <a:spLocks noGrp="1"/>
          </p:cNvSpPr>
          <p:nvPr>
            <p:ph type="subTitle"/>
          </p:nvPr>
        </p:nvSpPr>
        <p:spPr>
          <a:xfrm>
            <a:off x="838080" y="4114800"/>
            <a:ext cx="10516320" cy="5369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7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7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77" name="PlaceHolder 4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7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80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81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84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8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8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8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9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91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92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9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9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96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pic>
        <p:nvPicPr>
          <p:cNvPr id="297" name="Picture 296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298" name="Picture 297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0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0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0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08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PlaceHolder 1"/>
          <p:cNvSpPr>
            <a:spLocks noGrp="1"/>
          </p:cNvSpPr>
          <p:nvPr>
            <p:ph type="subTitle"/>
          </p:nvPr>
        </p:nvSpPr>
        <p:spPr>
          <a:xfrm>
            <a:off x="838080" y="4114800"/>
            <a:ext cx="10516320" cy="53697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1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14" name="PlaceHolder 4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17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18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21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28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29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3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33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pic>
        <p:nvPicPr>
          <p:cNvPr id="334" name="Picture 333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35" name="Picture 334"/>
          <p:cNvPicPr/>
          <p:nvPr/>
        </p:nvPicPr>
        <p:blipFill>
          <a:blip r:embed="rId2"/>
          <a:stretch/>
        </p:blipFill>
        <p:spPr>
          <a:xfrm>
            <a:off x="36036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4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32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PlaceHolder 1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 lang="en-US" sz="20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 hidden="1"/>
          <p:cNvSpPr/>
          <p:nvPr/>
        </p:nvSpPr>
        <p:spPr>
          <a:xfrm>
            <a:off x="0" y="6492240"/>
            <a:ext cx="12189240" cy="365040"/>
          </a:xfrm>
          <a:prstGeom prst="rect">
            <a:avLst/>
          </a:prstGeom>
          <a:solidFill>
            <a:srgbClr val="BFBFB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" name="CustomShape 2"/>
          <p:cNvSpPr/>
          <p:nvPr/>
        </p:nvSpPr>
        <p:spPr>
          <a:xfrm>
            <a:off x="0" y="3936600"/>
            <a:ext cx="12192480" cy="2102400"/>
          </a:xfrm>
          <a:prstGeom prst="rect">
            <a:avLst/>
          </a:prstGeom>
          <a:solidFill>
            <a:srgbClr val="FFFFF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PlaceHolder 3"/>
          <p:cNvSpPr>
            <a:spLocks noGrp="1"/>
          </p:cNvSpPr>
          <p:nvPr>
            <p:ph type="title"/>
          </p:nvPr>
        </p:nvSpPr>
        <p:spPr>
          <a:xfrm>
            <a:off x="7925040" y="1527120"/>
            <a:ext cx="3428640" cy="1901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4400" b="0" strike="noStrike" spc="-1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A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A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A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A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37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stomShape 1"/>
          <p:cNvSpPr/>
          <p:nvPr/>
        </p:nvSpPr>
        <p:spPr>
          <a:xfrm>
            <a:off x="0" y="6492240"/>
            <a:ext cx="12189240" cy="365040"/>
          </a:xfrm>
          <a:prstGeom prst="rect">
            <a:avLst/>
          </a:prstGeom>
          <a:solidFill>
            <a:srgbClr val="BFBFB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A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32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AU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CustomShape 1" hidden="1"/>
          <p:cNvSpPr/>
          <p:nvPr/>
        </p:nvSpPr>
        <p:spPr>
          <a:xfrm>
            <a:off x="0" y="6492240"/>
            <a:ext cx="12189240" cy="365040"/>
          </a:xfrm>
          <a:prstGeom prst="rect">
            <a:avLst/>
          </a:prstGeom>
          <a:solidFill>
            <a:srgbClr val="BFBFB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4" name="CustomShape 2"/>
          <p:cNvSpPr/>
          <p:nvPr/>
        </p:nvSpPr>
        <p:spPr>
          <a:xfrm>
            <a:off x="0" y="3276720"/>
            <a:ext cx="12192480" cy="2762640"/>
          </a:xfrm>
          <a:prstGeom prst="rect">
            <a:avLst/>
          </a:prstGeom>
          <a:solidFill>
            <a:srgbClr val="4F81BD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5" name="PlaceHolder 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AU" sz="4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AU" sz="3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AU" sz="28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AU" sz="24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A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37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0" y="6492240"/>
            <a:ext cx="12189240" cy="365040"/>
          </a:xfrm>
          <a:prstGeom prst="rect">
            <a:avLst/>
          </a:prstGeom>
          <a:solidFill>
            <a:srgbClr val="BFBFB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2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A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32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AU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37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CustomShape 1"/>
          <p:cNvSpPr/>
          <p:nvPr/>
        </p:nvSpPr>
        <p:spPr>
          <a:xfrm>
            <a:off x="0" y="6492240"/>
            <a:ext cx="12189240" cy="365040"/>
          </a:xfrm>
          <a:prstGeom prst="rect">
            <a:avLst/>
          </a:prstGeom>
          <a:solidFill>
            <a:srgbClr val="BFBFB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89" name="PlaceHolder 2"/>
          <p:cNvSpPr>
            <a:spLocks noGrp="1"/>
          </p:cNvSpPr>
          <p:nvPr>
            <p:ph type="title"/>
          </p:nvPr>
        </p:nvSpPr>
        <p:spPr>
          <a:xfrm>
            <a:off x="7925040" y="1527120"/>
            <a:ext cx="3428640" cy="19011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AU" sz="44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0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32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AU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37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CustomShape 1"/>
          <p:cNvSpPr/>
          <p:nvPr/>
        </p:nvSpPr>
        <p:spPr>
          <a:xfrm>
            <a:off x="0" y="6492240"/>
            <a:ext cx="12189240" cy="365040"/>
          </a:xfrm>
          <a:prstGeom prst="rect">
            <a:avLst/>
          </a:prstGeom>
          <a:solidFill>
            <a:srgbClr val="BFBFB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26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A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227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32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AU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37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ustomShape 1"/>
          <p:cNvSpPr/>
          <p:nvPr/>
        </p:nvSpPr>
        <p:spPr>
          <a:xfrm>
            <a:off x="0" y="6492240"/>
            <a:ext cx="12189240" cy="365040"/>
          </a:xfrm>
          <a:prstGeom prst="rect">
            <a:avLst/>
          </a:prstGeom>
          <a:solidFill>
            <a:srgbClr val="BFBFB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A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264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32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AU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37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CustomShape 1"/>
          <p:cNvSpPr/>
          <p:nvPr/>
        </p:nvSpPr>
        <p:spPr>
          <a:xfrm>
            <a:off x="0" y="6492240"/>
            <a:ext cx="12189240" cy="365040"/>
          </a:xfrm>
          <a:prstGeom prst="rect">
            <a:avLst/>
          </a:prstGeom>
          <a:solidFill>
            <a:srgbClr val="BFBFBF"/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0" name="PlaceHolder 2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en-AU" sz="4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title text format</a:t>
            </a:r>
          </a:p>
        </p:txBody>
      </p:sp>
      <p:sp>
        <p:nvSpPr>
          <p:cNvPr id="301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32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Click to edit the outline text format</a:t>
            </a:r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AU" sz="28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Second Outline Level</a:t>
            </a:r>
          </a:p>
          <a:p>
            <a:pPr marL="1296000" lvl="2" indent="-288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Third Outline Level</a:t>
            </a:r>
          </a:p>
          <a:p>
            <a:pPr marL="1728000" lvl="3" indent="-216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Fourth Outline Level</a:t>
            </a:r>
          </a:p>
          <a:p>
            <a:pPr marL="2160000" lvl="4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Fifth Outline Level</a:t>
            </a:r>
          </a:p>
          <a:p>
            <a:pPr marL="2592000" lvl="5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Sixth Outline Level</a:t>
            </a:r>
          </a:p>
          <a:p>
            <a:pPr marL="3024000" lvl="6" indent="-216000"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lang="en-AU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CustomShape 1" hidden="1"/>
          <p:cNvSpPr/>
          <p:nvPr/>
        </p:nvSpPr>
        <p:spPr>
          <a:xfrm>
            <a:off x="0" y="6492240"/>
            <a:ext cx="12189600" cy="365400"/>
          </a:xfrm>
          <a:prstGeom prst="rect">
            <a:avLst/>
          </a:prstGeom>
          <a:solidFill>
            <a:srgbClr val="2E2922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7" name="CustomShape 2"/>
          <p:cNvSpPr/>
          <p:nvPr/>
        </p:nvSpPr>
        <p:spPr>
          <a:xfrm>
            <a:off x="0" y="3936600"/>
            <a:ext cx="12192840" cy="2102760"/>
          </a:xfrm>
          <a:prstGeom prst="rect">
            <a:avLst/>
          </a:prstGeom>
          <a:solidFill>
            <a:srgbClr val="3D372E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8" name="PlaceHolder 3"/>
          <p:cNvSpPr>
            <a:spLocks noGrp="1"/>
          </p:cNvSpPr>
          <p:nvPr>
            <p:ph type="title"/>
          </p:nvPr>
        </p:nvSpPr>
        <p:spPr>
          <a:xfrm>
            <a:off x="838080" y="4114800"/>
            <a:ext cx="10516320" cy="1158120"/>
          </a:xfrm>
          <a:prstGeom prst="rect">
            <a:avLst/>
          </a:prstGeom>
        </p:spPr>
        <p:txBody>
          <a:bodyPr anchor="b"/>
          <a:lstStyle/>
          <a:p>
            <a:pPr>
              <a:lnSpc>
                <a:spcPct val="100000"/>
              </a:lnSpc>
            </a:pPr>
            <a:r>
              <a:rPr lang="en-US" sz="52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Schoolbook"/>
              </a:rPr>
              <a:t>Click to edit Master title style</a:t>
            </a:r>
            <a:endParaRPr lang="en-US" sz="18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Schoolbook"/>
            </a:endParaRPr>
          </a:p>
        </p:txBody>
      </p:sp>
      <p:sp>
        <p:nvSpPr>
          <p:cNvPr id="339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</p:spPr>
        <p:txBody>
          <a:bodyPr lIns="0" tIns="0" rIns="0" bIns="0"/>
          <a:lstStyle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Schoolbook"/>
              </a:rPr>
              <a:t>Click to edit the outline text format</a:t>
            </a:r>
          </a:p>
          <a:p>
            <a:pPr marL="864000" lvl="1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Schoolbook"/>
              </a:rPr>
              <a:t>Second Outline Level</a:t>
            </a:r>
          </a:p>
          <a:p>
            <a:pPr marL="1296000" lvl="2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Schoolbook"/>
              </a:rPr>
              <a:t>Third Outline Level</a:t>
            </a:r>
          </a:p>
          <a:p>
            <a:pPr marL="1728000" lvl="3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4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Schoolbook"/>
              </a:rPr>
              <a:t>Fourth Outline Level</a:t>
            </a:r>
          </a:p>
          <a:p>
            <a:pPr marL="2160000" lvl="4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Schoolbook"/>
              </a:rPr>
              <a:t>Fifth Outline Level</a:t>
            </a:r>
          </a:p>
          <a:p>
            <a:pPr marL="2592000" lvl="5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Schoolbook"/>
              </a:rPr>
              <a:t>Sixth Outline Level</a:t>
            </a:r>
          </a:p>
          <a:p>
            <a:pPr marL="3024000" lvl="6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Schoolbook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8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8.xml"/><Relationship Id="rId4" Type="http://schemas.openxmlformats.org/officeDocument/2006/relationships/image" Target="../media/image4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oleObject" Target="../embeddings/oleObject2.bin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TextShape 1"/>
          <p:cNvSpPr txBox="1"/>
          <p:nvPr/>
        </p:nvSpPr>
        <p:spPr>
          <a:xfrm>
            <a:off x="0" y="4114800"/>
            <a:ext cx="12193200" cy="1152769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ctr"/>
            <a:r>
              <a:rPr lang="en-US" sz="36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Making the Most of Technology in Everyday Surveying
</a:t>
            </a:r>
          </a:p>
        </p:txBody>
      </p:sp>
      <p:sp>
        <p:nvSpPr>
          <p:cNvPr id="380" name="CustomShape 2"/>
          <p:cNvSpPr/>
          <p:nvPr/>
        </p:nvSpPr>
        <p:spPr>
          <a:xfrm>
            <a:off x="360" y="5976360"/>
            <a:ext cx="12192840" cy="881640"/>
          </a:xfrm>
          <a:prstGeom prst="rect">
            <a:avLst/>
          </a:prstGeom>
          <a:solidFill>
            <a:srgbClr val="CCCCCC"/>
          </a:solidFill>
          <a:ln>
            <a:solidFill>
              <a:srgbClr val="B2B2B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2" name="CustomShape 3"/>
          <p:cNvSpPr/>
          <p:nvPr/>
        </p:nvSpPr>
        <p:spPr>
          <a:xfrm>
            <a:off x="0" y="4793449"/>
            <a:ext cx="12193200" cy="474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AU" sz="2800" b="0" strike="noStrike" spc="-1" dirty="0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How Technology can be used for a safer more efficient work flow</a:t>
            </a:r>
            <a:endParaRPr lang="en-AU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sp>
        <p:nvSpPr>
          <p:cNvPr id="383" name="CustomShape 4"/>
          <p:cNvSpPr/>
          <p:nvPr/>
        </p:nvSpPr>
        <p:spPr>
          <a:xfrm>
            <a:off x="9529200" y="5610240"/>
            <a:ext cx="2664000" cy="329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en-AU" sz="20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Noel Gehren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76360"/>
            <a:ext cx="12193200" cy="881640"/>
          </a:xfrm>
          <a:prstGeom prst="rect">
            <a:avLst/>
          </a:prstGeom>
        </p:spPr>
      </p:pic>
      <p:sp>
        <p:nvSpPr>
          <p:cNvPr id="8" name="CustomShape 4"/>
          <p:cNvSpPr/>
          <p:nvPr/>
        </p:nvSpPr>
        <p:spPr>
          <a:xfrm>
            <a:off x="9529200" y="5976360"/>
            <a:ext cx="2664000" cy="881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en-AU" sz="20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Alexander Symonds</a:t>
            </a:r>
          </a:p>
          <a:p>
            <a:pPr algn="r">
              <a:lnSpc>
                <a:spcPct val="100000"/>
              </a:lnSpc>
            </a:pPr>
            <a:r>
              <a:rPr lang="en-AU" sz="1400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Surveying Consultants</a:t>
            </a:r>
          </a:p>
          <a:p>
            <a:pPr algn="r">
              <a:lnSpc>
                <a:spcPct val="100000"/>
              </a:lnSpc>
            </a:pPr>
            <a:r>
              <a:rPr lang="en-AU" sz="1400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Adelaide</a:t>
            </a:r>
            <a:endParaRPr lang="en-AU" sz="1400" b="0" strike="noStrike" spc="-1" dirty="0" smtClean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  <a:p>
            <a:pPr algn="r">
              <a:lnSpc>
                <a:spcPct val="100000"/>
              </a:lnSpc>
            </a:pPr>
            <a:endParaRPr lang="en-AU" sz="20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sp>
        <p:nvSpPr>
          <p:cNvPr id="9" name="CustomShape 4"/>
          <p:cNvSpPr/>
          <p:nvPr/>
        </p:nvSpPr>
        <p:spPr>
          <a:xfrm>
            <a:off x="5307245" y="5981766"/>
            <a:ext cx="2047631" cy="881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en-AU" sz="2000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Ferguson Perry</a:t>
            </a:r>
          </a:p>
          <a:p>
            <a:pPr algn="r">
              <a:lnSpc>
                <a:spcPct val="100000"/>
              </a:lnSpc>
            </a:pPr>
            <a:r>
              <a:rPr lang="en-AU" sz="1400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Surveying Consultants</a:t>
            </a:r>
          </a:p>
          <a:p>
            <a:pPr algn="r">
              <a:lnSpc>
                <a:spcPct val="100000"/>
              </a:lnSpc>
            </a:pPr>
            <a:r>
              <a:rPr lang="en-AU" sz="14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Horsham</a:t>
            </a:r>
            <a:endParaRPr lang="en-AU" sz="14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pic>
        <p:nvPicPr>
          <p:cNvPr id="381" name="Picture 380"/>
          <p:cNvPicPr/>
          <p:nvPr/>
        </p:nvPicPr>
        <p:blipFill>
          <a:blip r:embed="rId4"/>
          <a:stretch/>
        </p:blipFill>
        <p:spPr>
          <a:xfrm>
            <a:off x="152175" y="6120000"/>
            <a:ext cx="2857320" cy="656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CustomShape 1"/>
          <p:cNvSpPr/>
          <p:nvPr/>
        </p:nvSpPr>
        <p:spPr>
          <a:xfrm>
            <a:off x="478080" y="689040"/>
            <a:ext cx="10515960" cy="57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>
              <a:lnSpc>
                <a:spcPct val="90000"/>
              </a:lnSpc>
            </a:pPr>
            <a:r>
              <a:rPr lang="en-AU" sz="3600" b="0" strike="noStrike" spc="-1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Building Façade Survey</a:t>
            </a:r>
            <a:endParaRPr lang="en-AU" sz="3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sp>
        <p:nvSpPr>
          <p:cNvPr id="398" name="CustomShape 2"/>
          <p:cNvSpPr/>
          <p:nvPr/>
        </p:nvSpPr>
        <p:spPr>
          <a:xfrm>
            <a:off x="442080" y="1825560"/>
            <a:ext cx="10515960" cy="4350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Façade upgrade for new tenant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Survey facade, footpath and services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Internal structural and service </a:t>
            </a:r>
            <a:r>
              <a:rPr lang="en-AU" sz="2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elements</a:t>
            </a:r>
            <a:endParaRPr lang="en-AU" sz="22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pic>
        <p:nvPicPr>
          <p:cNvPr id="399" name="Picture 398"/>
          <p:cNvPicPr/>
          <p:nvPr/>
        </p:nvPicPr>
        <p:blipFill>
          <a:blip r:embed="rId2"/>
          <a:stretch/>
        </p:blipFill>
        <p:spPr>
          <a:xfrm>
            <a:off x="5976000" y="1836000"/>
            <a:ext cx="6120000" cy="4590000"/>
          </a:xfrm>
          <a:prstGeom prst="rect">
            <a:avLst/>
          </a:prstGeom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CustomShape 1"/>
          <p:cNvSpPr/>
          <p:nvPr/>
        </p:nvSpPr>
        <p:spPr>
          <a:xfrm>
            <a:off x="514080" y="293040"/>
            <a:ext cx="10515960" cy="57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>
              <a:lnSpc>
                <a:spcPct val="90000"/>
              </a:lnSpc>
            </a:pPr>
            <a:r>
              <a:rPr lang="en-AU" sz="3600" b="0" strike="noStrike" spc="-1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Building Façade Survey</a:t>
            </a:r>
            <a:endParaRPr lang="en-AU" sz="3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sp>
        <p:nvSpPr>
          <p:cNvPr id="401" name="CustomShape 2"/>
          <p:cNvSpPr/>
          <p:nvPr/>
        </p:nvSpPr>
        <p:spPr>
          <a:xfrm>
            <a:off x="550080" y="1789560"/>
            <a:ext cx="10515960" cy="4350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Leica MS 50 Total Station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Liscad</a:t>
            </a:r>
            <a:endParaRPr lang="en-AU" sz="22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Liscad</a:t>
            </a: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 Point Cloud Module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AutoCAD</a:t>
            </a:r>
          </a:p>
        </p:txBody>
      </p:sp>
      <p:pic>
        <p:nvPicPr>
          <p:cNvPr id="402" name="Picture 401"/>
          <p:cNvPicPr/>
          <p:nvPr/>
        </p:nvPicPr>
        <p:blipFill>
          <a:blip r:embed="rId2"/>
          <a:stretch/>
        </p:blipFill>
        <p:spPr>
          <a:xfrm>
            <a:off x="5184000" y="1080000"/>
            <a:ext cx="6996960" cy="5400000"/>
          </a:xfrm>
          <a:prstGeom prst="rect">
            <a:avLst/>
          </a:prstGeom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CustomShape 1"/>
          <p:cNvSpPr/>
          <p:nvPr/>
        </p:nvSpPr>
        <p:spPr>
          <a:xfrm>
            <a:off x="838080" y="365040"/>
            <a:ext cx="10515960" cy="114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04" name="Picture 403"/>
          <p:cNvPicPr/>
          <p:nvPr/>
        </p:nvPicPr>
        <p:blipFill>
          <a:blip r:embed="rId2"/>
          <a:stretch/>
        </p:blipFill>
        <p:spPr>
          <a:xfrm>
            <a:off x="1698480" y="72000"/>
            <a:ext cx="8303040" cy="6408000"/>
          </a:xfrm>
          <a:prstGeom prst="rect">
            <a:avLst/>
          </a:prstGeom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CustomShape 1"/>
          <p:cNvSpPr/>
          <p:nvPr/>
        </p:nvSpPr>
        <p:spPr>
          <a:xfrm>
            <a:off x="838080" y="365040"/>
            <a:ext cx="10515960" cy="114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6" name="CustomShape 2"/>
          <p:cNvSpPr/>
          <p:nvPr/>
        </p:nvSpPr>
        <p:spPr>
          <a:xfrm>
            <a:off x="839880" y="1828800"/>
            <a:ext cx="5028840" cy="685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7" name="CustomShape 3"/>
          <p:cNvSpPr/>
          <p:nvPr/>
        </p:nvSpPr>
        <p:spPr>
          <a:xfrm>
            <a:off x="839880" y="2514600"/>
            <a:ext cx="5028840" cy="367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8" name="CustomShape 4"/>
          <p:cNvSpPr/>
          <p:nvPr/>
        </p:nvSpPr>
        <p:spPr>
          <a:xfrm>
            <a:off x="6326640" y="1828800"/>
            <a:ext cx="5028840" cy="685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9" name="CustomShape 5"/>
          <p:cNvSpPr/>
          <p:nvPr/>
        </p:nvSpPr>
        <p:spPr>
          <a:xfrm>
            <a:off x="6326640" y="2514600"/>
            <a:ext cx="5028840" cy="367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10" name="Picture 409"/>
          <p:cNvPicPr/>
          <p:nvPr/>
        </p:nvPicPr>
        <p:blipFill>
          <a:blip r:embed="rId2"/>
          <a:stretch/>
        </p:blipFill>
        <p:spPr>
          <a:xfrm>
            <a:off x="1872000" y="86400"/>
            <a:ext cx="8237520" cy="6357600"/>
          </a:xfrm>
          <a:prstGeom prst="rect">
            <a:avLst/>
          </a:prstGeom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4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CustomShape 1"/>
          <p:cNvSpPr/>
          <p:nvPr/>
        </p:nvSpPr>
        <p:spPr>
          <a:xfrm>
            <a:off x="838080" y="365040"/>
            <a:ext cx="10515960" cy="114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2" name="CustomShape 2"/>
          <p:cNvSpPr/>
          <p:nvPr/>
        </p:nvSpPr>
        <p:spPr>
          <a:xfrm>
            <a:off x="839880" y="1828800"/>
            <a:ext cx="5028840" cy="685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3" name="CustomShape 3"/>
          <p:cNvSpPr/>
          <p:nvPr/>
        </p:nvSpPr>
        <p:spPr>
          <a:xfrm>
            <a:off x="839880" y="2514600"/>
            <a:ext cx="5028840" cy="367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4" name="CustomShape 4"/>
          <p:cNvSpPr/>
          <p:nvPr/>
        </p:nvSpPr>
        <p:spPr>
          <a:xfrm>
            <a:off x="6326640" y="1828800"/>
            <a:ext cx="5028840" cy="685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5" name="CustomShape 5"/>
          <p:cNvSpPr/>
          <p:nvPr/>
        </p:nvSpPr>
        <p:spPr>
          <a:xfrm>
            <a:off x="6326640" y="2514600"/>
            <a:ext cx="5028840" cy="367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16" name="Picture 415"/>
          <p:cNvPicPr/>
          <p:nvPr/>
        </p:nvPicPr>
        <p:blipFill>
          <a:blip r:embed="rId2"/>
          <a:stretch/>
        </p:blipFill>
        <p:spPr>
          <a:xfrm>
            <a:off x="1764000" y="108720"/>
            <a:ext cx="8851320" cy="6295680"/>
          </a:xfrm>
          <a:prstGeom prst="rect">
            <a:avLst/>
          </a:prstGeom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4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CustomShape 1"/>
          <p:cNvSpPr/>
          <p:nvPr/>
        </p:nvSpPr>
        <p:spPr>
          <a:xfrm>
            <a:off x="838080" y="365040"/>
            <a:ext cx="10515960" cy="114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8" name="CustomShape 2"/>
          <p:cNvSpPr/>
          <p:nvPr/>
        </p:nvSpPr>
        <p:spPr>
          <a:xfrm>
            <a:off x="839880" y="1828800"/>
            <a:ext cx="5028840" cy="685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9" name="CustomShape 3"/>
          <p:cNvSpPr/>
          <p:nvPr/>
        </p:nvSpPr>
        <p:spPr>
          <a:xfrm>
            <a:off x="839880" y="2514600"/>
            <a:ext cx="5028840" cy="367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0" name="CustomShape 4"/>
          <p:cNvSpPr/>
          <p:nvPr/>
        </p:nvSpPr>
        <p:spPr>
          <a:xfrm>
            <a:off x="6326640" y="1828800"/>
            <a:ext cx="5028840" cy="6850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1" name="CustomShape 5"/>
          <p:cNvSpPr/>
          <p:nvPr/>
        </p:nvSpPr>
        <p:spPr>
          <a:xfrm>
            <a:off x="6326640" y="2514600"/>
            <a:ext cx="5028840" cy="3674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22" name="Picture 421"/>
          <p:cNvPicPr/>
          <p:nvPr/>
        </p:nvPicPr>
        <p:blipFill>
          <a:blip r:embed="rId2"/>
          <a:stretch/>
        </p:blipFill>
        <p:spPr>
          <a:xfrm>
            <a:off x="216000" y="72000"/>
            <a:ext cx="3600000" cy="6386760"/>
          </a:xfrm>
          <a:prstGeom prst="rect">
            <a:avLst/>
          </a:prstGeom>
          <a:ln>
            <a:noFill/>
          </a:ln>
        </p:spPr>
      </p:pic>
      <p:pic>
        <p:nvPicPr>
          <p:cNvPr id="423" name="Picture 422"/>
          <p:cNvPicPr/>
          <p:nvPr/>
        </p:nvPicPr>
        <p:blipFill>
          <a:blip r:embed="rId3"/>
          <a:stretch/>
        </p:blipFill>
        <p:spPr>
          <a:xfrm>
            <a:off x="8352000" y="108000"/>
            <a:ext cx="3571200" cy="6336000"/>
          </a:xfrm>
          <a:prstGeom prst="rect">
            <a:avLst/>
          </a:prstGeom>
          <a:ln>
            <a:noFill/>
          </a:ln>
        </p:spPr>
      </p:pic>
      <p:pic>
        <p:nvPicPr>
          <p:cNvPr id="424" name="Picture 423"/>
          <p:cNvPicPr/>
          <p:nvPr/>
        </p:nvPicPr>
        <p:blipFill>
          <a:blip r:embed="rId4"/>
          <a:stretch/>
        </p:blipFill>
        <p:spPr>
          <a:xfrm>
            <a:off x="4320000" y="108000"/>
            <a:ext cx="3577320" cy="6346800"/>
          </a:xfrm>
          <a:prstGeom prst="rect">
            <a:avLst/>
          </a:prstGeom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6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CustomShape 1"/>
          <p:cNvSpPr/>
          <p:nvPr/>
        </p:nvSpPr>
        <p:spPr>
          <a:xfrm>
            <a:off x="478080" y="689040"/>
            <a:ext cx="10515960" cy="57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>
              <a:lnSpc>
                <a:spcPct val="90000"/>
              </a:lnSpc>
            </a:pPr>
            <a:r>
              <a:rPr lang="en-AU" sz="3600" b="0" strike="noStrike" spc="-1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Internal Building/Lease Surveys</a:t>
            </a:r>
            <a:endParaRPr lang="en-AU" sz="3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sp>
        <p:nvSpPr>
          <p:cNvPr id="426" name="CustomShape 2"/>
          <p:cNvSpPr/>
          <p:nvPr/>
        </p:nvSpPr>
        <p:spPr>
          <a:xfrm>
            <a:off x="442080" y="1825560"/>
            <a:ext cx="10515960" cy="4350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Leica Bluetooth </a:t>
            </a:r>
            <a:r>
              <a:rPr lang="en-AU" sz="2200" b="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Disto</a:t>
            </a: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 D510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Bluetooth Smart Ready Tablet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Leica Sketch app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Redstick</a:t>
            </a: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 site CAD </a:t>
            </a:r>
            <a:r>
              <a:rPr lang="en-AU" sz="2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app </a:t>
            </a:r>
            <a:endParaRPr lang="en-AU" sz="22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pic>
        <p:nvPicPr>
          <p:cNvPr id="427" name="Picture 426"/>
          <p:cNvPicPr/>
          <p:nvPr/>
        </p:nvPicPr>
        <p:blipFill>
          <a:blip r:embed="rId2"/>
          <a:stretch/>
        </p:blipFill>
        <p:spPr>
          <a:xfrm>
            <a:off x="4873320" y="2520000"/>
            <a:ext cx="7153920" cy="3840840"/>
          </a:xfrm>
          <a:prstGeom prst="rect">
            <a:avLst/>
          </a:prstGeom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CustomShape 1"/>
          <p:cNvSpPr/>
          <p:nvPr/>
        </p:nvSpPr>
        <p:spPr>
          <a:xfrm>
            <a:off x="478080" y="113040"/>
            <a:ext cx="10515960" cy="57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>
              <a:lnSpc>
                <a:spcPct val="90000"/>
              </a:lnSpc>
            </a:pPr>
            <a:r>
              <a:rPr lang="en-AU" sz="3600" b="0" strike="noStrike" spc="-1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Leica Disto Sketch</a:t>
            </a:r>
            <a:endParaRPr lang="en-AU" sz="3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pic>
        <p:nvPicPr>
          <p:cNvPr id="429" name="Picture 428"/>
          <p:cNvPicPr/>
          <p:nvPr/>
        </p:nvPicPr>
        <p:blipFill>
          <a:blip r:embed="rId2"/>
          <a:stretch/>
        </p:blipFill>
        <p:spPr>
          <a:xfrm>
            <a:off x="63000" y="864000"/>
            <a:ext cx="4689000" cy="3516840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</p:pic>
      <p:pic>
        <p:nvPicPr>
          <p:cNvPr id="430" name="Picture 429"/>
          <p:cNvPicPr/>
          <p:nvPr/>
        </p:nvPicPr>
        <p:blipFill>
          <a:blip r:embed="rId3"/>
          <a:stretch/>
        </p:blipFill>
        <p:spPr>
          <a:xfrm>
            <a:off x="3382560" y="1584000"/>
            <a:ext cx="4753440" cy="3565080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</p:pic>
      <p:pic>
        <p:nvPicPr>
          <p:cNvPr id="431" name="Picture 430"/>
          <p:cNvPicPr/>
          <p:nvPr/>
        </p:nvPicPr>
        <p:blipFill>
          <a:blip r:embed="rId4"/>
          <a:stretch/>
        </p:blipFill>
        <p:spPr>
          <a:xfrm>
            <a:off x="7094880" y="2664000"/>
            <a:ext cx="5001120" cy="3750840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6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CustomShape 1"/>
          <p:cNvSpPr/>
          <p:nvPr/>
        </p:nvSpPr>
        <p:spPr>
          <a:xfrm>
            <a:off x="478080" y="113040"/>
            <a:ext cx="10515960" cy="57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>
              <a:lnSpc>
                <a:spcPct val="90000"/>
              </a:lnSpc>
            </a:pPr>
            <a:r>
              <a:rPr lang="en-AU" sz="3600" b="0" strike="noStrike" spc="-1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Redstick site CAD – Line Mode</a:t>
            </a:r>
            <a:endParaRPr lang="en-AU" sz="3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pic>
        <p:nvPicPr>
          <p:cNvPr id="433" name="Picture 432"/>
          <p:cNvPicPr/>
          <p:nvPr/>
        </p:nvPicPr>
        <p:blipFill>
          <a:blip r:embed="rId2"/>
          <a:stretch/>
        </p:blipFill>
        <p:spPr>
          <a:xfrm>
            <a:off x="72000" y="824400"/>
            <a:ext cx="4180680" cy="3135600"/>
          </a:xfrm>
          <a:prstGeom prst="rect">
            <a:avLst/>
          </a:prstGeom>
          <a:ln w="38160">
            <a:solidFill>
              <a:srgbClr val="999999"/>
            </a:solidFill>
            <a:round/>
          </a:ln>
        </p:spPr>
      </p:pic>
      <p:pic>
        <p:nvPicPr>
          <p:cNvPr id="434" name="Picture 433"/>
          <p:cNvPicPr/>
          <p:nvPr/>
        </p:nvPicPr>
        <p:blipFill>
          <a:blip r:embed="rId3"/>
          <a:stretch/>
        </p:blipFill>
        <p:spPr>
          <a:xfrm>
            <a:off x="3312000" y="1837440"/>
            <a:ext cx="4173840" cy="3130560"/>
          </a:xfrm>
          <a:prstGeom prst="rect">
            <a:avLst/>
          </a:prstGeom>
          <a:ln w="38160">
            <a:solidFill>
              <a:srgbClr val="999999"/>
            </a:solidFill>
            <a:round/>
          </a:ln>
        </p:spPr>
      </p:pic>
      <p:pic>
        <p:nvPicPr>
          <p:cNvPr id="435" name="Picture 434"/>
          <p:cNvPicPr/>
          <p:nvPr/>
        </p:nvPicPr>
        <p:blipFill>
          <a:blip r:embed="rId4"/>
          <a:stretch/>
        </p:blipFill>
        <p:spPr>
          <a:xfrm>
            <a:off x="7075440" y="2624400"/>
            <a:ext cx="4948560" cy="3711600"/>
          </a:xfrm>
          <a:prstGeom prst="rect">
            <a:avLst/>
          </a:prstGeom>
          <a:ln w="38160">
            <a:solidFill>
              <a:srgbClr val="999999"/>
            </a:solidFill>
            <a:rou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6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CustomShape 1"/>
          <p:cNvSpPr/>
          <p:nvPr/>
        </p:nvSpPr>
        <p:spPr>
          <a:xfrm>
            <a:off x="478080" y="113040"/>
            <a:ext cx="10515960" cy="57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>
              <a:lnSpc>
                <a:spcPct val="90000"/>
              </a:lnSpc>
            </a:pPr>
            <a:r>
              <a:rPr lang="en-AU" sz="3600" b="0" strike="noStrike" spc="-1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Checks</a:t>
            </a:r>
            <a:endParaRPr lang="en-AU" sz="3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pic>
        <p:nvPicPr>
          <p:cNvPr id="437" name="Picture 436"/>
          <p:cNvPicPr/>
          <p:nvPr/>
        </p:nvPicPr>
        <p:blipFill>
          <a:blip r:embed="rId2"/>
          <a:stretch/>
        </p:blipFill>
        <p:spPr>
          <a:xfrm>
            <a:off x="115200" y="752400"/>
            <a:ext cx="4276800" cy="3207600"/>
          </a:xfrm>
          <a:prstGeom prst="rect">
            <a:avLst/>
          </a:prstGeom>
          <a:ln w="38160">
            <a:solidFill>
              <a:srgbClr val="999999"/>
            </a:solidFill>
            <a:round/>
          </a:ln>
        </p:spPr>
      </p:pic>
      <p:pic>
        <p:nvPicPr>
          <p:cNvPr id="438" name="Picture 437"/>
          <p:cNvPicPr/>
          <p:nvPr/>
        </p:nvPicPr>
        <p:blipFill>
          <a:blip r:embed="rId3"/>
          <a:stretch/>
        </p:blipFill>
        <p:spPr>
          <a:xfrm>
            <a:off x="3816000" y="1512000"/>
            <a:ext cx="4511880" cy="3384000"/>
          </a:xfrm>
          <a:prstGeom prst="rect">
            <a:avLst/>
          </a:prstGeom>
          <a:ln w="38160">
            <a:solidFill>
              <a:srgbClr val="999999"/>
            </a:solidFill>
            <a:round/>
          </a:ln>
        </p:spPr>
      </p:pic>
      <p:pic>
        <p:nvPicPr>
          <p:cNvPr id="439" name="Picture 438"/>
          <p:cNvPicPr/>
          <p:nvPr/>
        </p:nvPicPr>
        <p:blipFill>
          <a:blip r:embed="rId4"/>
          <a:stretch/>
        </p:blipFill>
        <p:spPr>
          <a:xfrm>
            <a:off x="7770600" y="3240000"/>
            <a:ext cx="4223880" cy="3168000"/>
          </a:xfrm>
          <a:prstGeom prst="rect">
            <a:avLst/>
          </a:prstGeom>
          <a:ln w="38160">
            <a:solidFill>
              <a:srgbClr val="999999"/>
            </a:solidFill>
            <a:rou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6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CustomShape 1"/>
          <p:cNvSpPr/>
          <p:nvPr/>
        </p:nvSpPr>
        <p:spPr>
          <a:xfrm>
            <a:off x="838080" y="365040"/>
            <a:ext cx="10515960" cy="114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5" name="CustomShape 2"/>
          <p:cNvSpPr/>
          <p:nvPr/>
        </p:nvSpPr>
        <p:spPr>
          <a:xfrm>
            <a:off x="2195826" y="93779"/>
            <a:ext cx="10515960" cy="4350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28600" indent="-227880">
              <a:lnSpc>
                <a:spcPct val="90000"/>
              </a:lnSpc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Sometimes it’s hard to </a:t>
            </a:r>
            <a:r>
              <a:rPr lang="en-AU" sz="2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adapt to new technology!!!</a:t>
            </a:r>
            <a:endParaRPr lang="en-AU" sz="22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pic>
        <p:nvPicPr>
          <p:cNvPr id="5" name="Coping with Tech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54908" y="648803"/>
            <a:ext cx="7296727" cy="5472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CustomShape 1"/>
          <p:cNvSpPr/>
          <p:nvPr/>
        </p:nvSpPr>
        <p:spPr>
          <a:xfrm>
            <a:off x="478080" y="113040"/>
            <a:ext cx="10515960" cy="57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>
              <a:lnSpc>
                <a:spcPct val="90000"/>
              </a:lnSpc>
            </a:pPr>
            <a:r>
              <a:rPr lang="en-AU" sz="3600" b="0" strike="noStrike" spc="-1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Wall mode</a:t>
            </a:r>
            <a:endParaRPr lang="en-AU" sz="3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pic>
        <p:nvPicPr>
          <p:cNvPr id="441" name="Picture 440"/>
          <p:cNvPicPr/>
          <p:nvPr/>
        </p:nvPicPr>
        <p:blipFill>
          <a:blip r:embed="rId2"/>
          <a:stretch/>
        </p:blipFill>
        <p:spPr>
          <a:xfrm>
            <a:off x="146160" y="720000"/>
            <a:ext cx="4605840" cy="3454560"/>
          </a:xfrm>
          <a:prstGeom prst="rect">
            <a:avLst/>
          </a:prstGeom>
          <a:ln w="38160">
            <a:solidFill>
              <a:srgbClr val="999999"/>
            </a:solidFill>
            <a:round/>
          </a:ln>
        </p:spPr>
      </p:pic>
      <p:pic>
        <p:nvPicPr>
          <p:cNvPr id="442" name="Picture 441"/>
          <p:cNvPicPr/>
          <p:nvPr/>
        </p:nvPicPr>
        <p:blipFill>
          <a:blip r:embed="rId3"/>
          <a:stretch/>
        </p:blipFill>
        <p:spPr>
          <a:xfrm>
            <a:off x="3816000" y="1567440"/>
            <a:ext cx="4533840" cy="3400560"/>
          </a:xfrm>
          <a:prstGeom prst="rect">
            <a:avLst/>
          </a:prstGeom>
          <a:ln w="38160">
            <a:solidFill>
              <a:srgbClr val="999999"/>
            </a:solidFill>
            <a:round/>
          </a:ln>
        </p:spPr>
      </p:pic>
      <p:pic>
        <p:nvPicPr>
          <p:cNvPr id="443" name="Picture 442"/>
          <p:cNvPicPr/>
          <p:nvPr/>
        </p:nvPicPr>
        <p:blipFill>
          <a:blip r:embed="rId4"/>
          <a:stretch/>
        </p:blipFill>
        <p:spPr>
          <a:xfrm>
            <a:off x="7202160" y="2791440"/>
            <a:ext cx="4821840" cy="3616560"/>
          </a:xfrm>
          <a:prstGeom prst="rect">
            <a:avLst/>
          </a:prstGeom>
          <a:ln w="38160">
            <a:solidFill>
              <a:srgbClr val="999999"/>
            </a:solidFill>
            <a:rou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6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3" y="684000"/>
            <a:ext cx="4534080" cy="3400560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</p:pic>
      <p:sp>
        <p:nvSpPr>
          <p:cNvPr id="444" name="CustomShape 1"/>
          <p:cNvSpPr/>
          <p:nvPr/>
        </p:nvSpPr>
        <p:spPr>
          <a:xfrm>
            <a:off x="478080" y="113040"/>
            <a:ext cx="10515960" cy="57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>
              <a:lnSpc>
                <a:spcPct val="90000"/>
              </a:lnSpc>
            </a:pPr>
            <a:r>
              <a:rPr lang="en-AU" sz="3600" b="0" strike="noStrike" spc="-1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Wall mode</a:t>
            </a:r>
            <a:endParaRPr lang="en-AU" sz="3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888" y="1561673"/>
            <a:ext cx="4537323" cy="3402992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154" y="2982102"/>
            <a:ext cx="4537322" cy="3402992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6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CustomShape 1"/>
          <p:cNvSpPr/>
          <p:nvPr/>
        </p:nvSpPr>
        <p:spPr>
          <a:xfrm>
            <a:off x="478080" y="113040"/>
            <a:ext cx="10515960" cy="57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>
              <a:lnSpc>
                <a:spcPct val="90000"/>
              </a:lnSpc>
            </a:pPr>
            <a:r>
              <a:rPr lang="en-AU" sz="3600" b="0" strike="noStrike" spc="-1" dirty="0" smtClean="0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Wall Mode</a:t>
            </a:r>
            <a:endParaRPr lang="en-AU" sz="36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10" y="791737"/>
            <a:ext cx="4247279" cy="3185459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584" y="1484195"/>
            <a:ext cx="4649731" cy="3487299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700" y="3231690"/>
            <a:ext cx="4272828" cy="3204621"/>
          </a:xfrm>
          <a:prstGeom prst="rect">
            <a:avLst/>
          </a:prstGeom>
          <a:ln w="38100">
            <a:solidFill>
              <a:schemeClr val="bg1">
                <a:lumMod val="50000"/>
              </a:scheme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6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997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TextShape 1"/>
          <p:cNvSpPr txBox="1"/>
          <p:nvPr/>
        </p:nvSpPr>
        <p:spPr>
          <a:xfrm>
            <a:off x="0" y="4114800"/>
            <a:ext cx="12193200" cy="115812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ctr"/>
            <a:r>
              <a:rPr lang="en-US" sz="3600" b="0" strike="noStrike" spc="-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Thank you
</a:t>
            </a:r>
          </a:p>
        </p:txBody>
      </p:sp>
      <p:sp>
        <p:nvSpPr>
          <p:cNvPr id="457" name="CustomShape 2"/>
          <p:cNvSpPr/>
          <p:nvPr/>
        </p:nvSpPr>
        <p:spPr>
          <a:xfrm>
            <a:off x="360" y="5976360"/>
            <a:ext cx="12192840" cy="881640"/>
          </a:xfrm>
          <a:prstGeom prst="rect">
            <a:avLst/>
          </a:prstGeom>
          <a:solidFill>
            <a:srgbClr val="CCCCCC"/>
          </a:solidFill>
          <a:ln>
            <a:solidFill>
              <a:srgbClr val="B2B2B2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458" name="Picture 457"/>
          <p:cNvPicPr/>
          <p:nvPr/>
        </p:nvPicPr>
        <p:blipFill>
          <a:blip r:embed="rId3"/>
          <a:stretch/>
        </p:blipFill>
        <p:spPr>
          <a:xfrm>
            <a:off x="72360" y="6120000"/>
            <a:ext cx="2857320" cy="656640"/>
          </a:xfrm>
          <a:prstGeom prst="rect">
            <a:avLst/>
          </a:prstGeom>
          <a:ln>
            <a:noFill/>
          </a:ln>
        </p:spPr>
      </p:pic>
      <p:sp>
        <p:nvSpPr>
          <p:cNvPr id="459" name="CustomShape 3"/>
          <p:cNvSpPr/>
          <p:nvPr/>
        </p:nvSpPr>
        <p:spPr>
          <a:xfrm>
            <a:off x="0" y="4896000"/>
            <a:ext cx="11556000" cy="474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60" name="CustomShape 4"/>
          <p:cNvSpPr/>
          <p:nvPr/>
        </p:nvSpPr>
        <p:spPr>
          <a:xfrm>
            <a:off x="9529200" y="5610240"/>
            <a:ext cx="2664000" cy="329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977" y="5976360"/>
            <a:ext cx="3291611" cy="880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CustomShape 1"/>
          <p:cNvSpPr/>
          <p:nvPr/>
        </p:nvSpPr>
        <p:spPr>
          <a:xfrm>
            <a:off x="406080" y="365040"/>
            <a:ext cx="10515960" cy="114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>
              <a:lnSpc>
                <a:spcPct val="90000"/>
              </a:lnSpc>
            </a:pPr>
            <a:r>
              <a:rPr lang="en-AU" sz="3600" b="0" strike="noStrike" spc="-1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Road Surface Survey</a:t>
            </a:r>
            <a:endParaRPr lang="en-AU" sz="3600" b="0" strike="noStrike" spc="-1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sp>
        <p:nvSpPr>
          <p:cNvPr id="390" name="CustomShape 2"/>
          <p:cNvSpPr/>
          <p:nvPr/>
        </p:nvSpPr>
        <p:spPr>
          <a:xfrm>
            <a:off x="406080" y="1825560"/>
            <a:ext cx="10515960" cy="4350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Resurface road </a:t>
            </a:r>
            <a:r>
              <a:rPr lang="en-AU" sz="2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undulations for </a:t>
            </a:r>
          </a:p>
          <a:p>
            <a:pPr marL="720">
              <a:lnSpc>
                <a:spcPct val="90000"/>
              </a:lnSpc>
              <a:buClr>
                <a:srgbClr val="FF6600"/>
              </a:buClr>
            </a:pPr>
            <a:r>
              <a:rPr lang="en-AU" sz="220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 </a:t>
            </a:r>
            <a:r>
              <a:rPr lang="en-AU" sz="2200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  </a:t>
            </a:r>
            <a:r>
              <a:rPr lang="en-AU" sz="2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Clipsal </a:t>
            </a: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V8 track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0,3m x 0,3m grid level survey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Vertical accuracy 5mm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1 week delivery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High </a:t>
            </a:r>
            <a:r>
              <a:rPr lang="en-AU" sz="2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volume traffic </a:t>
            </a: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area 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Main </a:t>
            </a: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access road to CBD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Council approval for traffic control</a:t>
            </a:r>
          </a:p>
        </p:txBody>
      </p:sp>
      <p:pic>
        <p:nvPicPr>
          <p:cNvPr id="391" name="Picture 390"/>
          <p:cNvPicPr/>
          <p:nvPr/>
        </p:nvPicPr>
        <p:blipFill>
          <a:blip r:embed="rId2"/>
          <a:stretch/>
        </p:blipFill>
        <p:spPr>
          <a:xfrm>
            <a:off x="5400000" y="1991160"/>
            <a:ext cx="6683400" cy="3767400"/>
          </a:xfrm>
          <a:prstGeom prst="rect">
            <a:avLst/>
          </a:prstGeom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CustomShape 1"/>
          <p:cNvSpPr/>
          <p:nvPr/>
        </p:nvSpPr>
        <p:spPr>
          <a:xfrm>
            <a:off x="265426" y="300385"/>
            <a:ext cx="10515960" cy="114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>
              <a:lnSpc>
                <a:spcPct val="90000"/>
              </a:lnSpc>
            </a:pPr>
            <a:endParaRPr lang="en-AU" sz="3600" spc="-1" dirty="0">
              <a:solidFill>
                <a:srgbClr val="FF6600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  <a:p>
            <a:pPr>
              <a:lnSpc>
                <a:spcPct val="90000"/>
              </a:lnSpc>
            </a:pPr>
            <a:r>
              <a:rPr lang="en-AU" sz="3600" b="0" strike="noStrike" spc="-1" dirty="0" smtClean="0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Survey</a:t>
            </a:r>
            <a:endParaRPr lang="en-AU" sz="36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sp>
        <p:nvSpPr>
          <p:cNvPr id="394" name="CustomShape 2"/>
          <p:cNvSpPr/>
          <p:nvPr/>
        </p:nvSpPr>
        <p:spPr>
          <a:xfrm>
            <a:off x="265426" y="1834796"/>
            <a:ext cx="10515960" cy="4350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Scanning more cost effective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Scanning exceeded client’s expectations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Scanning avoided traffic interruptions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Leica P20 Scanner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Leica Viva Total Station</a:t>
            </a: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Leica Cyclone</a:t>
            </a:r>
            <a:endParaRPr lang="en-AU" sz="22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 err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Liscad</a:t>
            </a:r>
            <a:endParaRPr lang="en-AU" sz="22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CustomShape 1"/>
          <p:cNvSpPr/>
          <p:nvPr/>
        </p:nvSpPr>
        <p:spPr>
          <a:xfrm>
            <a:off x="838080" y="365040"/>
            <a:ext cx="10515960" cy="114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235289"/>
              </p:ext>
            </p:extLst>
          </p:nvPr>
        </p:nvGraphicFramePr>
        <p:xfrm>
          <a:off x="838080" y="-221672"/>
          <a:ext cx="10556358" cy="74624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Acrobat Document" r:id="rId3" imgW="11344233" imgH="8019915" progId="AcroExch.Document.DC">
                  <p:embed/>
                </p:oleObj>
              </mc:Choice>
              <mc:Fallback>
                <p:oleObj name="Acrobat Document" r:id="rId3" imgW="11344233" imgH="8019915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8080" y="-221672"/>
                        <a:ext cx="10556358" cy="74624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CustomShape 1"/>
          <p:cNvSpPr/>
          <p:nvPr/>
        </p:nvSpPr>
        <p:spPr>
          <a:xfrm>
            <a:off x="838080" y="365040"/>
            <a:ext cx="10515960" cy="114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>
              <a:lnSpc>
                <a:spcPct val="90000"/>
              </a:lnSpc>
            </a:pPr>
            <a:r>
              <a:rPr lang="en-AU" sz="3600" b="0" strike="noStrike" spc="-1" dirty="0" smtClean="0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Processing</a:t>
            </a:r>
            <a:endParaRPr lang="en-AU" sz="36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sp>
        <p:nvSpPr>
          <p:cNvPr id="394" name="CustomShape 2"/>
          <p:cNvSpPr/>
          <p:nvPr/>
        </p:nvSpPr>
        <p:spPr>
          <a:xfrm>
            <a:off x="838080" y="1825560"/>
            <a:ext cx="10515960" cy="4350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Control – </a:t>
            </a:r>
            <a:r>
              <a:rPr lang="en-AU" sz="2200" b="0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Liscad</a:t>
            </a:r>
            <a:endParaRPr lang="en-AU" sz="2200" b="0" strike="noStrike" spc="-1" dirty="0" smtClean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Using Leica Cyclone</a:t>
            </a:r>
            <a:endParaRPr lang="en-AU" sz="22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  <a:p>
            <a:pPr marL="685800" lvl="1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Process scan data in </a:t>
            </a:r>
          </a:p>
          <a:p>
            <a:pPr marL="685800" lvl="1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Clean Point Cloud - </a:t>
            </a:r>
            <a:r>
              <a:rPr lang="en-AU" sz="2200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passing vehicles, leaves, litter</a:t>
            </a:r>
            <a:endParaRPr lang="en-AU" sz="2200" b="0" strike="noStrike" spc="-1" dirty="0" smtClean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  <a:p>
            <a:pPr marL="685800" lvl="1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Create surface model from point cloud</a:t>
            </a:r>
          </a:p>
          <a:p>
            <a:pPr marL="685800" lvl="1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Extract 0.1m x 0.1m grid from surface model</a:t>
            </a:r>
            <a:endParaRPr lang="en-AU" sz="22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Create contours-</a:t>
            </a:r>
            <a:r>
              <a:rPr lang="en-AU" sz="2200" b="0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Liscad</a:t>
            </a:r>
            <a:endParaRPr lang="en-AU" sz="22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  <a:p>
            <a:pPr marL="228600" indent="-227880">
              <a:lnSpc>
                <a:spcPct val="90000"/>
              </a:lnSpc>
              <a:spcBef>
                <a:spcPts val="1200"/>
              </a:spcBef>
              <a:buClr>
                <a:srgbClr val="FF6600"/>
              </a:buClr>
              <a:buFont typeface="Arial"/>
              <a:buChar char="•"/>
            </a:pPr>
            <a:r>
              <a:rPr lang="en-AU" sz="2200" b="0" strike="noStrike" spc="-1" dirty="0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QQ Check - </a:t>
            </a:r>
            <a:r>
              <a:rPr lang="en-AU" sz="2200" b="0" strike="noStrike" spc="-1" dirty="0" err="1" smtClean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Liscad</a:t>
            </a:r>
            <a:endParaRPr lang="en-AU" sz="22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770585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CustomShape 1"/>
          <p:cNvSpPr/>
          <p:nvPr/>
        </p:nvSpPr>
        <p:spPr>
          <a:xfrm>
            <a:off x="838080" y="365040"/>
            <a:ext cx="10515960" cy="114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6467650"/>
              </p:ext>
            </p:extLst>
          </p:nvPr>
        </p:nvGraphicFramePr>
        <p:xfrm>
          <a:off x="268082" y="258618"/>
          <a:ext cx="8624451" cy="6096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Acrobat Document" r:id="rId3" imgW="11344233" imgH="8019915" progId="AcroExch.Document.DC">
                  <p:embed/>
                </p:oleObj>
              </mc:Choice>
              <mc:Fallback>
                <p:oleObj name="Acrobat Document" r:id="rId3" imgW="11344233" imgH="8019915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8082" y="258618"/>
                        <a:ext cx="8624451" cy="6096779"/>
                      </a:xfrm>
                      <a:prstGeom prst="rect">
                        <a:avLst/>
                      </a:prstGeom>
                      <a:ln w="38100"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4569449"/>
              </p:ext>
            </p:extLst>
          </p:nvPr>
        </p:nvGraphicFramePr>
        <p:xfrm>
          <a:off x="6096060" y="258618"/>
          <a:ext cx="5827978" cy="4119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Acrobat Document" r:id="rId5" imgW="11344233" imgH="8019915" progId="AcroExch.Document.DC">
                  <p:embed/>
                </p:oleObj>
              </mc:Choice>
              <mc:Fallback>
                <p:oleObj name="Acrobat Document" r:id="rId5" imgW="11344233" imgH="8019915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96060" y="258618"/>
                        <a:ext cx="5827978" cy="4119903"/>
                      </a:xfrm>
                      <a:prstGeom prst="rect">
                        <a:avLst/>
                      </a:prstGeom>
                      <a:ln w="38100">
                        <a:solidFill>
                          <a:schemeClr val="bg1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8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CustomShape 1"/>
          <p:cNvSpPr/>
          <p:nvPr/>
        </p:nvSpPr>
        <p:spPr>
          <a:xfrm>
            <a:off x="838080" y="365040"/>
            <a:ext cx="10515960" cy="1144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1326876"/>
              </p:ext>
            </p:extLst>
          </p:nvPr>
        </p:nvGraphicFramePr>
        <p:xfrm>
          <a:off x="7010400" y="-172"/>
          <a:ext cx="4841443" cy="68478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Acrobat Document" r:id="rId3" imgW="8019977" imgH="11344072" progId="AcroExch.Document.DC">
                  <p:embed/>
                </p:oleObj>
              </mc:Choice>
              <mc:Fallback>
                <p:oleObj name="Acrobat Document" r:id="rId3" imgW="8019977" imgH="11344072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10400" y="-172"/>
                        <a:ext cx="4841443" cy="68478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4892382"/>
              </p:ext>
            </p:extLst>
          </p:nvPr>
        </p:nvGraphicFramePr>
        <p:xfrm>
          <a:off x="340277" y="0"/>
          <a:ext cx="4841323" cy="6847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Acrobat Document" r:id="rId5" imgW="8019977" imgH="11344072" progId="AcroExch.Document.DC">
                  <p:embed/>
                </p:oleObj>
              </mc:Choice>
              <mc:Fallback>
                <p:oleObj name="Acrobat Document" r:id="rId5" imgW="8019977" imgH="11344072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0277" y="0"/>
                        <a:ext cx="4841323" cy="68476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CustomShape 1"/>
          <p:cNvSpPr/>
          <p:nvPr/>
        </p:nvSpPr>
        <p:spPr>
          <a:xfrm>
            <a:off x="478080" y="689040"/>
            <a:ext cx="10515960" cy="570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>
              <a:lnSpc>
                <a:spcPct val="90000"/>
              </a:lnSpc>
            </a:pPr>
            <a:r>
              <a:rPr lang="en-AU" sz="3600" spc="-1" dirty="0" smtClean="0">
                <a:solidFill>
                  <a:srgbClr val="FF6600"/>
                </a:solidFill>
                <a:uFill>
                  <a:solidFill>
                    <a:srgbClr val="FFFFFF"/>
                  </a:solidFill>
                </a:uFill>
                <a:latin typeface="FreeSans"/>
              </a:rPr>
              <a:t>QQ Checks</a:t>
            </a:r>
            <a:endParaRPr lang="en-AU" sz="3600" b="0" strike="noStrike" spc="-1" dirty="0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FreeSan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5454" y="0"/>
            <a:ext cx="6973456" cy="65032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594" y="6492240"/>
            <a:ext cx="1363994" cy="36504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/>
          <a:stretch/>
        </p:blipFill>
        <p:spPr>
          <a:xfrm>
            <a:off x="0" y="6492960"/>
            <a:ext cx="1731333" cy="3650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70036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215</Words>
  <Application>Microsoft Office PowerPoint</Application>
  <PresentationFormat>Custom</PresentationFormat>
  <Paragraphs>61</Paragraphs>
  <Slides>23</Slides>
  <Notes>2</Notes>
  <HiddenSlides>0</HiddenSlides>
  <MMClips>1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40" baseType="lpstr">
      <vt:lpstr>Arial</vt:lpstr>
      <vt:lpstr>Century Schoolbook</vt:lpstr>
      <vt:lpstr>DejaVu Sans</vt:lpstr>
      <vt:lpstr>FreeSans</vt:lpstr>
      <vt:lpstr>Symbol</vt:lpstr>
      <vt:lpstr>Times New Roman</vt:lpstr>
      <vt:lpstr>Wingdings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dc:description/>
  <cp:lastModifiedBy>Noel Gehren</cp:lastModifiedBy>
  <cp:revision>29</cp:revision>
  <dcterms:created xsi:type="dcterms:W3CDTF">2013-07-31T15:03:27Z</dcterms:created>
  <dcterms:modified xsi:type="dcterms:W3CDTF">2016-09-07T06:26:01Z</dcterms:modified>
  <dc:language>en-AU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ContentTypeId">
    <vt:lpwstr>0x0101007C1D5F340F01F94FA2FD29A5E6DC872E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1</vt:i4>
  </property>
  <property fmtid="{D5CDD505-2E9C-101B-9397-08002B2CF9AE}" pid="9" name="PresentationFormat">
    <vt:lpwstr>Widescreen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11</vt:i4>
  </property>
</Properties>
</file>