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1.xml" ContentType="application/vnd.openxmlformats-officedocument.themeOverride+xml"/>
  <Override PartName="/ppt/notesSlides/notesSlide4.xml" ContentType="application/vnd.openxmlformats-officedocument.presentationml.notesSlide+xml"/>
  <Override PartName="/ppt/theme/themeOverride2.xml" ContentType="application/vnd.openxmlformats-officedocument.themeOverride+xml"/>
  <Override PartName="/ppt/notesSlides/notesSlide5.xml" ContentType="application/vnd.openxmlformats-officedocument.presentationml.notesSlide+xml"/>
  <Override PartName="/ppt/theme/themeOverride3.xml" ContentType="application/vnd.openxmlformats-officedocument.themeOverr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Lst>
  <p:notesMasterIdLst>
    <p:notesMasterId r:id="rId13"/>
  </p:notesMasterIdLst>
  <p:sldIdLst>
    <p:sldId id="256" r:id="rId6"/>
    <p:sldId id="300" r:id="rId7"/>
    <p:sldId id="306" r:id="rId8"/>
    <p:sldId id="315" r:id="rId9"/>
    <p:sldId id="312" r:id="rId10"/>
    <p:sldId id="309" r:id="rId11"/>
    <p:sldId id="314" r:id="rId12"/>
  </p:sldIdLst>
  <p:sldSz cx="9144000" cy="6858000" type="screen4x3"/>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2448D0FF-64B8-4776-BEB1-31286122A08B}">
          <p14:sldIdLst>
            <p14:sldId id="256"/>
            <p14:sldId id="300"/>
            <p14:sldId id="306"/>
            <p14:sldId id="315"/>
            <p14:sldId id="312"/>
            <p14:sldId id="309"/>
            <p14:sldId id="314"/>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immah J Ball (DELWP)" initials="TJB("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0000"/>
    <a:srgbClr val="FF7C80"/>
    <a:srgbClr val="FF5050"/>
    <a:srgbClr val="007A8A"/>
    <a:srgbClr val="01B7BB"/>
    <a:srgbClr val="1F1247"/>
    <a:srgbClr val="BCA6E8"/>
    <a:srgbClr val="181543"/>
    <a:srgbClr val="00889A"/>
    <a:srgbClr val="00A6B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8DC833E-77AC-49CC-8199-A1B1544D723D}" v="43" dt="2018-04-24T06:38:43.18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623" autoAdjust="0"/>
    <p:restoredTop sz="83893" autoAdjust="0"/>
  </p:normalViewPr>
  <p:slideViewPr>
    <p:cSldViewPr snapToGrid="0">
      <p:cViewPr varScale="1">
        <p:scale>
          <a:sx n="92" d="100"/>
          <a:sy n="92" d="100"/>
        </p:scale>
        <p:origin x="1194"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presProps" Target="presProps.xml"/><Relationship Id="rId10" Type="http://schemas.openxmlformats.org/officeDocument/2006/relationships/slide" Target="slides/slide5.xml"/><Relationship Id="rId19" Type="http://schemas.microsoft.com/office/2015/10/relationships/revisionInfo" Target="revisionInfo.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FEC71307-F4E0-4B4A-8D3B-A10135CA43BA}" type="datetimeFigureOut">
              <a:rPr lang="en-AU" smtClean="0"/>
              <a:t>26/04/2018</a:t>
            </a:fld>
            <a:endParaRPr lang="en-AU"/>
          </a:p>
        </p:txBody>
      </p:sp>
      <p:sp>
        <p:nvSpPr>
          <p:cNvPr id="4" name="Slide Image Placeholder 3"/>
          <p:cNvSpPr>
            <a:spLocks noGrp="1" noRot="1" noChangeAspect="1"/>
          </p:cNvSpPr>
          <p:nvPr>
            <p:ph type="sldImg" idx="2"/>
          </p:nvPr>
        </p:nvSpPr>
        <p:spPr>
          <a:xfrm>
            <a:off x="1166813" y="1241425"/>
            <a:ext cx="4464050" cy="3349625"/>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05FE93B9-EDAB-48E1-9331-C769D919DFAF}" type="slidenum">
              <a:rPr lang="en-AU" smtClean="0"/>
              <a:t>‹#›</a:t>
            </a:fld>
            <a:endParaRPr lang="en-AU"/>
          </a:p>
        </p:txBody>
      </p:sp>
    </p:spTree>
    <p:extLst>
      <p:ext uri="{BB962C8B-B14F-4D97-AF65-F5344CB8AC3E}">
        <p14:creationId xmlns:p14="http://schemas.microsoft.com/office/powerpoint/2010/main" val="14378009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kern="1200" dirty="0" err="1">
                <a:solidFill>
                  <a:schemeClr val="tx1"/>
                </a:solidFill>
                <a:effectLst/>
                <a:latin typeface="+mn-lt"/>
                <a:ea typeface="+mn-ea"/>
                <a:cs typeface="+mn-cs"/>
              </a:rPr>
              <a:t>Pene</a:t>
            </a:r>
            <a:endParaRPr lang="en-AU"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5FE93B9-EDAB-48E1-9331-C769D919DFAF}" type="slidenum">
              <a:rPr lang="en-AU" smtClean="0"/>
              <a:t>1</a:t>
            </a:fld>
            <a:endParaRPr lang="en-AU"/>
          </a:p>
        </p:txBody>
      </p:sp>
    </p:spTree>
    <p:extLst>
      <p:ext uri="{BB962C8B-B14F-4D97-AF65-F5344CB8AC3E}">
        <p14:creationId xmlns:p14="http://schemas.microsoft.com/office/powerpoint/2010/main" val="15132293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err="1"/>
              <a:t>Pene</a:t>
            </a:r>
            <a:endParaRPr lang="en-AU" dirty="0"/>
          </a:p>
        </p:txBody>
      </p:sp>
      <p:sp>
        <p:nvSpPr>
          <p:cNvPr id="4" name="Slide Number Placeholder 3"/>
          <p:cNvSpPr>
            <a:spLocks noGrp="1"/>
          </p:cNvSpPr>
          <p:nvPr>
            <p:ph type="sldNum" sz="quarter" idx="10"/>
          </p:nvPr>
        </p:nvSpPr>
        <p:spPr/>
        <p:txBody>
          <a:bodyPr/>
          <a:lstStyle/>
          <a:p>
            <a:fld id="{F0BE2D3E-A00B-463A-9FB0-4274105A72CC}" type="slidenum">
              <a:rPr lang="en-AU" smtClean="0">
                <a:solidFill>
                  <a:prstClr val="black"/>
                </a:solidFill>
              </a:rPr>
              <a:pPr/>
              <a:t>2</a:t>
            </a:fld>
            <a:endParaRPr lang="en-AU">
              <a:solidFill>
                <a:prstClr val="black"/>
              </a:solidFill>
            </a:endParaRPr>
          </a:p>
        </p:txBody>
      </p:sp>
    </p:spTree>
    <p:extLst>
      <p:ext uri="{BB962C8B-B14F-4D97-AF65-F5344CB8AC3E}">
        <p14:creationId xmlns:p14="http://schemas.microsoft.com/office/powerpoint/2010/main" val="7709865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AU" dirty="0"/>
              <a:t>Deliver the best possible public value from government’s land asset portfolio</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0BE2D3E-A00B-463A-9FB0-4274105A72CC}"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013723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200" b="0" i="1" u="none" strike="noStrike" kern="1200" cap="none" spc="0" normalizeH="0" baseline="0" noProof="0" dirty="0">
                <a:ln>
                  <a:noFill/>
                </a:ln>
                <a:solidFill>
                  <a:prstClr val="black"/>
                </a:solidFill>
                <a:effectLst/>
                <a:uLnTx/>
                <a:uFillTx/>
                <a:latin typeface="+mn-lt"/>
                <a:ea typeface="+mn-ea"/>
                <a:cs typeface="+mn-cs"/>
              </a:rPr>
              <a:t>Landholding policy and guidelines stipulate</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200" b="0" i="0" u="none" strike="noStrike" kern="1200" cap="none" spc="0" normalizeH="0" baseline="0" noProof="0" dirty="0">
                <a:ln>
                  <a:noFill/>
                </a:ln>
                <a:solidFill>
                  <a:prstClr val="black"/>
                </a:solidFill>
                <a:effectLst/>
                <a:uLnTx/>
                <a:uFillTx/>
                <a:latin typeface="+mn-lt"/>
                <a:ea typeface="+mn-ea"/>
                <a:cs typeface="+mn-cs"/>
              </a:rPr>
              <a:t>the circumstances under which government agencies can hold land “contribute directly to current or future service delivery”</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200" b="0" i="0" u="none" strike="noStrike" kern="1200" cap="none" spc="0" normalizeH="0" baseline="0" noProof="0" dirty="0">
                <a:ln>
                  <a:noFill/>
                </a:ln>
                <a:solidFill>
                  <a:prstClr val="black"/>
                </a:solidFill>
                <a:effectLst/>
                <a:uLnTx/>
                <a:uFillTx/>
                <a:latin typeface="+mn-lt"/>
                <a:ea typeface="+mn-ea"/>
                <a:cs typeface="+mn-cs"/>
              </a:rPr>
              <a:t>First right of refusal process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200" b="0" i="0" u="none" strike="noStrike" kern="1200" cap="none" spc="0" normalizeH="0" baseline="0" noProof="0" dirty="0">
                <a:ln>
                  <a:noFill/>
                </a:ln>
                <a:solidFill>
                  <a:prstClr val="black"/>
                </a:solidFill>
                <a:effectLst/>
                <a:uLnTx/>
                <a:uFillTx/>
                <a:latin typeface="+mn-lt"/>
                <a:ea typeface="+mn-ea"/>
                <a:cs typeface="+mn-cs"/>
              </a:rPr>
              <a:t>utilisation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AU" sz="1200" b="0" i="1" u="none" strike="noStrike" kern="1200" cap="none" spc="0" normalizeH="0" baseline="0" noProof="0" dirty="0">
              <a:ln>
                <a:noFill/>
              </a:ln>
              <a:solidFill>
                <a:prstClr val="black"/>
              </a:solidFill>
              <a:effectLst/>
              <a:uLnTx/>
              <a:uFillTx/>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200" b="0" i="1" u="none" strike="noStrike" kern="1200" cap="none" spc="0" normalizeH="0" baseline="0" noProof="0" dirty="0">
                <a:ln>
                  <a:noFill/>
                </a:ln>
                <a:solidFill>
                  <a:prstClr val="black"/>
                </a:solidFill>
                <a:effectLst/>
                <a:uLnTx/>
                <a:uFillTx/>
                <a:latin typeface="+mn-lt"/>
                <a:ea typeface="+mn-ea"/>
                <a:cs typeface="+mn-cs"/>
              </a:rPr>
              <a:t>Land transactions policy and guidelines </a:t>
            </a:r>
            <a:r>
              <a:rPr kumimoji="0" lang="en-AU" sz="1200" b="0" i="0" u="none" strike="noStrike" kern="1200" cap="none" spc="0" normalizeH="0" baseline="0" noProof="0" dirty="0">
                <a:ln>
                  <a:noFill/>
                </a:ln>
                <a:solidFill>
                  <a:prstClr val="black"/>
                </a:solidFill>
                <a:effectLst/>
                <a:uLnTx/>
                <a:uFillTx/>
                <a:latin typeface="+mn-lt"/>
                <a:ea typeface="+mn-ea"/>
                <a:cs typeface="+mn-cs"/>
              </a:rPr>
              <a:t>stipulate how government land may be transacted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AU" sz="1200" b="0" i="0" u="none" strike="noStrike" kern="1200" cap="none" spc="0" normalizeH="0" baseline="0" noProof="0" dirty="0">
              <a:ln>
                <a:noFill/>
              </a:ln>
              <a:solidFill>
                <a:prstClr val="black"/>
              </a:solidFill>
              <a:effectLst/>
              <a:uLnTx/>
              <a:uFillTx/>
              <a:latin typeface="+mn-lt"/>
              <a:ea typeface="+mn-ea"/>
              <a:cs typeface="+mn-cs"/>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200" b="0" i="0" u="none" strike="noStrike" kern="1200" cap="none" spc="0" normalizeH="0" baseline="0" noProof="0" dirty="0">
                <a:ln>
                  <a:noFill/>
                </a:ln>
                <a:solidFill>
                  <a:prstClr val="black"/>
                </a:solidFill>
                <a:effectLst/>
                <a:uLnTx/>
                <a:uFillTx/>
                <a:latin typeface="+mn-lt"/>
                <a:ea typeface="+mn-ea"/>
                <a:cs typeface="+mn-cs"/>
              </a:rPr>
              <a:t>Strategic Crown Land Assessment Policy and Guidelines outlines how government assesses the values of its land prior to transaction. </a:t>
            </a:r>
            <a:endParaRPr kumimoji="0" lang="en-AU" sz="1100" b="0" i="1" u="none" strike="noStrike" kern="1200" cap="none" spc="0" normalizeH="0" baseline="0" noProof="0" dirty="0">
              <a:ln>
                <a:noFill/>
              </a:ln>
              <a:solidFill>
                <a:prstClr val="black"/>
              </a:solidFill>
              <a:effectLst/>
              <a:uLnTx/>
              <a:uFillTx/>
              <a:latin typeface="+mn-lt"/>
              <a:ea typeface="+mn-ea"/>
              <a:cs typeface="+mn-cs"/>
            </a:endParaRPr>
          </a:p>
          <a:p>
            <a:endParaRPr lang="en-AU" dirty="0"/>
          </a:p>
        </p:txBody>
      </p:sp>
      <p:sp>
        <p:nvSpPr>
          <p:cNvPr id="4" name="Slide Number Placeholder 3"/>
          <p:cNvSpPr>
            <a:spLocks noGrp="1"/>
          </p:cNvSpPr>
          <p:nvPr>
            <p:ph type="sldNum" sz="quarter" idx="10"/>
          </p:nvPr>
        </p:nvSpPr>
        <p:spPr/>
        <p:txBody>
          <a:bodyPr/>
          <a:lstStyle/>
          <a:p>
            <a:fld id="{05FE93B9-EDAB-48E1-9331-C769D919DFAF}" type="slidenum">
              <a:rPr lang="en-AU" smtClean="0"/>
              <a:t>4</a:t>
            </a:fld>
            <a:endParaRPr lang="en-AU"/>
          </a:p>
        </p:txBody>
      </p:sp>
    </p:spTree>
    <p:extLst>
      <p:ext uri="{BB962C8B-B14F-4D97-AF65-F5344CB8AC3E}">
        <p14:creationId xmlns:p14="http://schemas.microsoft.com/office/powerpoint/2010/main" val="34368737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28" indent="-285728" fontAlgn="base">
              <a:buFont typeface="Arial" panose="020B0604020202020204" pitchFamily="34" charset="0"/>
              <a:buChar char="•"/>
            </a:pPr>
            <a:r>
              <a:rPr lang="en-AU" sz="1200" dirty="0">
                <a:latin typeface="Calibri" panose="020F0502020204030204" pitchFamily="34" charset="0"/>
              </a:rPr>
              <a:t>Encourages agencies to maximise public value from their landholdings</a:t>
            </a:r>
            <a:endParaRPr lang="en-US" sz="1200" dirty="0">
              <a:latin typeface="Calibri" panose="020F0502020204030204" pitchFamily="34" charset="0"/>
            </a:endParaRPr>
          </a:p>
          <a:p>
            <a:pPr marL="285728" indent="-285728" fontAlgn="base">
              <a:buFont typeface="Arial" panose="020B0604020202020204" pitchFamily="34" charset="0"/>
              <a:buChar char="•"/>
            </a:pPr>
            <a:r>
              <a:rPr lang="en-AU" sz="1200" dirty="0">
                <a:latin typeface="Calibri" panose="020F0502020204030204" pitchFamily="34" charset="0"/>
              </a:rPr>
              <a:t>Fosters a strategic whole-of-government approach to future land use decisions</a:t>
            </a:r>
            <a:r>
              <a:rPr lang="en-US" sz="1200" dirty="0">
                <a:latin typeface="Calibri" panose="020F0502020204030204" pitchFamily="34" charset="0"/>
              </a:rPr>
              <a:t>​</a:t>
            </a:r>
          </a:p>
          <a:p>
            <a:pPr marL="285728" indent="-285728" fontAlgn="base">
              <a:buFont typeface="Arial" panose="020B0604020202020204" pitchFamily="34" charset="0"/>
              <a:buChar char="•"/>
            </a:pPr>
            <a:r>
              <a:rPr lang="en-AU" sz="1200" dirty="0">
                <a:latin typeface="Calibri" panose="020F0502020204030204" pitchFamily="34" charset="0"/>
              </a:rPr>
              <a:t>Facilitates cross-portfolio opportunities, improves surplus land decisions</a:t>
            </a:r>
            <a:endParaRPr lang="en-US" sz="1200" dirty="0">
              <a:latin typeface="Calibri" panose="020F0502020204030204" pitchFamily="34" charset="0"/>
            </a:endParaRPr>
          </a:p>
          <a:p>
            <a:pPr marL="285728" indent="-285728" fontAlgn="base">
              <a:buFont typeface="Arial" panose="020B0604020202020204" pitchFamily="34" charset="0"/>
              <a:buChar char="•"/>
            </a:pPr>
            <a:r>
              <a:rPr lang="en-AU" sz="1200" dirty="0">
                <a:latin typeface="Calibri" panose="020F0502020204030204" pitchFamily="34" charset="0"/>
              </a:rPr>
              <a:t>Is not prescriptive; LUV delivers formal Strategic Land Use Assessments on a small number of selected sites</a:t>
            </a:r>
            <a:r>
              <a:rPr lang="en-US" sz="1200" dirty="0">
                <a:latin typeface="Calibri" panose="020F0502020204030204" pitchFamily="34" charset="0"/>
              </a:rPr>
              <a:t> </a:t>
            </a:r>
          </a:p>
          <a:p>
            <a:pPr marL="285728" indent="-285728" fontAlgn="base">
              <a:buFont typeface="Arial" panose="020B0604020202020204" pitchFamily="34" charset="0"/>
              <a:buChar char="•"/>
            </a:pPr>
            <a:r>
              <a:rPr lang="en-US" sz="1200" dirty="0">
                <a:latin typeface="Calibri" panose="020F0502020204030204" pitchFamily="34" charset="0"/>
              </a:rPr>
              <a:t>Agencies asked to have regard to the policy and public value principles when making land decisions or providing advice to relevant decision-makers</a:t>
            </a:r>
          </a:p>
          <a:p>
            <a:pPr marL="0" indent="0">
              <a:buFont typeface="Arial" panose="020B0604020202020204" pitchFamily="34" charset="0"/>
              <a:buNone/>
            </a:pPr>
            <a:endParaRPr lang="en-A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0BE2D3E-A00B-463A-9FB0-4274105A72CC}"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361467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734B447-23AF-47A7-B00F-ACC535363A21}" type="datetimeFigureOut">
              <a:rPr lang="en-AU" smtClean="0"/>
              <a:t>26/04/2018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0A06C464-04D0-4F9E-BAF4-16CA98EEA37E}" type="slidenum">
              <a:rPr lang="en-AU" smtClean="0"/>
              <a:t>‹#›</a:t>
            </a:fld>
            <a:endParaRPr lang="en-AU"/>
          </a:p>
        </p:txBody>
      </p:sp>
    </p:spTree>
    <p:extLst>
      <p:ext uri="{BB962C8B-B14F-4D97-AF65-F5344CB8AC3E}">
        <p14:creationId xmlns:p14="http://schemas.microsoft.com/office/powerpoint/2010/main" val="22236461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734B447-23AF-47A7-B00F-ACC535363A21}" type="datetimeFigureOut">
              <a:rPr lang="en-AU" smtClean="0"/>
              <a:t>26/04/2018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0A06C464-04D0-4F9E-BAF4-16CA98EEA37E}" type="slidenum">
              <a:rPr lang="en-AU" smtClean="0"/>
              <a:t>‹#›</a:t>
            </a:fld>
            <a:endParaRPr lang="en-AU"/>
          </a:p>
        </p:txBody>
      </p:sp>
    </p:spTree>
    <p:extLst>
      <p:ext uri="{BB962C8B-B14F-4D97-AF65-F5344CB8AC3E}">
        <p14:creationId xmlns:p14="http://schemas.microsoft.com/office/powerpoint/2010/main" val="32190731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734B447-23AF-47A7-B00F-ACC535363A21}" type="datetimeFigureOut">
              <a:rPr lang="en-AU" smtClean="0"/>
              <a:t>26/04/2018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0A06C464-04D0-4F9E-BAF4-16CA98EEA37E}" type="slidenum">
              <a:rPr lang="en-AU" smtClean="0"/>
              <a:t>‹#›</a:t>
            </a:fld>
            <a:endParaRPr lang="en-AU"/>
          </a:p>
        </p:txBody>
      </p:sp>
    </p:spTree>
    <p:extLst>
      <p:ext uri="{BB962C8B-B14F-4D97-AF65-F5344CB8AC3E}">
        <p14:creationId xmlns:p14="http://schemas.microsoft.com/office/powerpoint/2010/main" val="9032890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734B447-23AF-47A7-B00F-ACC535363A21}" type="datetimeFigureOut">
              <a:rPr lang="en-AU" smtClean="0"/>
              <a:t>26/04/2018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0A06C464-04D0-4F9E-BAF4-16CA98EEA37E}" type="slidenum">
              <a:rPr lang="en-AU" smtClean="0"/>
              <a:t>‹#›</a:t>
            </a:fld>
            <a:endParaRPr lang="en-AU"/>
          </a:p>
        </p:txBody>
      </p:sp>
    </p:spTree>
    <p:extLst>
      <p:ext uri="{BB962C8B-B14F-4D97-AF65-F5344CB8AC3E}">
        <p14:creationId xmlns:p14="http://schemas.microsoft.com/office/powerpoint/2010/main" val="13677760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734B447-23AF-47A7-B00F-ACC535363A21}" type="datetimeFigureOut">
              <a:rPr lang="en-AU" smtClean="0"/>
              <a:t>26/04/2018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0A06C464-04D0-4F9E-BAF4-16CA98EEA37E}" type="slidenum">
              <a:rPr lang="en-AU" smtClean="0"/>
              <a:t>‹#›</a:t>
            </a:fld>
            <a:endParaRPr lang="en-AU"/>
          </a:p>
        </p:txBody>
      </p:sp>
    </p:spTree>
    <p:extLst>
      <p:ext uri="{BB962C8B-B14F-4D97-AF65-F5344CB8AC3E}">
        <p14:creationId xmlns:p14="http://schemas.microsoft.com/office/powerpoint/2010/main" val="34505651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734B447-23AF-47A7-B00F-ACC535363A21}" type="datetimeFigureOut">
              <a:rPr lang="en-AU" smtClean="0"/>
              <a:t>26/04/2018</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0A06C464-04D0-4F9E-BAF4-16CA98EEA37E}" type="slidenum">
              <a:rPr lang="en-AU" smtClean="0"/>
              <a:t>‹#›</a:t>
            </a:fld>
            <a:endParaRPr lang="en-AU"/>
          </a:p>
        </p:txBody>
      </p:sp>
    </p:spTree>
    <p:extLst>
      <p:ext uri="{BB962C8B-B14F-4D97-AF65-F5344CB8AC3E}">
        <p14:creationId xmlns:p14="http://schemas.microsoft.com/office/powerpoint/2010/main" val="5721969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734B447-23AF-47A7-B00F-ACC535363A21}" type="datetimeFigureOut">
              <a:rPr lang="en-AU" smtClean="0"/>
              <a:t>26/04/2018</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0A06C464-04D0-4F9E-BAF4-16CA98EEA37E}" type="slidenum">
              <a:rPr lang="en-AU" smtClean="0"/>
              <a:t>‹#›</a:t>
            </a:fld>
            <a:endParaRPr lang="en-AU"/>
          </a:p>
        </p:txBody>
      </p:sp>
    </p:spTree>
    <p:extLst>
      <p:ext uri="{BB962C8B-B14F-4D97-AF65-F5344CB8AC3E}">
        <p14:creationId xmlns:p14="http://schemas.microsoft.com/office/powerpoint/2010/main" val="41985538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734B447-23AF-47A7-B00F-ACC535363A21}" type="datetimeFigureOut">
              <a:rPr lang="en-AU" smtClean="0"/>
              <a:t>26/04/2018</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0A06C464-04D0-4F9E-BAF4-16CA98EEA37E}" type="slidenum">
              <a:rPr lang="en-AU" smtClean="0"/>
              <a:t>‹#›</a:t>
            </a:fld>
            <a:endParaRPr lang="en-AU"/>
          </a:p>
        </p:txBody>
      </p:sp>
    </p:spTree>
    <p:extLst>
      <p:ext uri="{BB962C8B-B14F-4D97-AF65-F5344CB8AC3E}">
        <p14:creationId xmlns:p14="http://schemas.microsoft.com/office/powerpoint/2010/main" val="29483304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34B447-23AF-47A7-B00F-ACC535363A21}" type="datetimeFigureOut">
              <a:rPr lang="en-AU" smtClean="0"/>
              <a:t>26/04/2018</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0A06C464-04D0-4F9E-BAF4-16CA98EEA37E}" type="slidenum">
              <a:rPr lang="en-AU" smtClean="0"/>
              <a:t>‹#›</a:t>
            </a:fld>
            <a:endParaRPr lang="en-AU"/>
          </a:p>
        </p:txBody>
      </p:sp>
    </p:spTree>
    <p:extLst>
      <p:ext uri="{BB962C8B-B14F-4D97-AF65-F5344CB8AC3E}">
        <p14:creationId xmlns:p14="http://schemas.microsoft.com/office/powerpoint/2010/main" val="14494540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734B447-23AF-47A7-B00F-ACC535363A21}" type="datetimeFigureOut">
              <a:rPr lang="en-AU" smtClean="0"/>
              <a:t>26/04/2018</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0A06C464-04D0-4F9E-BAF4-16CA98EEA37E}" type="slidenum">
              <a:rPr lang="en-AU" smtClean="0"/>
              <a:t>‹#›</a:t>
            </a:fld>
            <a:endParaRPr lang="en-AU"/>
          </a:p>
        </p:txBody>
      </p:sp>
    </p:spTree>
    <p:extLst>
      <p:ext uri="{BB962C8B-B14F-4D97-AF65-F5344CB8AC3E}">
        <p14:creationId xmlns:p14="http://schemas.microsoft.com/office/powerpoint/2010/main" val="25326471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734B447-23AF-47A7-B00F-ACC535363A21}" type="datetimeFigureOut">
              <a:rPr lang="en-AU" smtClean="0"/>
              <a:t>26/04/2018</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0A06C464-04D0-4F9E-BAF4-16CA98EEA37E}" type="slidenum">
              <a:rPr lang="en-AU" smtClean="0"/>
              <a:t>‹#›</a:t>
            </a:fld>
            <a:endParaRPr lang="en-AU"/>
          </a:p>
        </p:txBody>
      </p:sp>
    </p:spTree>
    <p:extLst>
      <p:ext uri="{BB962C8B-B14F-4D97-AF65-F5344CB8AC3E}">
        <p14:creationId xmlns:p14="http://schemas.microsoft.com/office/powerpoint/2010/main" val="4632447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34B447-23AF-47A7-B00F-ACC535363A21}" type="datetimeFigureOut">
              <a:rPr lang="en-AU" smtClean="0"/>
              <a:t>26/04/2018</a:t>
            </a:fld>
            <a:endParaRPr lang="en-AU"/>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06C464-04D0-4F9E-BAF4-16CA98EEA37E}" type="slidenum">
              <a:rPr lang="en-AU" smtClean="0"/>
              <a:t>‹#›</a:t>
            </a:fld>
            <a:endParaRPr lang="en-AU"/>
          </a:p>
        </p:txBody>
      </p:sp>
    </p:spTree>
    <p:extLst>
      <p:ext uri="{BB962C8B-B14F-4D97-AF65-F5344CB8AC3E}">
        <p14:creationId xmlns:p14="http://schemas.microsoft.com/office/powerpoint/2010/main" val="62979344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hemeOverride" Target="../theme/themeOverride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hemeOverride" Target="../theme/themeOverride2.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hemeOverride" Target="../theme/themeOverride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pic>
        <p:nvPicPr>
          <p:cNvPr id="6" name="Picture 5" descr="Vic-Logo.png"/>
          <p:cNvPicPr>
            <a:picLocks noChangeAspect="1"/>
          </p:cNvPicPr>
          <p:nvPr/>
        </p:nvPicPr>
        <p:blipFill>
          <a:blip r:embed="rId4"/>
          <a:stretch>
            <a:fillRect/>
          </a:stretch>
        </p:blipFill>
        <p:spPr>
          <a:xfrm>
            <a:off x="606870" y="5741433"/>
            <a:ext cx="1770211" cy="754164"/>
          </a:xfrm>
          <a:prstGeom prst="rect">
            <a:avLst/>
          </a:prstGeom>
        </p:spPr>
      </p:pic>
      <p:sp>
        <p:nvSpPr>
          <p:cNvPr id="5" name="Title 1"/>
          <p:cNvSpPr txBox="1">
            <a:spLocks/>
          </p:cNvSpPr>
          <p:nvPr/>
        </p:nvSpPr>
        <p:spPr>
          <a:xfrm>
            <a:off x="606870" y="1588815"/>
            <a:ext cx="4768483" cy="1250464"/>
          </a:xfrm>
          <a:prstGeom prst="rect">
            <a:avLst/>
          </a:prstGeom>
        </p:spPr>
        <p:txBody>
          <a:bodyPr vert="horz" lIns="51435" tIns="25718" rIns="51435" bIns="25718" rtlCol="0" anchor="b">
            <a:noAutofit/>
          </a:bodyPr>
          <a:lstStyle>
            <a:lvl1pPr algn="ctr" defTabSz="685800" rtl="0" eaLnBrk="1" latinLnBrk="0" hangingPunct="1">
              <a:lnSpc>
                <a:spcPct val="90000"/>
              </a:lnSpc>
              <a:spcBef>
                <a:spcPct val="0"/>
              </a:spcBef>
              <a:buNone/>
              <a:defRPr sz="4500" b="0" i="0" kern="1200">
                <a:solidFill>
                  <a:schemeClr val="bg1"/>
                </a:solidFill>
                <a:latin typeface="VIC SemiBold"/>
                <a:ea typeface="+mj-ea"/>
                <a:cs typeface="VIC SemiBold"/>
              </a:defRPr>
            </a:lvl1pPr>
          </a:lstStyle>
          <a:p>
            <a:pPr algn="l">
              <a:lnSpc>
                <a:spcPct val="100000"/>
              </a:lnSpc>
            </a:pPr>
            <a:r>
              <a:rPr lang="en-AU" sz="2800" dirty="0">
                <a:latin typeface="Arial" panose="020B0604020202020204" pitchFamily="34" charset="0"/>
                <a:cs typeface="Arial" panose="020B0604020202020204" pitchFamily="34" charset="0"/>
              </a:rPr>
              <a:t>ISV Presentation – 27 April 2018</a:t>
            </a:r>
          </a:p>
        </p:txBody>
      </p:sp>
    </p:spTree>
    <p:extLst>
      <p:ext uri="{BB962C8B-B14F-4D97-AF65-F5344CB8AC3E}">
        <p14:creationId xmlns:p14="http://schemas.microsoft.com/office/powerpoint/2010/main" val="15918935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Title 1"/>
          <p:cNvSpPr>
            <a:spLocks noGrp="1"/>
          </p:cNvSpPr>
          <p:nvPr>
            <p:ph type="title"/>
          </p:nvPr>
        </p:nvSpPr>
        <p:spPr>
          <a:xfrm>
            <a:off x="1400175" y="17"/>
            <a:ext cx="7559052" cy="761983"/>
          </a:xfrm>
        </p:spPr>
        <p:txBody>
          <a:bodyPr>
            <a:noAutofit/>
          </a:bodyPr>
          <a:lstStyle/>
          <a:p>
            <a:r>
              <a:rPr lang="en-US" sz="1800" b="1" dirty="0">
                <a:solidFill>
                  <a:schemeClr val="bg1"/>
                </a:solidFill>
                <a:latin typeface="Arial" panose="020B0604020202020204" pitchFamily="34" charset="0"/>
                <a:cs typeface="Arial" panose="020B0604020202020204" pitchFamily="34" charset="0"/>
              </a:rPr>
              <a:t>The Victorian Government owns about a third of the State’s land</a:t>
            </a:r>
            <a:endParaRPr lang="en-AU" sz="1800" b="1" dirty="0">
              <a:solidFill>
                <a:schemeClr val="bg1"/>
              </a:solidFill>
              <a:latin typeface="Arial" panose="020B0604020202020204" pitchFamily="34" charset="0"/>
              <a:cs typeface="Arial" panose="020B0604020202020204" pitchFamily="34" charset="0"/>
            </a:endParaRPr>
          </a:p>
        </p:txBody>
      </p:sp>
      <p:sp>
        <p:nvSpPr>
          <p:cNvPr id="3" name="Rectangle 2"/>
          <p:cNvSpPr/>
          <p:nvPr/>
        </p:nvSpPr>
        <p:spPr>
          <a:xfrm>
            <a:off x="4453217" y="3244334"/>
            <a:ext cx="237566" cy="369332"/>
          </a:xfrm>
          <a:prstGeom prst="rect">
            <a:avLst/>
          </a:prstGeom>
        </p:spPr>
        <p:txBody>
          <a:bodyPr wrap="none">
            <a:spAutoFit/>
          </a:bodyPr>
          <a:lstStyle/>
          <a:p>
            <a:r>
              <a:rPr lang="en-AU" dirty="0">
                <a:solidFill>
                  <a:prstClr val="black"/>
                </a:solidFill>
              </a:rPr>
              <a:t> </a:t>
            </a:r>
          </a:p>
        </p:txBody>
      </p:sp>
      <p:sp>
        <p:nvSpPr>
          <p:cNvPr id="4" name="Rectangle 3"/>
          <p:cNvSpPr/>
          <p:nvPr/>
        </p:nvSpPr>
        <p:spPr>
          <a:xfrm>
            <a:off x="4453217" y="3244334"/>
            <a:ext cx="237566" cy="369332"/>
          </a:xfrm>
          <a:prstGeom prst="rect">
            <a:avLst/>
          </a:prstGeom>
        </p:spPr>
        <p:txBody>
          <a:bodyPr wrap="none">
            <a:spAutoFit/>
          </a:bodyPr>
          <a:lstStyle/>
          <a:p>
            <a:r>
              <a:rPr lang="en-AU" dirty="0">
                <a:solidFill>
                  <a:prstClr val="black"/>
                </a:solidFill>
              </a:rPr>
              <a:t> </a:t>
            </a:r>
          </a:p>
        </p:txBody>
      </p:sp>
      <p:pic>
        <p:nvPicPr>
          <p:cNvPr id="2" name="Picture 1">
            <a:extLst>
              <a:ext uri="{FF2B5EF4-FFF2-40B4-BE49-F238E27FC236}">
                <a16:creationId xmlns:a16="http://schemas.microsoft.com/office/drawing/2014/main" id="{E20E71BA-341A-487F-A3E6-8AAB5B4ADB5A}"/>
              </a:ext>
            </a:extLst>
          </p:cNvPr>
          <p:cNvPicPr>
            <a:picLocks noChangeAspect="1"/>
          </p:cNvPicPr>
          <p:nvPr/>
        </p:nvPicPr>
        <p:blipFill>
          <a:blip r:embed="rId4"/>
          <a:stretch>
            <a:fillRect/>
          </a:stretch>
        </p:blipFill>
        <p:spPr>
          <a:xfrm>
            <a:off x="697230" y="1053474"/>
            <a:ext cx="7738110" cy="3769089"/>
          </a:xfrm>
          <a:prstGeom prst="rect">
            <a:avLst/>
          </a:prstGeom>
        </p:spPr>
      </p:pic>
      <p:sp>
        <p:nvSpPr>
          <p:cNvPr id="5" name="TextBox 4">
            <a:extLst>
              <a:ext uri="{FF2B5EF4-FFF2-40B4-BE49-F238E27FC236}">
                <a16:creationId xmlns:a16="http://schemas.microsoft.com/office/drawing/2014/main" id="{50302944-AAB2-4EDD-B3AC-E2A2798AEB44}"/>
              </a:ext>
            </a:extLst>
          </p:cNvPr>
          <p:cNvSpPr txBox="1"/>
          <p:nvPr/>
        </p:nvSpPr>
        <p:spPr>
          <a:xfrm>
            <a:off x="3453130" y="5180712"/>
            <a:ext cx="6078220" cy="830997"/>
          </a:xfrm>
          <a:prstGeom prst="rect">
            <a:avLst/>
          </a:prstGeom>
          <a:noFill/>
        </p:spPr>
        <p:txBody>
          <a:bodyPr wrap="square" rtlCol="0">
            <a:spAutoFit/>
          </a:bodyPr>
          <a:lstStyle/>
          <a:p>
            <a:r>
              <a:rPr lang="en-AU" sz="2400" b="1" dirty="0"/>
              <a:t>Worth approximately  $114 billion…</a:t>
            </a:r>
          </a:p>
          <a:p>
            <a:r>
              <a:rPr lang="en-AU" sz="2400" b="1" dirty="0"/>
              <a:t>… And hundred’s of landholding agencies!</a:t>
            </a:r>
          </a:p>
        </p:txBody>
      </p:sp>
    </p:spTree>
    <p:extLst>
      <p:ext uri="{BB962C8B-B14F-4D97-AF65-F5344CB8AC3E}">
        <p14:creationId xmlns:p14="http://schemas.microsoft.com/office/powerpoint/2010/main" val="352955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Title 1"/>
          <p:cNvSpPr txBox="1">
            <a:spLocks/>
          </p:cNvSpPr>
          <p:nvPr/>
        </p:nvSpPr>
        <p:spPr>
          <a:xfrm>
            <a:off x="1496813" y="0"/>
            <a:ext cx="7559052" cy="76198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defTabSz="914400" rtl="0" eaLnBrk="1" fontAlgn="auto" latinLnBrk="0" hangingPunct="1">
              <a:lnSpc>
                <a:spcPct val="90000"/>
              </a:lnSpc>
              <a:spcBef>
                <a:spcPct val="0"/>
              </a:spcBef>
              <a:spcAft>
                <a:spcPts val="0"/>
              </a:spcAft>
              <a:buClrTx/>
              <a:buSzTx/>
              <a:buFontTx/>
              <a:buNone/>
              <a:tabLst/>
              <a:defRPr/>
            </a:pPr>
            <a:r>
              <a:rPr lang="en-US" sz="1800" b="1" dirty="0">
                <a:solidFill>
                  <a:prstClr val="white"/>
                </a:solidFill>
                <a:latin typeface="Arial" panose="020B0604020202020204" pitchFamily="34" charset="0"/>
                <a:cs typeface="Arial" panose="020B0604020202020204" pitchFamily="34" charset="0"/>
              </a:rPr>
              <a:t>Land Use Victoria Org Structure</a:t>
            </a:r>
            <a:endParaRPr kumimoji="0" lang="en-AU" sz="1800" b="1"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endParaRPr>
          </a:p>
        </p:txBody>
      </p:sp>
      <p:sp>
        <p:nvSpPr>
          <p:cNvPr id="18" name="Rectangle 17">
            <a:extLst>
              <a:ext uri="{FF2B5EF4-FFF2-40B4-BE49-F238E27FC236}">
                <a16:creationId xmlns:a16="http://schemas.microsoft.com/office/drawing/2014/main" id="{DAC059D8-5106-4BDF-BA8A-7A4758469633}"/>
              </a:ext>
            </a:extLst>
          </p:cNvPr>
          <p:cNvSpPr/>
          <p:nvPr/>
        </p:nvSpPr>
        <p:spPr>
          <a:xfrm>
            <a:off x="5508771" y="2829669"/>
            <a:ext cx="1800000" cy="514812"/>
          </a:xfrm>
          <a:prstGeom prst="rect">
            <a:avLst/>
          </a:prstGeom>
          <a:solidFill>
            <a:schemeClr val="accent2"/>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1" i="0" u="none" strike="noStrike" kern="0" cap="none" spc="0" normalizeH="0" baseline="0" noProof="0" dirty="0">
                <a:ln>
                  <a:noFill/>
                </a:ln>
                <a:solidFill>
                  <a:prstClr val="white"/>
                </a:solidFill>
                <a:effectLst/>
                <a:uLnTx/>
                <a:uFillTx/>
                <a:latin typeface="Calibri" panose="020F0502020204030204"/>
                <a:ea typeface="+mn-ea"/>
                <a:cs typeface="+mn-cs"/>
              </a:rPr>
              <a:t>Strategic Land A</a:t>
            </a:r>
            <a:r>
              <a:rPr kumimoji="0" lang="en-AU" sz="1200" b="1" i="0" u="none" strike="noStrike" kern="0" cap="none" spc="0" normalizeH="0" baseline="0" noProof="0" dirty="0" err="1">
                <a:ln>
                  <a:noFill/>
                </a:ln>
                <a:solidFill>
                  <a:prstClr val="white"/>
                </a:solidFill>
                <a:effectLst/>
                <a:uLnTx/>
                <a:uFillTx/>
                <a:latin typeface="Calibri" panose="020F0502020204030204"/>
                <a:ea typeface="+mn-ea"/>
                <a:cs typeface="+mn-cs"/>
              </a:rPr>
              <a:t>ssessment</a:t>
            </a:r>
            <a:r>
              <a:rPr kumimoji="0" lang="en-AU" sz="1200" b="1" i="0" u="none" strike="noStrike" kern="0" cap="none" spc="0" normalizeH="0" baseline="0" noProof="0" dirty="0">
                <a:ln>
                  <a:noFill/>
                </a:ln>
                <a:solidFill>
                  <a:prstClr val="white"/>
                </a:solidFill>
                <a:effectLst/>
                <a:uLnTx/>
                <a:uFillTx/>
                <a:latin typeface="Calibri" panose="020F0502020204030204"/>
                <a:ea typeface="+mn-ea"/>
                <a:cs typeface="+mn-cs"/>
              </a:rPr>
              <a:t> &amp; Information</a:t>
            </a:r>
          </a:p>
        </p:txBody>
      </p:sp>
      <p:sp>
        <p:nvSpPr>
          <p:cNvPr id="19" name="Rectangle 18">
            <a:extLst>
              <a:ext uri="{FF2B5EF4-FFF2-40B4-BE49-F238E27FC236}">
                <a16:creationId xmlns:a16="http://schemas.microsoft.com/office/drawing/2014/main" id="{A88A1EBC-D05E-4EDC-BB8B-C7D9B5438FF0}"/>
              </a:ext>
            </a:extLst>
          </p:cNvPr>
          <p:cNvSpPr/>
          <p:nvPr/>
        </p:nvSpPr>
        <p:spPr>
          <a:xfrm>
            <a:off x="4325341" y="1227353"/>
            <a:ext cx="1780872" cy="514812"/>
          </a:xfrm>
          <a:prstGeom prst="rect">
            <a:avLst/>
          </a:prstGeom>
          <a:solidFill>
            <a:schemeClr val="accent2">
              <a:lumMod val="40000"/>
              <a:lumOff val="60000"/>
            </a:schemeClr>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1" i="0" u="none" strike="noStrike" kern="0" cap="none" spc="0" normalizeH="0" baseline="0" noProof="0" dirty="0">
                <a:ln>
                  <a:noFill/>
                </a:ln>
                <a:solidFill>
                  <a:prstClr val="white"/>
                </a:solidFill>
                <a:effectLst/>
                <a:uLnTx/>
                <a:uFillTx/>
                <a:latin typeface="Calibri" panose="020F0502020204030204"/>
                <a:ea typeface="+mn-ea"/>
                <a:cs typeface="+mn-cs"/>
              </a:rPr>
              <a:t>Chief Executive</a:t>
            </a:r>
          </a:p>
        </p:txBody>
      </p:sp>
      <p:sp>
        <p:nvSpPr>
          <p:cNvPr id="21" name="Rectangle 20">
            <a:extLst>
              <a:ext uri="{FF2B5EF4-FFF2-40B4-BE49-F238E27FC236}">
                <a16:creationId xmlns:a16="http://schemas.microsoft.com/office/drawing/2014/main" id="{68C26517-E666-45B6-A950-93FEF8EB7FFD}"/>
              </a:ext>
            </a:extLst>
          </p:cNvPr>
          <p:cNvSpPr/>
          <p:nvPr/>
        </p:nvSpPr>
        <p:spPr>
          <a:xfrm>
            <a:off x="1496813" y="2829669"/>
            <a:ext cx="1800000" cy="514812"/>
          </a:xfrm>
          <a:prstGeom prst="rect">
            <a:avLst/>
          </a:prstGeom>
          <a:solidFill>
            <a:schemeClr val="accent2">
              <a:lumMod val="40000"/>
              <a:lumOff val="60000"/>
            </a:schemeClr>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1" i="0" u="none" strike="noStrike" kern="0" cap="none" spc="0" normalizeH="0" baseline="0" noProof="0" dirty="0">
                <a:ln>
                  <a:noFill/>
                </a:ln>
                <a:solidFill>
                  <a:prstClr val="white"/>
                </a:solidFill>
                <a:effectLst/>
                <a:uLnTx/>
                <a:uFillTx/>
                <a:latin typeface="Calibri" panose="020F0502020204030204"/>
                <a:ea typeface="+mn-ea"/>
                <a:cs typeface="+mn-cs"/>
              </a:rPr>
              <a:t>Land Registry Services</a:t>
            </a:r>
          </a:p>
        </p:txBody>
      </p:sp>
      <p:cxnSp>
        <p:nvCxnSpPr>
          <p:cNvPr id="26" name="Elbow Connector 265">
            <a:extLst>
              <a:ext uri="{FF2B5EF4-FFF2-40B4-BE49-F238E27FC236}">
                <a16:creationId xmlns:a16="http://schemas.microsoft.com/office/drawing/2014/main" id="{DEAFB773-B77F-46C1-8868-77E3E4291DFD}"/>
              </a:ext>
            </a:extLst>
          </p:cNvPr>
          <p:cNvCxnSpPr>
            <a:stCxn id="19" idx="2"/>
            <a:endCxn id="21" idx="0"/>
          </p:cNvCxnSpPr>
          <p:nvPr/>
        </p:nvCxnSpPr>
        <p:spPr>
          <a:xfrm rot="5400000">
            <a:off x="3262543" y="876435"/>
            <a:ext cx="1087504" cy="2818964"/>
          </a:xfrm>
          <a:prstGeom prst="bentConnector3">
            <a:avLst/>
          </a:prstGeom>
          <a:noFill/>
          <a:ln w="9525" cap="flat" cmpd="sng" algn="ctr">
            <a:solidFill>
              <a:schemeClr val="accent1"/>
            </a:solidFill>
            <a:prstDash val="solid"/>
          </a:ln>
          <a:effectLst/>
        </p:spPr>
      </p:cxnSp>
      <p:cxnSp>
        <p:nvCxnSpPr>
          <p:cNvPr id="27" name="Elbow Connector 266">
            <a:extLst>
              <a:ext uri="{FF2B5EF4-FFF2-40B4-BE49-F238E27FC236}">
                <a16:creationId xmlns:a16="http://schemas.microsoft.com/office/drawing/2014/main" id="{8CE92C5A-A7CD-4215-8C2D-B340A006666A}"/>
              </a:ext>
            </a:extLst>
          </p:cNvPr>
          <p:cNvCxnSpPr>
            <a:stCxn id="19" idx="2"/>
            <a:endCxn id="18" idx="0"/>
          </p:cNvCxnSpPr>
          <p:nvPr/>
        </p:nvCxnSpPr>
        <p:spPr>
          <a:xfrm rot="16200000" flipH="1">
            <a:off x="5268522" y="1689420"/>
            <a:ext cx="1087504" cy="1192994"/>
          </a:xfrm>
          <a:prstGeom prst="bentConnector3">
            <a:avLst>
              <a:gd name="adj1" fmla="val 50000"/>
            </a:avLst>
          </a:prstGeom>
          <a:noFill/>
          <a:ln w="9525" cap="flat" cmpd="sng" algn="ctr">
            <a:solidFill>
              <a:schemeClr val="accent1"/>
            </a:solidFill>
            <a:prstDash val="solid"/>
          </a:ln>
          <a:effectLst/>
        </p:spPr>
      </p:cxnSp>
      <p:sp>
        <p:nvSpPr>
          <p:cNvPr id="29" name="Rectangle 28">
            <a:extLst>
              <a:ext uri="{FF2B5EF4-FFF2-40B4-BE49-F238E27FC236}">
                <a16:creationId xmlns:a16="http://schemas.microsoft.com/office/drawing/2014/main" id="{02DC2BAF-F352-4C78-A7E5-D765D9E6234B}"/>
              </a:ext>
            </a:extLst>
          </p:cNvPr>
          <p:cNvSpPr/>
          <p:nvPr/>
        </p:nvSpPr>
        <p:spPr>
          <a:xfrm>
            <a:off x="661077" y="1227353"/>
            <a:ext cx="1800000" cy="514812"/>
          </a:xfrm>
          <a:prstGeom prst="rect">
            <a:avLst/>
          </a:prstGeom>
          <a:solidFill>
            <a:schemeClr val="accent2">
              <a:lumMod val="40000"/>
              <a:lumOff val="60000"/>
            </a:schemeClr>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1" i="0" u="none" strike="noStrike" kern="0" cap="none" spc="0" normalizeH="0" baseline="0" noProof="0" dirty="0">
                <a:ln>
                  <a:noFill/>
                </a:ln>
                <a:solidFill>
                  <a:prstClr val="white"/>
                </a:solidFill>
                <a:effectLst/>
                <a:uLnTx/>
                <a:uFillTx/>
                <a:latin typeface="Calibri" panose="020F0502020204030204"/>
                <a:ea typeface="+mn-ea"/>
                <a:cs typeface="+mn-cs"/>
              </a:rPr>
              <a:t>Victorian Government Land Monitor</a:t>
            </a:r>
            <a:endParaRPr kumimoji="0" lang="en-AU" sz="12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37" name="Rectangle 36">
            <a:extLst>
              <a:ext uri="{FF2B5EF4-FFF2-40B4-BE49-F238E27FC236}">
                <a16:creationId xmlns:a16="http://schemas.microsoft.com/office/drawing/2014/main" id="{F41735E2-5E39-4431-BEBD-C48B7AD4B082}"/>
              </a:ext>
            </a:extLst>
          </p:cNvPr>
          <p:cNvSpPr/>
          <p:nvPr/>
        </p:nvSpPr>
        <p:spPr>
          <a:xfrm>
            <a:off x="3784548" y="4518208"/>
            <a:ext cx="1119377" cy="697258"/>
          </a:xfrm>
          <a:prstGeom prst="rect">
            <a:avLst/>
          </a:prstGeom>
          <a:solidFill>
            <a:schemeClr val="accent2">
              <a:lumMod val="40000"/>
              <a:lumOff val="60000"/>
            </a:schemeClr>
          </a:solidFill>
          <a:ln w="25400" cap="flat" cmpd="sng" algn="ctr">
            <a:noFill/>
            <a:prstDash val="solid"/>
          </a:ln>
          <a:effectLst/>
        </p:spPr>
        <p:txBody>
          <a:bodyPr lIns="0" tIns="36000" rIns="0" bIns="3600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1" i="0" u="none" strike="noStrike" kern="0" cap="none" spc="0" normalizeH="0" baseline="0" noProof="0" dirty="0">
                <a:ln>
                  <a:noFill/>
                </a:ln>
                <a:solidFill>
                  <a:prstClr val="white"/>
                </a:solidFill>
                <a:effectLst/>
                <a:uLnTx/>
                <a:uFillTx/>
                <a:latin typeface="Calibri" panose="020F0502020204030204"/>
                <a:ea typeface="+mn-ea"/>
                <a:cs typeface="+mn-cs"/>
              </a:rPr>
              <a:t>Valuation</a:t>
            </a:r>
            <a:endParaRPr kumimoji="0" lang="en-AU" sz="12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38" name="Rectangle 37">
            <a:extLst>
              <a:ext uri="{FF2B5EF4-FFF2-40B4-BE49-F238E27FC236}">
                <a16:creationId xmlns:a16="http://schemas.microsoft.com/office/drawing/2014/main" id="{9119A18E-593A-436D-8970-526851B642FC}"/>
              </a:ext>
            </a:extLst>
          </p:cNvPr>
          <p:cNvSpPr/>
          <p:nvPr/>
        </p:nvSpPr>
        <p:spPr>
          <a:xfrm>
            <a:off x="4971415" y="4518208"/>
            <a:ext cx="1119377" cy="697258"/>
          </a:xfrm>
          <a:prstGeom prst="rect">
            <a:avLst/>
          </a:prstGeom>
          <a:solidFill>
            <a:schemeClr val="accent2">
              <a:lumMod val="40000"/>
              <a:lumOff val="60000"/>
            </a:schemeClr>
          </a:solidFill>
          <a:ln w="25400" cap="flat" cmpd="sng" algn="ctr">
            <a:noFill/>
            <a:prstDash val="solid"/>
          </a:ln>
          <a:effectLst/>
        </p:spPr>
        <p:txBody>
          <a:bodyPr lIns="0" tIns="36000" rIns="0" bIns="3600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1" i="0" u="none" strike="noStrike" kern="0" cap="none" spc="0" normalizeH="0" baseline="0" noProof="0" dirty="0">
                <a:ln>
                  <a:noFill/>
                </a:ln>
                <a:solidFill>
                  <a:prstClr val="white"/>
                </a:solidFill>
                <a:effectLst/>
                <a:uLnTx/>
                <a:uFillTx/>
                <a:latin typeface="Calibri" panose="020F0502020204030204"/>
                <a:ea typeface="+mn-ea"/>
                <a:cs typeface="+mn-cs"/>
              </a:rPr>
              <a:t>Survey</a:t>
            </a:r>
            <a:endParaRPr kumimoji="0" lang="en-AU" sz="12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39" name="Rectangle 38">
            <a:extLst>
              <a:ext uri="{FF2B5EF4-FFF2-40B4-BE49-F238E27FC236}">
                <a16:creationId xmlns:a16="http://schemas.microsoft.com/office/drawing/2014/main" id="{8F6309B9-3695-417C-BA0B-F76CA9B7BC93}"/>
              </a:ext>
            </a:extLst>
          </p:cNvPr>
          <p:cNvSpPr/>
          <p:nvPr/>
        </p:nvSpPr>
        <p:spPr>
          <a:xfrm>
            <a:off x="6170027" y="4518208"/>
            <a:ext cx="1119377" cy="697258"/>
          </a:xfrm>
          <a:prstGeom prst="rect">
            <a:avLst/>
          </a:prstGeom>
          <a:solidFill>
            <a:schemeClr val="accent2"/>
          </a:solidFill>
          <a:ln w="25400" cap="flat" cmpd="sng" algn="ctr">
            <a:noFill/>
            <a:prstDash val="solid"/>
          </a:ln>
          <a:effectLst/>
        </p:spPr>
        <p:txBody>
          <a:bodyPr lIns="0" tIns="36000" rIns="0" bIns="3600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1" i="0" u="none" strike="noStrike" kern="0" cap="none" spc="0" normalizeH="0" baseline="0" noProof="0" dirty="0">
                <a:ln>
                  <a:noFill/>
                </a:ln>
                <a:solidFill>
                  <a:prstClr val="white"/>
                </a:solidFill>
                <a:effectLst/>
                <a:uLnTx/>
                <a:uFillTx/>
                <a:latin typeface="Calibri" panose="020F0502020204030204"/>
                <a:ea typeface="+mn-ea"/>
                <a:cs typeface="+mn-cs"/>
              </a:rPr>
              <a:t>Spatial</a:t>
            </a:r>
            <a:r>
              <a:rPr kumimoji="0" lang="en-AU" sz="1200" b="0" i="0" u="none" strike="noStrike" kern="0" cap="none" spc="0" normalizeH="0" baseline="0" noProof="0" dirty="0">
                <a:ln>
                  <a:noFill/>
                </a:ln>
                <a:solidFill>
                  <a:prstClr val="white"/>
                </a:solidFill>
                <a:effectLst/>
                <a:uLnTx/>
                <a:uFillTx/>
                <a:latin typeface="Calibri" panose="020F0502020204030204"/>
                <a:ea typeface="+mn-ea"/>
                <a:cs typeface="+mn-cs"/>
              </a:rPr>
              <a:t> &amp;  government land information</a:t>
            </a:r>
            <a:endParaRPr kumimoji="0" lang="en-AU" sz="1200" b="1" i="0" u="none" strike="noStrike" kern="0" cap="none" spc="0" normalizeH="0" baseline="0" noProof="0" dirty="0">
              <a:ln>
                <a:noFill/>
              </a:ln>
              <a:solidFill>
                <a:prstClr val="white"/>
              </a:solidFill>
              <a:effectLst/>
              <a:uLnTx/>
              <a:uFillTx/>
              <a:latin typeface="Calibri" panose="020F0502020204030204"/>
              <a:ea typeface="+mn-ea"/>
              <a:cs typeface="+mn-cs"/>
            </a:endParaRPr>
          </a:p>
        </p:txBody>
      </p:sp>
      <p:cxnSp>
        <p:nvCxnSpPr>
          <p:cNvPr id="46" name="Elbow Connector 241">
            <a:extLst>
              <a:ext uri="{FF2B5EF4-FFF2-40B4-BE49-F238E27FC236}">
                <a16:creationId xmlns:a16="http://schemas.microsoft.com/office/drawing/2014/main" id="{E1B14F53-5B0D-4CA1-AF0D-3EA8F624F08A}"/>
              </a:ext>
            </a:extLst>
          </p:cNvPr>
          <p:cNvCxnSpPr>
            <a:cxnSpLocks/>
            <a:stCxn id="18" idx="2"/>
            <a:endCxn id="37" idx="0"/>
          </p:cNvCxnSpPr>
          <p:nvPr/>
        </p:nvCxnSpPr>
        <p:spPr>
          <a:xfrm rot="5400000">
            <a:off x="4789641" y="2899077"/>
            <a:ext cx="1173727" cy="2064534"/>
          </a:xfrm>
          <a:prstGeom prst="bentConnector3">
            <a:avLst>
              <a:gd name="adj1" fmla="val 50000"/>
            </a:avLst>
          </a:prstGeom>
          <a:noFill/>
          <a:ln w="9525" cap="flat" cmpd="sng" algn="ctr">
            <a:solidFill>
              <a:schemeClr val="accent1"/>
            </a:solidFill>
            <a:prstDash val="solid"/>
          </a:ln>
          <a:effectLst/>
        </p:spPr>
      </p:cxnSp>
      <p:cxnSp>
        <p:nvCxnSpPr>
          <p:cNvPr id="47" name="Elbow Connector 242">
            <a:extLst>
              <a:ext uri="{FF2B5EF4-FFF2-40B4-BE49-F238E27FC236}">
                <a16:creationId xmlns:a16="http://schemas.microsoft.com/office/drawing/2014/main" id="{E2434A8B-9205-4DFB-8270-CEF7C9B53DD1}"/>
              </a:ext>
            </a:extLst>
          </p:cNvPr>
          <p:cNvCxnSpPr>
            <a:cxnSpLocks/>
            <a:stCxn id="18" idx="2"/>
            <a:endCxn id="38" idx="0"/>
          </p:cNvCxnSpPr>
          <p:nvPr/>
        </p:nvCxnSpPr>
        <p:spPr>
          <a:xfrm rot="5400000">
            <a:off x="5383075" y="3492511"/>
            <a:ext cx="1173727" cy="877667"/>
          </a:xfrm>
          <a:prstGeom prst="bentConnector3">
            <a:avLst>
              <a:gd name="adj1" fmla="val 50000"/>
            </a:avLst>
          </a:prstGeom>
          <a:noFill/>
          <a:ln w="9525" cap="flat" cmpd="sng" algn="ctr">
            <a:solidFill>
              <a:schemeClr val="accent1"/>
            </a:solidFill>
            <a:prstDash val="solid"/>
          </a:ln>
          <a:effectLst/>
        </p:spPr>
      </p:cxnSp>
      <p:cxnSp>
        <p:nvCxnSpPr>
          <p:cNvPr id="48" name="Elbow Connector 243">
            <a:extLst>
              <a:ext uri="{FF2B5EF4-FFF2-40B4-BE49-F238E27FC236}">
                <a16:creationId xmlns:a16="http://schemas.microsoft.com/office/drawing/2014/main" id="{8082FDDF-B20B-4779-A7B2-46441D600EBC}"/>
              </a:ext>
            </a:extLst>
          </p:cNvPr>
          <p:cNvCxnSpPr>
            <a:cxnSpLocks/>
            <a:stCxn id="18" idx="2"/>
            <a:endCxn id="39" idx="0"/>
          </p:cNvCxnSpPr>
          <p:nvPr/>
        </p:nvCxnSpPr>
        <p:spPr>
          <a:xfrm rot="16200000" flipH="1">
            <a:off x="5982380" y="3770871"/>
            <a:ext cx="1173727" cy="320945"/>
          </a:xfrm>
          <a:prstGeom prst="bentConnector3">
            <a:avLst>
              <a:gd name="adj1" fmla="val 50000"/>
            </a:avLst>
          </a:prstGeom>
          <a:noFill/>
          <a:ln w="9525" cap="flat" cmpd="sng" algn="ctr">
            <a:solidFill>
              <a:schemeClr val="accent1"/>
            </a:solidFill>
            <a:prstDash val="solid"/>
          </a:ln>
          <a:effectLst/>
        </p:spPr>
      </p:cxnSp>
      <p:cxnSp>
        <p:nvCxnSpPr>
          <p:cNvPr id="49" name="Elbow Connector 244">
            <a:extLst>
              <a:ext uri="{FF2B5EF4-FFF2-40B4-BE49-F238E27FC236}">
                <a16:creationId xmlns:a16="http://schemas.microsoft.com/office/drawing/2014/main" id="{50D9C33F-B290-4229-9B15-5EA6BEE381A1}"/>
              </a:ext>
            </a:extLst>
          </p:cNvPr>
          <p:cNvCxnSpPr>
            <a:cxnSpLocks/>
            <a:stCxn id="18" idx="2"/>
            <a:endCxn id="52" idx="0"/>
          </p:cNvCxnSpPr>
          <p:nvPr/>
        </p:nvCxnSpPr>
        <p:spPr>
          <a:xfrm rot="16200000" flipH="1">
            <a:off x="6589570" y="3163681"/>
            <a:ext cx="1166563" cy="1528161"/>
          </a:xfrm>
          <a:prstGeom prst="bentConnector3">
            <a:avLst>
              <a:gd name="adj1" fmla="val 50000"/>
            </a:avLst>
          </a:prstGeom>
          <a:noFill/>
          <a:ln w="9525" cap="flat" cmpd="sng" algn="ctr">
            <a:solidFill>
              <a:schemeClr val="accent1"/>
            </a:solidFill>
            <a:prstDash val="solid"/>
          </a:ln>
          <a:effectLst/>
        </p:spPr>
      </p:cxnSp>
      <p:sp>
        <p:nvSpPr>
          <p:cNvPr id="52" name="Rectangle 51">
            <a:extLst>
              <a:ext uri="{FF2B5EF4-FFF2-40B4-BE49-F238E27FC236}">
                <a16:creationId xmlns:a16="http://schemas.microsoft.com/office/drawing/2014/main" id="{CE141BD6-39F0-4797-8FB2-9F124FB332A5}"/>
              </a:ext>
            </a:extLst>
          </p:cNvPr>
          <p:cNvSpPr/>
          <p:nvPr/>
        </p:nvSpPr>
        <p:spPr>
          <a:xfrm>
            <a:off x="7377243" y="4511044"/>
            <a:ext cx="1119377" cy="697258"/>
          </a:xfrm>
          <a:prstGeom prst="rect">
            <a:avLst/>
          </a:prstGeom>
          <a:solidFill>
            <a:schemeClr val="accent2"/>
          </a:solidFill>
          <a:ln w="25400" cap="flat" cmpd="sng" algn="ctr">
            <a:noFill/>
            <a:prstDash val="solid"/>
          </a:ln>
          <a:effectLst/>
        </p:spPr>
        <p:txBody>
          <a:bodyPr lIns="0" tIns="36000" rIns="0" bIns="3600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200" b="1" i="0" u="none" strike="noStrike" kern="0" cap="none" spc="0" normalizeH="0" baseline="0" noProof="0" dirty="0">
                <a:ln>
                  <a:noFill/>
                </a:ln>
                <a:solidFill>
                  <a:prstClr val="white"/>
                </a:solidFill>
                <a:effectLst/>
                <a:uLnTx/>
                <a:uFillTx/>
                <a:latin typeface="Calibri" panose="020F0502020204030204"/>
                <a:ea typeface="+mn-ea"/>
                <a:cs typeface="+mn-cs"/>
              </a:rPr>
              <a:t>Government land advice</a:t>
            </a:r>
            <a:endParaRPr kumimoji="0" lang="en-AU" sz="12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 name="Oval 1">
            <a:extLst>
              <a:ext uri="{FF2B5EF4-FFF2-40B4-BE49-F238E27FC236}">
                <a16:creationId xmlns:a16="http://schemas.microsoft.com/office/drawing/2014/main" id="{394AC60F-F95F-4BD3-AAD7-39E6CFF2B289}"/>
              </a:ext>
            </a:extLst>
          </p:cNvPr>
          <p:cNvSpPr/>
          <p:nvPr/>
        </p:nvSpPr>
        <p:spPr>
          <a:xfrm>
            <a:off x="6090792" y="4140086"/>
            <a:ext cx="2542370" cy="1524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cxnSp>
        <p:nvCxnSpPr>
          <p:cNvPr id="6" name="Straight Connector 5">
            <a:extLst>
              <a:ext uri="{FF2B5EF4-FFF2-40B4-BE49-F238E27FC236}">
                <a16:creationId xmlns:a16="http://schemas.microsoft.com/office/drawing/2014/main" id="{D5383CAB-E7D2-4B3A-8FD3-B681AD99616D}"/>
              </a:ext>
            </a:extLst>
          </p:cNvPr>
          <p:cNvCxnSpPr>
            <a:cxnSpLocks/>
            <a:stCxn id="29" idx="3"/>
            <a:endCxn id="19" idx="1"/>
          </p:cNvCxnSpPr>
          <p:nvPr/>
        </p:nvCxnSpPr>
        <p:spPr>
          <a:xfrm>
            <a:off x="2461077" y="1484759"/>
            <a:ext cx="1864264"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64551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518C41-A13C-40F0-B8C7-AAC1E54385A8}"/>
              </a:ext>
            </a:extLst>
          </p:cNvPr>
          <p:cNvSpPr>
            <a:spLocks noGrp="1"/>
          </p:cNvSpPr>
          <p:nvPr>
            <p:ph type="title"/>
          </p:nvPr>
        </p:nvSpPr>
        <p:spPr>
          <a:xfrm>
            <a:off x="1466850" y="365126"/>
            <a:ext cx="6924675" cy="311149"/>
          </a:xfrm>
        </p:spPr>
        <p:txBody>
          <a:bodyPr>
            <a:normAutofit fontScale="90000"/>
          </a:bodyPr>
          <a:lstStyle/>
          <a:p>
            <a:r>
              <a:rPr lang="en-AU" sz="1800" b="1" dirty="0">
                <a:solidFill>
                  <a:prstClr val="white"/>
                </a:solidFill>
                <a:latin typeface="Arial" panose="020B0604020202020204" pitchFamily="34" charset="0"/>
                <a:cs typeface="Arial" panose="020B0604020202020204" pitchFamily="34" charset="0"/>
              </a:rPr>
              <a:t>How does government make decisions about land?</a:t>
            </a:r>
          </a:p>
        </p:txBody>
      </p:sp>
      <p:sp>
        <p:nvSpPr>
          <p:cNvPr id="3" name="Content Placeholder 2">
            <a:extLst>
              <a:ext uri="{FF2B5EF4-FFF2-40B4-BE49-F238E27FC236}">
                <a16:creationId xmlns:a16="http://schemas.microsoft.com/office/drawing/2014/main" id="{2AE4E6C4-E1C9-4E92-8467-EF7F876489CC}"/>
              </a:ext>
            </a:extLst>
          </p:cNvPr>
          <p:cNvSpPr>
            <a:spLocks noGrp="1"/>
          </p:cNvSpPr>
          <p:nvPr>
            <p:ph idx="1"/>
          </p:nvPr>
        </p:nvSpPr>
        <p:spPr>
          <a:xfrm>
            <a:off x="813713" y="852882"/>
            <a:ext cx="7466096" cy="1366443"/>
          </a:xfrm>
        </p:spPr>
        <p:txBody>
          <a:bodyPr>
            <a:normAutofit/>
          </a:bodyPr>
          <a:lstStyle/>
          <a:p>
            <a:r>
              <a:rPr lang="en-AU" sz="1800" dirty="0"/>
              <a:t>Landholding agencies use land to deliver core services </a:t>
            </a:r>
          </a:p>
          <a:p>
            <a:r>
              <a:rPr lang="en-AU" sz="1800" dirty="0"/>
              <a:t>Competition through state budget process for acquisition of new land</a:t>
            </a:r>
          </a:p>
          <a:p>
            <a:r>
              <a:rPr lang="en-AU" sz="1800" dirty="0"/>
              <a:t>Policy landscape focussed on land </a:t>
            </a:r>
            <a:r>
              <a:rPr lang="en-AU" sz="1800" i="1" dirty="0"/>
              <a:t>transactions</a:t>
            </a:r>
            <a:r>
              <a:rPr lang="en-AU" sz="1800" dirty="0"/>
              <a:t> and ensuring transparency. </a:t>
            </a:r>
          </a:p>
        </p:txBody>
      </p:sp>
      <p:pic>
        <p:nvPicPr>
          <p:cNvPr id="7" name="Picture 6">
            <a:extLst>
              <a:ext uri="{FF2B5EF4-FFF2-40B4-BE49-F238E27FC236}">
                <a16:creationId xmlns:a16="http://schemas.microsoft.com/office/drawing/2014/main" id="{C151DD64-EB5E-4CFF-A977-CB6FF65B749F}"/>
              </a:ext>
            </a:extLst>
          </p:cNvPr>
          <p:cNvPicPr>
            <a:picLocks noChangeAspect="1"/>
          </p:cNvPicPr>
          <p:nvPr/>
        </p:nvPicPr>
        <p:blipFill>
          <a:blip r:embed="rId5"/>
          <a:stretch>
            <a:fillRect/>
          </a:stretch>
        </p:blipFill>
        <p:spPr>
          <a:xfrm>
            <a:off x="786222" y="2386405"/>
            <a:ext cx="2336366" cy="3300705"/>
          </a:xfrm>
          <a:prstGeom prst="rect">
            <a:avLst/>
          </a:prstGeom>
        </p:spPr>
      </p:pic>
      <p:pic>
        <p:nvPicPr>
          <p:cNvPr id="8" name="Picture 7">
            <a:extLst>
              <a:ext uri="{FF2B5EF4-FFF2-40B4-BE49-F238E27FC236}">
                <a16:creationId xmlns:a16="http://schemas.microsoft.com/office/drawing/2014/main" id="{DD3C2250-684B-4257-8618-D3111A6FE405}"/>
              </a:ext>
            </a:extLst>
          </p:cNvPr>
          <p:cNvPicPr>
            <a:picLocks noChangeAspect="1"/>
          </p:cNvPicPr>
          <p:nvPr/>
        </p:nvPicPr>
        <p:blipFill>
          <a:blip r:embed="rId6"/>
          <a:stretch>
            <a:fillRect/>
          </a:stretch>
        </p:blipFill>
        <p:spPr>
          <a:xfrm>
            <a:off x="3437219" y="2386405"/>
            <a:ext cx="2250555" cy="3300705"/>
          </a:xfrm>
          <a:prstGeom prst="rect">
            <a:avLst/>
          </a:prstGeom>
        </p:spPr>
      </p:pic>
      <p:pic>
        <p:nvPicPr>
          <p:cNvPr id="9" name="Picture 8">
            <a:extLst>
              <a:ext uri="{FF2B5EF4-FFF2-40B4-BE49-F238E27FC236}">
                <a16:creationId xmlns:a16="http://schemas.microsoft.com/office/drawing/2014/main" id="{22DA8B3C-0816-4D85-B459-22746718E58E}"/>
              </a:ext>
            </a:extLst>
          </p:cNvPr>
          <p:cNvPicPr>
            <a:picLocks noChangeAspect="1"/>
          </p:cNvPicPr>
          <p:nvPr/>
        </p:nvPicPr>
        <p:blipFill>
          <a:blip r:embed="rId7"/>
          <a:stretch>
            <a:fillRect/>
          </a:stretch>
        </p:blipFill>
        <p:spPr>
          <a:xfrm>
            <a:off x="6022594" y="2305048"/>
            <a:ext cx="2100533" cy="3382062"/>
          </a:xfrm>
          <a:prstGeom prst="rect">
            <a:avLst/>
          </a:prstGeom>
        </p:spPr>
      </p:pic>
      <p:sp>
        <p:nvSpPr>
          <p:cNvPr id="10" name="Rectangle 9">
            <a:extLst>
              <a:ext uri="{FF2B5EF4-FFF2-40B4-BE49-F238E27FC236}">
                <a16:creationId xmlns:a16="http://schemas.microsoft.com/office/drawing/2014/main" id="{09296212-74BE-43B2-A5A9-CC4BB94A72D9}"/>
              </a:ext>
            </a:extLst>
          </p:cNvPr>
          <p:cNvSpPr/>
          <p:nvPr/>
        </p:nvSpPr>
        <p:spPr>
          <a:xfrm>
            <a:off x="2924175" y="5925235"/>
            <a:ext cx="5800725" cy="646331"/>
          </a:xfrm>
          <a:prstGeom prst="rect">
            <a:avLst/>
          </a:prstGeom>
        </p:spPr>
        <p:txBody>
          <a:bodyPr wrap="square">
            <a:spAutoFit/>
          </a:bodyPr>
          <a:lstStyle/>
          <a:p>
            <a:r>
              <a:rPr lang="en-AU" dirty="0"/>
              <a:t>Until recently there was no overarching view about government land priorities</a:t>
            </a:r>
          </a:p>
        </p:txBody>
      </p:sp>
    </p:spTree>
    <p:extLst>
      <p:ext uri="{BB962C8B-B14F-4D97-AF65-F5344CB8AC3E}">
        <p14:creationId xmlns:p14="http://schemas.microsoft.com/office/powerpoint/2010/main" val="431598035"/>
      </p:ext>
    </p:extLst>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E50A5937-AF1A-4F5C-8F66-2BFF37A73261}"/>
              </a:ext>
            </a:extLst>
          </p:cNvPr>
          <p:cNvSpPr>
            <a:spLocks noGrp="1"/>
          </p:cNvSpPr>
          <p:nvPr>
            <p:ph idx="1"/>
          </p:nvPr>
        </p:nvSpPr>
        <p:spPr>
          <a:xfrm>
            <a:off x="3696142" y="1353821"/>
            <a:ext cx="5219257" cy="4351338"/>
          </a:xfrm>
        </p:spPr>
        <p:txBody>
          <a:bodyPr>
            <a:noAutofit/>
          </a:bodyPr>
          <a:lstStyle/>
          <a:p>
            <a:pPr lvl="0"/>
            <a:r>
              <a:rPr lang="en-AU" sz="1600" b="0" dirty="0"/>
              <a:t>Establishes </a:t>
            </a:r>
            <a:r>
              <a:rPr lang="en-AU" sz="1600" dirty="0"/>
              <a:t>public value </a:t>
            </a:r>
            <a:r>
              <a:rPr lang="en-AU" sz="1600" b="0" dirty="0"/>
              <a:t>as the overarching objective of government land use.</a:t>
            </a:r>
          </a:p>
          <a:p>
            <a:endParaRPr lang="en-AU" sz="1600" b="0" dirty="0"/>
          </a:p>
          <a:p>
            <a:r>
              <a:rPr lang="en-AU" sz="1600" b="0" dirty="0"/>
              <a:t>Public value is </a:t>
            </a:r>
            <a:r>
              <a:rPr lang="en-AU" sz="1600" dirty="0"/>
              <a:t>defined</a:t>
            </a:r>
            <a:r>
              <a:rPr lang="en-AU" sz="1600" b="0" dirty="0"/>
              <a:t> as using or making decisions about government land which deliver intergenerational, social, economic and environmental benefits to the Victorian community. </a:t>
            </a:r>
          </a:p>
          <a:p>
            <a:endParaRPr lang="en-AU" sz="1600" b="0" dirty="0"/>
          </a:p>
          <a:p>
            <a:r>
              <a:rPr lang="en-AU" sz="1600" dirty="0"/>
              <a:t>Principles</a:t>
            </a:r>
            <a:r>
              <a:rPr lang="en-AU" sz="1600" b="0" dirty="0"/>
              <a:t> to guide land use decision-making that provide public value: </a:t>
            </a:r>
          </a:p>
          <a:p>
            <a:pPr marL="628650" lvl="1" indent="-171450"/>
            <a:r>
              <a:rPr lang="en-AU" sz="1600" b="0" dirty="0"/>
              <a:t>Focus on achieving positive social, environmental and economic benefits. </a:t>
            </a:r>
          </a:p>
          <a:p>
            <a:pPr marL="628650" lvl="1" indent="-171450"/>
            <a:r>
              <a:rPr lang="en-AU" sz="1600" b="0" dirty="0"/>
              <a:t>Intergenerational equity impacts. </a:t>
            </a:r>
          </a:p>
          <a:p>
            <a:pPr marL="628650" lvl="1" indent="-171450"/>
            <a:r>
              <a:rPr lang="en-AU" sz="1600" b="0" dirty="0"/>
              <a:t>Whole-of-government perspective. </a:t>
            </a:r>
          </a:p>
          <a:p>
            <a:pPr marL="628650" lvl="1" indent="-171450"/>
            <a:r>
              <a:rPr lang="en-AU" sz="1600" b="0" dirty="0"/>
              <a:t>Engage and collaborate</a:t>
            </a:r>
            <a:r>
              <a:rPr lang="en-AU" sz="1200" b="0" dirty="0"/>
              <a:t>.</a:t>
            </a:r>
          </a:p>
        </p:txBody>
      </p:sp>
      <p:sp>
        <p:nvSpPr>
          <p:cNvPr id="5" name="Rectangle 4">
            <a:extLst>
              <a:ext uri="{FF2B5EF4-FFF2-40B4-BE49-F238E27FC236}">
                <a16:creationId xmlns:a16="http://schemas.microsoft.com/office/drawing/2014/main" id="{5C3F8F8F-F12A-40C2-8B8C-301633389623}"/>
              </a:ext>
            </a:extLst>
          </p:cNvPr>
          <p:cNvSpPr/>
          <p:nvPr/>
        </p:nvSpPr>
        <p:spPr>
          <a:xfrm>
            <a:off x="2094615" y="160616"/>
            <a:ext cx="6592186" cy="369332"/>
          </a:xfrm>
          <a:prstGeom prst="rect">
            <a:avLst/>
          </a:prstGeom>
        </p:spPr>
        <p:txBody>
          <a:bodyPr wrap="square">
            <a:spAutoFit/>
          </a:bodyPr>
          <a:lstStyle/>
          <a:p>
            <a:r>
              <a:rPr lang="en-AU" b="1" dirty="0">
                <a:solidFill>
                  <a:schemeClr val="bg1"/>
                </a:solidFill>
                <a:latin typeface="Calibri" panose="020F0502020204030204" pitchFamily="34" charset="0"/>
              </a:rPr>
              <a:t>Public value as the overarching objective of government land use</a:t>
            </a:r>
            <a:endParaRPr lang="en-AU" dirty="0">
              <a:solidFill>
                <a:schemeClr val="bg1"/>
              </a:solidFill>
            </a:endParaRPr>
          </a:p>
        </p:txBody>
      </p:sp>
      <p:pic>
        <p:nvPicPr>
          <p:cNvPr id="6" name="Picture 5">
            <a:extLst>
              <a:ext uri="{FF2B5EF4-FFF2-40B4-BE49-F238E27FC236}">
                <a16:creationId xmlns:a16="http://schemas.microsoft.com/office/drawing/2014/main" id="{651B62EA-C04E-470C-8763-4AF0C4ACEF11}"/>
              </a:ext>
            </a:extLst>
          </p:cNvPr>
          <p:cNvPicPr>
            <a:picLocks noChangeAspect="1"/>
          </p:cNvPicPr>
          <p:nvPr/>
        </p:nvPicPr>
        <p:blipFill>
          <a:blip r:embed="rId4"/>
          <a:stretch>
            <a:fillRect/>
          </a:stretch>
        </p:blipFill>
        <p:spPr>
          <a:xfrm>
            <a:off x="458844" y="1420181"/>
            <a:ext cx="3000805" cy="4218619"/>
          </a:xfrm>
          <a:prstGeom prst="rect">
            <a:avLst/>
          </a:prstGeom>
        </p:spPr>
      </p:pic>
    </p:spTree>
    <p:extLst>
      <p:ext uri="{BB962C8B-B14F-4D97-AF65-F5344CB8AC3E}">
        <p14:creationId xmlns:p14="http://schemas.microsoft.com/office/powerpoint/2010/main" val="2519222299"/>
      </p:ext>
    </p:extLst>
  </p:cSld>
  <p:clrMapOvr>
    <a:overrideClrMapping bg1="lt1" tx1="dk1" bg2="lt2" tx2="dk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7802D14-204B-48D9-B396-D8CEECEFE9F4}"/>
              </a:ext>
            </a:extLst>
          </p:cNvPr>
          <p:cNvPicPr>
            <a:picLocks noChangeAspect="1"/>
          </p:cNvPicPr>
          <p:nvPr/>
        </p:nvPicPr>
        <p:blipFill>
          <a:blip r:embed="rId4"/>
          <a:stretch>
            <a:fillRect/>
          </a:stretch>
        </p:blipFill>
        <p:spPr>
          <a:xfrm>
            <a:off x="2925446" y="3540236"/>
            <a:ext cx="5929978" cy="2488424"/>
          </a:xfrm>
          <a:prstGeom prst="rect">
            <a:avLst/>
          </a:prstGeom>
        </p:spPr>
      </p:pic>
      <p:sp>
        <p:nvSpPr>
          <p:cNvPr id="34" name="Title 2">
            <a:extLst>
              <a:ext uri="{FF2B5EF4-FFF2-40B4-BE49-F238E27FC236}">
                <a16:creationId xmlns:a16="http://schemas.microsoft.com/office/drawing/2014/main" id="{F64FE3CB-A105-495B-A291-4AE90C5D2544}"/>
              </a:ext>
            </a:extLst>
          </p:cNvPr>
          <p:cNvSpPr>
            <a:spLocks noGrp="1"/>
          </p:cNvSpPr>
          <p:nvPr>
            <p:ph type="title"/>
          </p:nvPr>
        </p:nvSpPr>
        <p:spPr>
          <a:xfrm>
            <a:off x="1543050" y="17"/>
            <a:ext cx="7430914" cy="733408"/>
          </a:xfrm>
        </p:spPr>
        <p:txBody>
          <a:bodyPr>
            <a:normAutofit/>
          </a:bodyPr>
          <a:lstStyle/>
          <a:p>
            <a:r>
              <a:rPr lang="en-AU" sz="1800" b="1" dirty="0">
                <a:solidFill>
                  <a:schemeClr val="bg1"/>
                </a:solidFill>
                <a:latin typeface="Arial" panose="020B0604020202020204" pitchFamily="34" charset="0"/>
                <a:cs typeface="Arial" panose="020B0604020202020204" pitchFamily="34" charset="0"/>
              </a:rPr>
              <a:t>Government Land Use Policy – maximising public value from government land</a:t>
            </a:r>
          </a:p>
        </p:txBody>
      </p:sp>
      <p:pic>
        <p:nvPicPr>
          <p:cNvPr id="2" name="Picture 1">
            <a:extLst>
              <a:ext uri="{FF2B5EF4-FFF2-40B4-BE49-F238E27FC236}">
                <a16:creationId xmlns:a16="http://schemas.microsoft.com/office/drawing/2014/main" id="{13BB1F40-6384-4B5C-BEB6-BD48E1E52721}"/>
              </a:ext>
            </a:extLst>
          </p:cNvPr>
          <p:cNvPicPr>
            <a:picLocks noChangeAspect="1"/>
          </p:cNvPicPr>
          <p:nvPr/>
        </p:nvPicPr>
        <p:blipFill>
          <a:blip r:embed="rId5"/>
          <a:stretch>
            <a:fillRect/>
          </a:stretch>
        </p:blipFill>
        <p:spPr>
          <a:xfrm>
            <a:off x="258170" y="877783"/>
            <a:ext cx="6543675" cy="2543175"/>
          </a:xfrm>
          <a:prstGeom prst="rect">
            <a:avLst/>
          </a:prstGeom>
        </p:spPr>
      </p:pic>
      <p:sp>
        <p:nvSpPr>
          <p:cNvPr id="3" name="TextBox 2">
            <a:extLst>
              <a:ext uri="{FF2B5EF4-FFF2-40B4-BE49-F238E27FC236}">
                <a16:creationId xmlns:a16="http://schemas.microsoft.com/office/drawing/2014/main" id="{E5F9D495-3461-440B-9592-892BFD21C8DC}"/>
              </a:ext>
            </a:extLst>
          </p:cNvPr>
          <p:cNvSpPr txBox="1"/>
          <p:nvPr/>
        </p:nvSpPr>
        <p:spPr>
          <a:xfrm>
            <a:off x="3147233" y="6147938"/>
            <a:ext cx="5708191" cy="369332"/>
          </a:xfrm>
          <a:prstGeom prst="rect">
            <a:avLst/>
          </a:prstGeom>
          <a:noFill/>
        </p:spPr>
        <p:txBody>
          <a:bodyPr wrap="square" rtlCol="0">
            <a:spAutoFit/>
          </a:bodyPr>
          <a:lstStyle/>
          <a:p>
            <a:r>
              <a:rPr lang="en-AU" dirty="0"/>
              <a:t>FUTURE USE OPTIONS PRESENTED TO DECISION-MAKERS</a:t>
            </a:r>
          </a:p>
        </p:txBody>
      </p:sp>
    </p:spTree>
    <p:extLst>
      <p:ext uri="{BB962C8B-B14F-4D97-AF65-F5344CB8AC3E}">
        <p14:creationId xmlns:p14="http://schemas.microsoft.com/office/powerpoint/2010/main" val="992081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C92D4-EBB0-40D9-907B-0DBEDDB30241}"/>
              </a:ext>
            </a:extLst>
          </p:cNvPr>
          <p:cNvSpPr>
            <a:spLocks noGrp="1"/>
          </p:cNvSpPr>
          <p:nvPr>
            <p:ph type="title"/>
          </p:nvPr>
        </p:nvSpPr>
        <p:spPr>
          <a:xfrm>
            <a:off x="1384891" y="233916"/>
            <a:ext cx="5345519" cy="244549"/>
          </a:xfrm>
        </p:spPr>
        <p:txBody>
          <a:bodyPr>
            <a:normAutofit fontScale="90000"/>
          </a:bodyPr>
          <a:lstStyle/>
          <a:p>
            <a:r>
              <a:rPr lang="en-AU" sz="1800" b="1" dirty="0">
                <a:solidFill>
                  <a:schemeClr val="bg1"/>
                </a:solidFill>
                <a:latin typeface="Arial" panose="020B0604020202020204" pitchFamily="34" charset="0"/>
                <a:cs typeface="Arial" panose="020B0604020202020204" pitchFamily="34" charset="0"/>
              </a:rPr>
              <a:t>Importance of accurate land data </a:t>
            </a:r>
          </a:p>
        </p:txBody>
      </p:sp>
      <p:sp>
        <p:nvSpPr>
          <p:cNvPr id="3" name="Content Placeholder 2">
            <a:extLst>
              <a:ext uri="{FF2B5EF4-FFF2-40B4-BE49-F238E27FC236}">
                <a16:creationId xmlns:a16="http://schemas.microsoft.com/office/drawing/2014/main" id="{D57342AD-29F4-4B4E-8FE2-240D49926AFF}"/>
              </a:ext>
            </a:extLst>
          </p:cNvPr>
          <p:cNvSpPr>
            <a:spLocks noGrp="1"/>
          </p:cNvSpPr>
          <p:nvPr>
            <p:ph idx="1"/>
          </p:nvPr>
        </p:nvSpPr>
        <p:spPr>
          <a:xfrm>
            <a:off x="554222" y="1091979"/>
            <a:ext cx="7886700" cy="4351338"/>
          </a:xfrm>
        </p:spPr>
        <p:txBody>
          <a:bodyPr>
            <a:normAutofit fontScale="77500" lnSpcReduction="20000"/>
          </a:bodyPr>
          <a:lstStyle/>
          <a:p>
            <a:r>
              <a:rPr lang="en-AU" dirty="0">
                <a:latin typeface="Calibri" panose="020F0502020204030204" pitchFamily="34" charset="0"/>
              </a:rPr>
              <a:t>Accurate, accessible, current land data is essential. Without it, government cannot properly assess public value, nor make informed decisions about the use of its land. </a:t>
            </a:r>
          </a:p>
          <a:p>
            <a:pPr marL="342900" lvl="0" indent="-342900">
              <a:spcAft>
                <a:spcPts val="600"/>
              </a:spcAft>
            </a:pPr>
            <a:r>
              <a:rPr lang="en-AU" dirty="0">
                <a:latin typeface="Calibri" panose="020F0502020204030204" pitchFamily="34" charset="0"/>
              </a:rPr>
              <a:t>Landholding agencies will share their current and planned future land uses, annual land and government asset valuations, and any other available information with LUV. </a:t>
            </a:r>
          </a:p>
          <a:p>
            <a:pPr marL="342900" lvl="0" indent="-342900">
              <a:spcAft>
                <a:spcPts val="600"/>
              </a:spcAft>
            </a:pPr>
            <a:r>
              <a:rPr lang="en-AU" dirty="0">
                <a:latin typeface="Calibri" panose="020F0502020204030204" pitchFamily="34" charset="0"/>
              </a:rPr>
              <a:t>LUV will work with agencies to help improve the quality and accessibility of land information, and to link whole-of-government land information.  </a:t>
            </a:r>
          </a:p>
          <a:p>
            <a:pPr marL="342900" lvl="0" indent="-342900">
              <a:spcAft>
                <a:spcPts val="600"/>
              </a:spcAft>
            </a:pPr>
            <a:r>
              <a:rPr lang="en-AU" dirty="0">
                <a:latin typeface="Calibri" panose="020F0502020204030204" pitchFamily="34" charset="0"/>
              </a:rPr>
              <a:t>LUV will regularly report to government on the state of its landholdings, identifying key trends, issues and opportunities. </a:t>
            </a:r>
          </a:p>
          <a:p>
            <a:pPr marL="342900" lvl="0" indent="-342900">
              <a:spcAft>
                <a:spcPts val="600"/>
              </a:spcAft>
            </a:pPr>
            <a:r>
              <a:rPr lang="en-AU" dirty="0">
                <a:latin typeface="Calibri" panose="020F0502020204030204" pitchFamily="34" charset="0"/>
              </a:rPr>
              <a:t>LUV will develop systems and spatial tools that enable better access to information about government land, working with agencies to ensure these meet their needs and assists them with their land management.</a:t>
            </a:r>
          </a:p>
        </p:txBody>
      </p:sp>
    </p:spTree>
    <p:extLst>
      <p:ext uri="{BB962C8B-B14F-4D97-AF65-F5344CB8AC3E}">
        <p14:creationId xmlns:p14="http://schemas.microsoft.com/office/powerpoint/2010/main" val="1213929609"/>
      </p:ext>
    </p:extLst>
  </p:cSld>
  <p:clrMapOvr>
    <a:overrideClrMapping bg1="lt1" tx1="dk1" bg2="lt2" tx2="dk2" accent1="accent1" accent2="accent2" accent3="accent3" accent4="accent4" accent5="accent5" accent6="accent6" hlink="hlink" folHlink="folHlink"/>
  </p:clrMapOvr>
</p:sld>
</file>

<file path=ppt/theme/theme1.xml><?xml version="1.0" encoding="utf-8"?>
<a:theme xmlns:a="http://schemas.openxmlformats.org/drawingml/2006/main" name="Office Theme">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themeOverride>
</file>

<file path=ppt/theme/themeOverride2.xml><?xml version="1.0" encoding="utf-8"?>
<a:themeOverride xmlns:a="http://schemas.openxmlformats.org/drawingml/2006/main">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themeOverride>
</file>

<file path=ppt/theme/themeOverride3.xml><?xml version="1.0" encoding="utf-8"?>
<a:themeOverride xmlns:a="http://schemas.openxmlformats.org/drawingml/2006/main">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Language xmlns="http://schemas.microsoft.com/sharepoint/v3">English</Language>
    <TaxCatchAll xmlns="9fd47c19-1c4a-4d7d-b342-c10cef269344">
      <Value>20</Value>
      <Value>7</Value>
      <Value>6</Value>
      <Value>3</Value>
      <Value>2</Value>
      <Value>1</Value>
    </TaxCatchAll>
    <ece32f50ba964e1fbf627a9d83fe6c01 xmlns="9fd47c19-1c4a-4d7d-b342-c10cef269344">
      <Terms xmlns="http://schemas.microsoft.com/office/infopath/2007/PartnerControls">
        <TermInfo xmlns="http://schemas.microsoft.com/office/infopath/2007/PartnerControls">
          <TermName xmlns="http://schemas.microsoft.com/office/infopath/2007/PartnerControls">Department of Environment, Land, Water and Planning</TermName>
          <TermId xmlns="http://schemas.microsoft.com/office/infopath/2007/PartnerControls">607a3f87-1228-4cd9-82a5-076aa8776274</TermId>
        </TermInfo>
      </Terms>
    </ece32f50ba964e1fbf627a9d83fe6c01>
    <k1bd994a94c2413797db3bab8f123f6f xmlns="9fd47c19-1c4a-4d7d-b342-c10cef269344">
      <Terms xmlns="http://schemas.microsoft.com/office/infopath/2007/PartnerControls"/>
    </k1bd994a94c2413797db3bab8f123f6f>
    <pd01c257034b4e86b1f58279a3bd54c6 xmlns="9fd47c19-1c4a-4d7d-b342-c10cef269344">
      <Terms xmlns="http://schemas.microsoft.com/office/infopath/2007/PartnerControls">
        <TermInfo xmlns="http://schemas.microsoft.com/office/infopath/2007/PartnerControls">
          <TermName xmlns="http://schemas.microsoft.com/office/infopath/2007/PartnerControls">Unclassified</TermName>
          <TermId xmlns="http://schemas.microsoft.com/office/infopath/2007/PartnerControls">7fa379f4-4aba-4692-ab80-7d39d3a23cf4</TermId>
        </TermInfo>
      </Terms>
    </pd01c257034b4e86b1f58279a3bd54c6>
    <n771d69a070c4babbf278c67c8a2b859 xmlns="9fd47c19-1c4a-4d7d-b342-c10cef269344">
      <Terms xmlns="http://schemas.microsoft.com/office/infopath/2007/PartnerControls">
        <TermInfo xmlns="http://schemas.microsoft.com/office/infopath/2007/PartnerControls">
          <TermName xmlns="http://schemas.microsoft.com/office/infopath/2007/PartnerControls">Land Use Victoria</TermName>
          <TermId xmlns="http://schemas.microsoft.com/office/infopath/2007/PartnerControls">df55b370-7608-494b-9fb4-f51a3f958028</TermId>
        </TermInfo>
      </Terms>
    </n771d69a070c4babbf278c67c8a2b859>
    <mfe9accc5a0b4653a7b513b67ffd122d xmlns="9fd47c19-1c4a-4d7d-b342-c10cef269344">
      <Terms xmlns="http://schemas.microsoft.com/office/infopath/2007/PartnerControls">
        <TermInfo xmlns="http://schemas.microsoft.com/office/infopath/2007/PartnerControls">
          <TermName xmlns="http://schemas.microsoft.com/office/infopath/2007/PartnerControls">Strategic Land Assessment ＆ Information</TermName>
          <TermId xmlns="http://schemas.microsoft.com/office/infopath/2007/PartnerControls">ad29ee36-035b-4ab7-a607-3c59838bbb5c</TermId>
        </TermInfo>
      </Terms>
    </mfe9accc5a0b4653a7b513b67ffd122d>
    <fb3179c379644f499d7166d0c985669b xmlns="9fd47c19-1c4a-4d7d-b342-c10cef269344">
      <Terms xmlns="http://schemas.microsoft.com/office/infopath/2007/PartnerControls">
        <TermInfo xmlns="http://schemas.microsoft.com/office/infopath/2007/PartnerControls">
          <TermName xmlns="http://schemas.microsoft.com/office/infopath/2007/PartnerControls">FOUO</TermName>
          <TermId xmlns="http://schemas.microsoft.com/office/infopath/2007/PartnerControls">955eb6fc-b35a-4808-8aa5-31e514fa3f26</TermId>
        </TermInfo>
      </Terms>
    </fb3179c379644f499d7166d0c985669b>
    <RoutingRuleDescription xmlns="http://schemas.microsoft.com/sharepoint/v3" xsi:nil="true"/>
    <a25c4e3633654d669cbaa09ae6b70789 xmlns="9fd47c19-1c4a-4d7d-b342-c10cef269344">
      <Terms xmlns="http://schemas.microsoft.com/office/infopath/2007/PartnerControls"/>
    </a25c4e3633654d669cbaa09ae6b70789>
    <ic50d0a05a8e4d9791dac67f8a1e716c xmlns="9fd47c19-1c4a-4d7d-b342-c10cef269344">
      <Terms xmlns="http://schemas.microsoft.com/office/infopath/2007/PartnerControls">
        <TermInfo xmlns="http://schemas.microsoft.com/office/infopath/2007/PartnerControls">
          <TermName xmlns="http://schemas.microsoft.com/office/infopath/2007/PartnerControls">Local Infrastructure</TermName>
          <TermId xmlns="http://schemas.microsoft.com/office/infopath/2007/PartnerControls">35232ce7-1039-46ab-a331-4c8e969be43f</TermId>
        </TermInfo>
      </Terms>
    </ic50d0a05a8e4d9791dac67f8a1e716c>
    <_dlc_DocId xmlns="a5f32de4-e402-4188-b034-e71ca7d22e54">DOCID394-761831033-15</_dlc_DocId>
    <_dlc_DocIdUrl xmlns="a5f32de4-e402-4188-b034-e71ca7d22e54">
      <Url>https://delwpvicgovau.sharepoint.com/sites/ecm_394/_layouts/15/DocIdRedir.aspx?ID=DOCID394-761831033-15</Url>
      <Description>DOCID394-761831033-15</Description>
    </_dlc_DocIdUrl>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Engagement Plan" ma:contentTypeID="0x0101002517F445A0F35E449C98AAD631F2B038EC0022656BF30BF80D4B870CB63FC5C9CA08" ma:contentTypeVersion="4" ma:contentTypeDescription="A plan used to involved stakeholders who may be affected by decisions, or can influence implementation of decisions - DELWP" ma:contentTypeScope="" ma:versionID="c2ff277188872b3c9c5fd9f51ea7fd01">
  <xsd:schema xmlns:xsd="http://www.w3.org/2001/XMLSchema" xmlns:xs="http://www.w3.org/2001/XMLSchema" xmlns:p="http://schemas.microsoft.com/office/2006/metadata/properties" xmlns:ns1="a5f32de4-e402-4188-b034-e71ca7d22e54" xmlns:ns2="http://schemas.microsoft.com/sharepoint/v3" xmlns:ns3="9fd47c19-1c4a-4d7d-b342-c10cef269344" targetNamespace="http://schemas.microsoft.com/office/2006/metadata/properties" ma:root="true" ma:fieldsID="dc4ffabdcb6569366abdf2d8ee0e0652" ns1:_="" ns2:_="" ns3:_="">
    <xsd:import namespace="a5f32de4-e402-4188-b034-e71ca7d22e54"/>
    <xsd:import namespace="http://schemas.microsoft.com/sharepoint/v3"/>
    <xsd:import namespace="9fd47c19-1c4a-4d7d-b342-c10cef269344"/>
    <xsd:element name="properties">
      <xsd:complexType>
        <xsd:sequence>
          <xsd:element name="documentManagement">
            <xsd:complexType>
              <xsd:all>
                <xsd:element ref="ns1:_dlc_DocIdUrl" minOccurs="0"/>
                <xsd:element ref="ns1:_dlc_DocId" minOccurs="0"/>
                <xsd:element ref="ns2:RoutingRuleDescription" minOccurs="0"/>
                <xsd:element ref="ns2:Language"/>
                <xsd:element ref="ns3:k1bd994a94c2413797db3bab8f123f6f" minOccurs="0"/>
                <xsd:element ref="ns3:a25c4e3633654d669cbaa09ae6b70789" minOccurs="0"/>
                <xsd:element ref="ns3:mfe9accc5a0b4653a7b513b67ffd122d" minOccurs="0"/>
                <xsd:element ref="ns1:_dlc_DocIdPersistId" minOccurs="0"/>
                <xsd:element ref="ns3:pd01c257034b4e86b1f58279a3bd54c6" minOccurs="0"/>
                <xsd:element ref="ns3:fb3179c379644f499d7166d0c985669b" minOccurs="0"/>
                <xsd:element ref="ns3:TaxCatchAll" minOccurs="0"/>
                <xsd:element ref="ns3:TaxCatchAllLabel" minOccurs="0"/>
                <xsd:element ref="ns3:ece32f50ba964e1fbf627a9d83fe6c01" minOccurs="0"/>
                <xsd:element ref="ns3:ic50d0a05a8e4d9791dac67f8a1e716c" minOccurs="0"/>
                <xsd:element ref="ns3:n771d69a070c4babbf278c67c8a2b859"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5f32de4-e402-4188-b034-e71ca7d22e54" elementFormDefault="qualified">
    <xsd:import namespace="http://schemas.microsoft.com/office/2006/documentManagement/types"/>
    <xsd:import namespace="http://schemas.microsoft.com/office/infopath/2007/PartnerControls"/>
    <xsd:element name="_dlc_DocIdUrl" ma:index="0"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 ma:index="1" nillable="true" ma:displayName="Document ID Value" ma:description="The value of the document ID assigned to this item." ma:internalName="_dlc_DocId" ma:readOnly="true">
      <xsd:simpleType>
        <xsd:restriction base="dms:Text"/>
      </xsd:simpleType>
    </xsd:element>
    <xsd:element name="_dlc_DocIdPersistId" ma:index="19"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4" nillable="true" ma:displayName="Description" ma:internalName="RoutingRuleDescription" ma:readOnly="false">
      <xsd:simpleType>
        <xsd:restriction base="dms:Text">
          <xsd:maxLength value="255"/>
        </xsd:restriction>
      </xsd:simpleType>
    </xsd:element>
    <xsd:element name="Language" ma:index="13" ma:displayName="Language" ma:default="English" ma:internalName="Language" ma:readOnly="false">
      <xsd:simpleType>
        <xsd:restriction base="dms:Choice">
          <xsd:enumeration value="Arabic (Saudi Arabia)"/>
          <xsd:enumeration value="Bulgarian (Bulgaria)"/>
          <xsd:enumeration value="Chinese (Hong Kong S.A.R.)"/>
          <xsd:enumeration value="Chinese (People's Republic of China)"/>
          <xsd:enumeration value="Chinese (Taiwan)"/>
          <xsd:enumeration value="Croatian (Croatia)"/>
          <xsd:enumeration value="Czech (Czech Republic)"/>
          <xsd:enumeration value="Danish (Denmark)"/>
          <xsd:enumeration value="Dutch (Netherlands)"/>
          <xsd:enumeration value="English"/>
          <xsd:enumeration value="Estonian (Estonia)"/>
          <xsd:enumeration value="Finnish (Finland)"/>
          <xsd:enumeration value="French (France)"/>
          <xsd:enumeration value="German (Germany)"/>
          <xsd:enumeration value="Greek (Greece)"/>
          <xsd:enumeration value="Hebrew (Israel)"/>
          <xsd:enumeration value="Hindi (India)"/>
          <xsd:enumeration value="Hungarian (Hungary)"/>
          <xsd:enumeration value="Indonesian (Indonesia)"/>
          <xsd:enumeration value="Italian (Italy)"/>
          <xsd:enumeration value="Japanese (Japan)"/>
          <xsd:enumeration value="Korean (Korea)"/>
          <xsd:enumeration value="Latvian (Latvia)"/>
          <xsd:enumeration value="Lithuanian (Lithuania)"/>
          <xsd:enumeration value="Malay (Malaysia)"/>
          <xsd:enumeration value="Norwegian (Bokmal) (Norway)"/>
          <xsd:enumeration value="Polish (Poland)"/>
          <xsd:enumeration value="Portuguese (Brazil)"/>
          <xsd:enumeration value="Portuguese (Portugal)"/>
          <xsd:enumeration value="Romanian (Romania)"/>
          <xsd:enumeration value="Russian (Russia)"/>
          <xsd:enumeration value="Serbian (Latin) (Serbia)"/>
          <xsd:enumeration value="Slovak (Slovakia)"/>
          <xsd:enumeration value="Slovenian (Slovenia)"/>
          <xsd:enumeration value="Spanish (Spain)"/>
          <xsd:enumeration value="Swedish (Sweden)"/>
          <xsd:enumeration value="Thai (Thailand)"/>
          <xsd:enumeration value="Turkish (Turkey)"/>
          <xsd:enumeration value="Ukrainian (Ukraine)"/>
          <xsd:enumeration value="Urdu (Islamic Republic of Pakistan)"/>
          <xsd:enumeration value="Vietnamese (Vietnam)"/>
        </xsd:restriction>
      </xsd:simpleType>
    </xsd:element>
  </xsd:schema>
  <xsd:schema xmlns:xsd="http://www.w3.org/2001/XMLSchema" xmlns:xs="http://www.w3.org/2001/XMLSchema" xmlns:dms="http://schemas.microsoft.com/office/2006/documentManagement/types" xmlns:pc="http://schemas.microsoft.com/office/infopath/2007/PartnerControls" targetNamespace="9fd47c19-1c4a-4d7d-b342-c10cef269344" elementFormDefault="qualified">
    <xsd:import namespace="http://schemas.microsoft.com/office/2006/documentManagement/types"/>
    <xsd:import namespace="http://schemas.microsoft.com/office/infopath/2007/PartnerControls"/>
    <xsd:element name="k1bd994a94c2413797db3bab8f123f6f" ma:index="14" nillable="true" ma:taxonomy="true" ma:internalName="k1bd994a94c2413797db3bab8f123f6f" ma:taxonomyFieldName="Section" ma:displayName="Section" ma:default="" ma:fieldId="{41bd994a-94c2-4137-97db-3bab8f123f6f}" ma:sspId="797aeec6-0273-40f2-ab3e-beee73212332" ma:termSetId="7ed103ff-4fe0-4197-8cbd-8afd7af5c093" ma:anchorId="00000000-0000-0000-0000-000000000000" ma:open="false" ma:isKeyword="false">
      <xsd:complexType>
        <xsd:sequence>
          <xsd:element ref="pc:Terms" minOccurs="0" maxOccurs="1"/>
        </xsd:sequence>
      </xsd:complexType>
    </xsd:element>
    <xsd:element name="a25c4e3633654d669cbaa09ae6b70789" ma:index="16" nillable="true" ma:taxonomy="true" ma:internalName="a25c4e3633654d669cbaa09ae6b70789" ma:taxonomyFieldName="Sub_x002d_Section" ma:displayName="Sub-Section" ma:default="" ma:fieldId="{a25c4e36-3365-4d66-9cba-a09ae6b70789}" ma:sspId="797aeec6-0273-40f2-ab3e-beee73212332" ma:termSetId="52866136-d969-4b31-8d96-2f1d875187a1" ma:anchorId="00000000-0000-0000-0000-000000000000" ma:open="false" ma:isKeyword="false">
      <xsd:complexType>
        <xsd:sequence>
          <xsd:element ref="pc:Terms" minOccurs="0" maxOccurs="1"/>
        </xsd:sequence>
      </xsd:complexType>
    </xsd:element>
    <xsd:element name="mfe9accc5a0b4653a7b513b67ffd122d" ma:index="18" ma:taxonomy="true" ma:internalName="mfe9accc5a0b4653a7b513b67ffd122d" ma:taxonomyFieldName="Branch" ma:displayName="Branch" ma:default="20;#Strategic Land Assessment ＆ Information|ad29ee36-035b-4ab7-a607-3c59838bbb5c" ma:fieldId="{6fe9accc-5a0b-4653-a7b5-13b67ffd122d}" ma:sspId="797aeec6-0273-40f2-ab3e-beee73212332" ma:termSetId="2966b9b6-b7ea-4bfd-a4f9-f27ab5012f44" ma:anchorId="00000000-0000-0000-0000-000000000000" ma:open="false" ma:isKeyword="false">
      <xsd:complexType>
        <xsd:sequence>
          <xsd:element ref="pc:Terms" minOccurs="0" maxOccurs="1"/>
        </xsd:sequence>
      </xsd:complexType>
    </xsd:element>
    <xsd:element name="pd01c257034b4e86b1f58279a3bd54c6" ma:index="20" ma:taxonomy="true" ma:internalName="pd01c257034b4e86b1f58279a3bd54c6" ma:taxonomyFieldName="Security_x0020_Classification" ma:displayName="Security Classification" ma:default="3;#Unclassified|7fa379f4-4aba-4692-ab80-7d39d3a23cf4" ma:fieldId="{9d01c257-034b-4e86-b1f5-8279a3bd54c6}" ma:sspId="797aeec6-0273-40f2-ab3e-beee73212332" ma:termSetId="6da6c671-4dae-4188-8808-548c864e9f8b" ma:anchorId="00000000-0000-0000-0000-000000000000" ma:open="false" ma:isKeyword="false">
      <xsd:complexType>
        <xsd:sequence>
          <xsd:element ref="pc:Terms" minOccurs="0" maxOccurs="1"/>
        </xsd:sequence>
      </xsd:complexType>
    </xsd:element>
    <xsd:element name="fb3179c379644f499d7166d0c985669b" ma:index="21" ma:taxonomy="true" ma:internalName="fb3179c379644f499d7166d0c985669b" ma:taxonomyFieldName="Dissemination_x0020_Limiting_x0020_Marker" ma:displayName="Dissemination Limiting Marker" ma:default="2;#FOUO|955eb6fc-b35a-4808-8aa5-31e514fa3f26" ma:fieldId="{fb3179c3-7964-4f49-9d71-66d0c985669b}" ma:sspId="797aeec6-0273-40f2-ab3e-beee73212332" ma:termSetId="f41b4dff-1c0e-42ed-b4e6-3638cbec140f" ma:anchorId="00000000-0000-0000-0000-000000000000" ma:open="false" ma:isKeyword="false">
      <xsd:complexType>
        <xsd:sequence>
          <xsd:element ref="pc:Terms" minOccurs="0" maxOccurs="1"/>
        </xsd:sequence>
      </xsd:complexType>
    </xsd:element>
    <xsd:element name="TaxCatchAll" ma:index="22" nillable="true" ma:displayName="Taxonomy Catch All Column" ma:hidden="true" ma:list="{f5d9b8c2-6663-42f7-a9ce-7369d1e10bf6}" ma:internalName="TaxCatchAll" ma:showField="CatchAllData" ma:web="5638a78c-bc20-4dc0-9b7f-c1cdc468c382">
      <xsd:complexType>
        <xsd:complexContent>
          <xsd:extension base="dms:MultiChoiceLookup">
            <xsd:sequence>
              <xsd:element name="Value" type="dms:Lookup" maxOccurs="unbounded" minOccurs="0" nillable="true"/>
            </xsd:sequence>
          </xsd:extension>
        </xsd:complexContent>
      </xsd:complexType>
    </xsd:element>
    <xsd:element name="TaxCatchAllLabel" ma:index="23" nillable="true" ma:displayName="Taxonomy Catch All Column1" ma:hidden="true" ma:list="{f5d9b8c2-6663-42f7-a9ce-7369d1e10bf6}" ma:internalName="TaxCatchAllLabel" ma:readOnly="true" ma:showField="CatchAllDataLabel" ma:web="5638a78c-bc20-4dc0-9b7f-c1cdc468c382">
      <xsd:complexType>
        <xsd:complexContent>
          <xsd:extension base="dms:MultiChoiceLookup">
            <xsd:sequence>
              <xsd:element name="Value" type="dms:Lookup" maxOccurs="unbounded" minOccurs="0" nillable="true"/>
            </xsd:sequence>
          </xsd:extension>
        </xsd:complexContent>
      </xsd:complexType>
    </xsd:element>
    <xsd:element name="ece32f50ba964e1fbf627a9d83fe6c01" ma:index="25" ma:taxonomy="true" ma:internalName="ece32f50ba964e1fbf627a9d83fe6c01" ma:taxonomyFieldName="Agency" ma:displayName="Agency" ma:default="1;#Department of Environment, Land, Water and Planning|607a3f87-1228-4cd9-82a5-076aa8776274" ma:fieldId="{ece32f50-ba96-4e1f-bf62-7a9d83fe6c01}" ma:sspId="797aeec6-0273-40f2-ab3e-beee73212332" ma:termSetId="8802f075-2b41-4f09-b612-1b6d41c66981" ma:anchorId="00000000-0000-0000-0000-000000000000" ma:open="false" ma:isKeyword="false">
      <xsd:complexType>
        <xsd:sequence>
          <xsd:element ref="pc:Terms" minOccurs="0" maxOccurs="1"/>
        </xsd:sequence>
      </xsd:complexType>
    </xsd:element>
    <xsd:element name="ic50d0a05a8e4d9791dac67f8a1e716c" ma:index="27" ma:taxonomy="true" ma:internalName="ic50d0a05a8e4d9791dac67f8a1e716c" ma:taxonomyFieldName="Group1" ma:displayName="Group" ma:default="7;#Local Infrastructure|35232ce7-1039-46ab-a331-4c8e969be43f" ma:fieldId="{2c50d0a0-5a8e-4d97-91da-c67f8a1e716c}" ma:sspId="797aeec6-0273-40f2-ab3e-beee73212332" ma:termSetId="4ea60e42-aaf2-4d08-ba07-c252f1e94b4c" ma:anchorId="00000000-0000-0000-0000-000000000000" ma:open="false" ma:isKeyword="false">
      <xsd:complexType>
        <xsd:sequence>
          <xsd:element ref="pc:Terms" minOccurs="0" maxOccurs="1"/>
        </xsd:sequence>
      </xsd:complexType>
    </xsd:element>
    <xsd:element name="n771d69a070c4babbf278c67c8a2b859" ma:index="29" ma:taxonomy="true" ma:internalName="n771d69a070c4babbf278c67c8a2b859" ma:taxonomyFieldName="Division" ma:displayName="Division" ma:default="6;#Land Use Victoria|df55b370-7608-494b-9fb4-f51a3f958028" ma:fieldId="{7771d69a-070c-4bab-bf27-8c67c8a2b859}" ma:sspId="797aeec6-0273-40f2-ab3e-beee73212332" ma:termSetId="0b563327-3fd1-4e33-bf14-c9e227ef5a35"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6" ma:displayName="Content Type"/>
        <xsd:element ref="dc:title"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C7BD404-02EE-4202-B717-44044B0E7F37}">
  <ds:schemaRefs>
    <ds:schemaRef ds:uri="http://schemas.microsoft.com/office/infopath/2007/PartnerControls"/>
    <ds:schemaRef ds:uri="http://purl.org/dc/elements/1.1/"/>
    <ds:schemaRef ds:uri="http://www.w3.org/XML/1998/namespace"/>
    <ds:schemaRef ds:uri="http://schemas.openxmlformats.org/package/2006/metadata/core-properties"/>
    <ds:schemaRef ds:uri="http://schemas.microsoft.com/office/2006/documentManagement/types"/>
    <ds:schemaRef ds:uri="http://purl.org/dc/terms/"/>
    <ds:schemaRef ds:uri="9fd47c19-1c4a-4d7d-b342-c10cef269344"/>
    <ds:schemaRef ds:uri="http://schemas.microsoft.com/office/2006/metadata/properties"/>
    <ds:schemaRef ds:uri="http://schemas.microsoft.com/sharepoint/v3"/>
    <ds:schemaRef ds:uri="a5f32de4-e402-4188-b034-e71ca7d22e54"/>
    <ds:schemaRef ds:uri="http://purl.org/dc/dcmitype/"/>
  </ds:schemaRefs>
</ds:datastoreItem>
</file>

<file path=customXml/itemProps2.xml><?xml version="1.0" encoding="utf-8"?>
<ds:datastoreItem xmlns:ds="http://schemas.openxmlformats.org/officeDocument/2006/customXml" ds:itemID="{7544A16F-1DD9-4761-9C84-9779246FAC7A}">
  <ds:schemaRefs>
    <ds:schemaRef ds:uri="http://schemas.microsoft.com/sharepoint/v3/contenttype/forms"/>
  </ds:schemaRefs>
</ds:datastoreItem>
</file>

<file path=customXml/itemProps3.xml><?xml version="1.0" encoding="utf-8"?>
<ds:datastoreItem xmlns:ds="http://schemas.openxmlformats.org/officeDocument/2006/customXml" ds:itemID="{BEA9D80F-D1CD-4A4B-B440-785D8D5CA372}">
  <ds:schemaRefs>
    <ds:schemaRef ds:uri="http://schemas.microsoft.com/sharepoint/events"/>
  </ds:schemaRefs>
</ds:datastoreItem>
</file>

<file path=customXml/itemProps4.xml><?xml version="1.0" encoding="utf-8"?>
<ds:datastoreItem xmlns:ds="http://schemas.openxmlformats.org/officeDocument/2006/customXml" ds:itemID="{80322A2A-A65E-417B-8EA5-9901D90DC0A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5f32de4-e402-4188-b034-e71ca7d22e54"/>
    <ds:schemaRef ds:uri="http://schemas.microsoft.com/sharepoint/v3"/>
    <ds:schemaRef ds:uri="9fd47c19-1c4a-4d7d-b342-c10cef26934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4764</TotalTime>
  <Words>391</Words>
  <Application>Microsoft Office PowerPoint</Application>
  <PresentationFormat>On-screen Show (4:3)</PresentationFormat>
  <Paragraphs>59</Paragraphs>
  <Slides>7</Slides>
  <Notes>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Calibri Light</vt:lpstr>
      <vt:lpstr>Office Theme</vt:lpstr>
      <vt:lpstr>PowerPoint Presentation</vt:lpstr>
      <vt:lpstr>The Victorian Government owns about a third of the State’s land</vt:lpstr>
      <vt:lpstr>PowerPoint Presentation</vt:lpstr>
      <vt:lpstr>How does government make decisions about land?</vt:lpstr>
      <vt:lpstr>PowerPoint Presentation</vt:lpstr>
      <vt:lpstr>Government Land Use Policy – maximising public value from government land</vt:lpstr>
      <vt:lpstr>Importance of accurate land data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C Walker (DELWP)</dc:creator>
  <cp:lastModifiedBy>Craig L Sandy (DELWP)</cp:lastModifiedBy>
  <cp:revision>130</cp:revision>
  <cp:lastPrinted>2017-10-02T01:55:52Z</cp:lastPrinted>
  <dcterms:created xsi:type="dcterms:W3CDTF">2017-07-26T04:35:59Z</dcterms:created>
  <dcterms:modified xsi:type="dcterms:W3CDTF">2018-04-26T05:24:11Z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0x0101002517F445A0F35E449C98AAD631F2B038EC0022656BF30BF80D4B870CB63FC5C9CA08</vt:lpwstr>
  </property>
  <property fmtid="{D5CDD505-2E9C-101B-9397-08002B2CF9AE}" pid="3" name="Section">
    <vt:lpwstr/>
  </property>
  <property fmtid="{D5CDD505-2E9C-101B-9397-08002B2CF9AE}" pid="4" name="Sub-Section">
    <vt:lpwstr/>
  </property>
  <property fmtid="{D5CDD505-2E9C-101B-9397-08002B2CF9AE}" pid="5" name="Agency">
    <vt:lpwstr>1;#Department of Environment, Land, Water and Planning|607a3f87-1228-4cd9-82a5-076aa8776274</vt:lpwstr>
  </property>
  <property fmtid="{D5CDD505-2E9C-101B-9397-08002B2CF9AE}" pid="6" name="Branch">
    <vt:lpwstr>20;#Strategic Land Assessment ＆ Information|ad29ee36-035b-4ab7-a607-3c59838bbb5c</vt:lpwstr>
  </property>
  <property fmtid="{D5CDD505-2E9C-101B-9397-08002B2CF9AE}" pid="7" name="Division">
    <vt:lpwstr>6;#Land Use Victoria|df55b370-7608-494b-9fb4-f51a3f958028</vt:lpwstr>
  </property>
  <property fmtid="{D5CDD505-2E9C-101B-9397-08002B2CF9AE}" pid="8" name="Dissemination Limiting Marker">
    <vt:lpwstr>2;#FOUO|955eb6fc-b35a-4808-8aa5-31e514fa3f26</vt:lpwstr>
  </property>
  <property fmtid="{D5CDD505-2E9C-101B-9397-08002B2CF9AE}" pid="9" name="Group1">
    <vt:lpwstr>7;#Local Infrastructure|35232ce7-1039-46ab-a331-4c8e969be43f</vt:lpwstr>
  </property>
  <property fmtid="{D5CDD505-2E9C-101B-9397-08002B2CF9AE}" pid="10" name="Security Classification">
    <vt:lpwstr>3;#Unclassified|7fa379f4-4aba-4692-ab80-7d39d3a23cf4</vt:lpwstr>
  </property>
  <property fmtid="{D5CDD505-2E9C-101B-9397-08002B2CF9AE}" pid="11" name="_dlc_DocIdItemGuid">
    <vt:lpwstr>82f9b6bd-7205-434f-81c5-71792dc6326d</vt:lpwstr>
  </property>
</Properties>
</file>