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0"/>
  </p:notesMasterIdLst>
  <p:handoutMasterIdLst>
    <p:handoutMasterId r:id="rId11"/>
  </p:handoutMasterIdLst>
  <p:sldIdLst>
    <p:sldId id="256" r:id="rId2"/>
    <p:sldId id="257" r:id="rId3"/>
    <p:sldId id="259" r:id="rId4"/>
    <p:sldId id="265" r:id="rId5"/>
    <p:sldId id="267" r:id="rId6"/>
    <p:sldId id="268" r:id="rId7"/>
    <p:sldId id="272" r:id="rId8"/>
    <p:sldId id="273" r:id="rId9"/>
  </p:sldIdLst>
  <p:sldSz cx="9144000" cy="6858000" type="screen4x3"/>
  <p:notesSz cx="6858000" cy="9926638"/>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343F47"/>
    <a:srgbClr val="22859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79548" autoAdjust="0"/>
  </p:normalViewPr>
  <p:slideViewPr>
    <p:cSldViewPr showGuides="1">
      <p:cViewPr varScale="1">
        <p:scale>
          <a:sx n="70" d="100"/>
          <a:sy n="70" d="100"/>
        </p:scale>
        <p:origin x="-1810" y="-72"/>
      </p:cViewPr>
      <p:guideLst>
        <p:guide orient="horz" pos="2160"/>
        <p:guide pos="2880"/>
      </p:guideLst>
    </p:cSldViewPr>
  </p:slideViewPr>
  <p:notesTextViewPr>
    <p:cViewPr>
      <p:scale>
        <a:sx n="1" d="1"/>
        <a:sy n="1" d="1"/>
      </p:scale>
      <p:origin x="0" y="0"/>
    </p:cViewPr>
  </p:notesTextViewPr>
  <p:sorterViewPr>
    <p:cViewPr>
      <p:scale>
        <a:sx n="100" d="100"/>
        <a:sy n="100" d="100"/>
      </p:scale>
      <p:origin x="0" y="0"/>
    </p:cViewPr>
  </p:sorterViewPr>
  <p:notesViewPr>
    <p:cSldViewPr>
      <p:cViewPr>
        <p:scale>
          <a:sx n="75" d="100"/>
          <a:sy n="75" d="100"/>
        </p:scale>
        <p:origin x="-4008" y="-396"/>
      </p:cViewPr>
      <p:guideLst>
        <p:guide orient="horz" pos="3127"/>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96888"/>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sz="quarter" idx="1"/>
          </p:nvPr>
        </p:nvSpPr>
        <p:spPr>
          <a:xfrm>
            <a:off x="3884613" y="0"/>
            <a:ext cx="2971800" cy="496888"/>
          </a:xfrm>
          <a:prstGeom prst="rect">
            <a:avLst/>
          </a:prstGeom>
        </p:spPr>
        <p:txBody>
          <a:bodyPr vert="horz" lIns="91440" tIns="45720" rIns="91440" bIns="45720" rtlCol="0"/>
          <a:lstStyle>
            <a:lvl1pPr algn="r">
              <a:defRPr sz="1200"/>
            </a:lvl1pPr>
          </a:lstStyle>
          <a:p>
            <a:fld id="{F8A5B27D-FCA5-4543-AF4B-8610FE390C24}" type="datetimeFigureOut">
              <a:rPr lang="en-AU" smtClean="0"/>
              <a:t>16/04/2015</a:t>
            </a:fld>
            <a:endParaRPr lang="en-AU"/>
          </a:p>
        </p:txBody>
      </p:sp>
      <p:sp>
        <p:nvSpPr>
          <p:cNvPr id="4" name="Footer Placeholder 3"/>
          <p:cNvSpPr>
            <a:spLocks noGrp="1"/>
          </p:cNvSpPr>
          <p:nvPr>
            <p:ph type="ftr" sz="quarter" idx="2"/>
          </p:nvPr>
        </p:nvSpPr>
        <p:spPr>
          <a:xfrm>
            <a:off x="0" y="9428163"/>
            <a:ext cx="2971800" cy="496887"/>
          </a:xfrm>
          <a:prstGeom prst="rect">
            <a:avLst/>
          </a:prstGeom>
        </p:spPr>
        <p:txBody>
          <a:bodyPr vert="horz" lIns="91440" tIns="45720" rIns="91440" bIns="45720" rtlCol="0" anchor="b"/>
          <a:lstStyle>
            <a:lvl1pPr algn="l">
              <a:defRPr sz="1200"/>
            </a:lvl1pPr>
          </a:lstStyle>
          <a:p>
            <a:endParaRPr lang="en-AU"/>
          </a:p>
        </p:txBody>
      </p:sp>
      <p:sp>
        <p:nvSpPr>
          <p:cNvPr id="5" name="Slide Number Placeholder 4"/>
          <p:cNvSpPr>
            <a:spLocks noGrp="1"/>
          </p:cNvSpPr>
          <p:nvPr>
            <p:ph type="sldNum" sz="quarter" idx="3"/>
          </p:nvPr>
        </p:nvSpPr>
        <p:spPr>
          <a:xfrm>
            <a:off x="3884613" y="9428163"/>
            <a:ext cx="2971800" cy="496887"/>
          </a:xfrm>
          <a:prstGeom prst="rect">
            <a:avLst/>
          </a:prstGeom>
        </p:spPr>
        <p:txBody>
          <a:bodyPr vert="horz" lIns="91440" tIns="45720" rIns="91440" bIns="45720" rtlCol="0" anchor="b"/>
          <a:lstStyle>
            <a:lvl1pPr algn="r">
              <a:defRPr sz="1200"/>
            </a:lvl1pPr>
          </a:lstStyle>
          <a:p>
            <a:fld id="{8619FBF6-3E8E-45B8-8E93-AB974089EB94}" type="slidenum">
              <a:rPr lang="en-AU" smtClean="0"/>
              <a:t>‹#›</a:t>
            </a:fld>
            <a:endParaRPr lang="en-AU"/>
          </a:p>
        </p:txBody>
      </p:sp>
    </p:spTree>
    <p:extLst>
      <p:ext uri="{BB962C8B-B14F-4D97-AF65-F5344CB8AC3E}">
        <p14:creationId xmlns:p14="http://schemas.microsoft.com/office/powerpoint/2010/main" val="216935149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96332"/>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idx="1"/>
          </p:nvPr>
        </p:nvSpPr>
        <p:spPr>
          <a:xfrm>
            <a:off x="3884613" y="0"/>
            <a:ext cx="2971800" cy="496332"/>
          </a:xfrm>
          <a:prstGeom prst="rect">
            <a:avLst/>
          </a:prstGeom>
        </p:spPr>
        <p:txBody>
          <a:bodyPr vert="horz" lIns="91440" tIns="45720" rIns="91440" bIns="45720" rtlCol="0"/>
          <a:lstStyle>
            <a:lvl1pPr algn="r">
              <a:defRPr sz="1200"/>
            </a:lvl1pPr>
          </a:lstStyle>
          <a:p>
            <a:fld id="{E3187DA1-8EF0-4C8D-A9CE-136BDDFF676E}" type="datetimeFigureOut">
              <a:rPr lang="en-AU" smtClean="0"/>
              <a:t>16/04/2015</a:t>
            </a:fld>
            <a:endParaRPr lang="en-AU"/>
          </a:p>
        </p:txBody>
      </p:sp>
      <p:sp>
        <p:nvSpPr>
          <p:cNvPr id="4" name="Slide Image Placeholder 3"/>
          <p:cNvSpPr>
            <a:spLocks noGrp="1" noRot="1" noChangeAspect="1"/>
          </p:cNvSpPr>
          <p:nvPr>
            <p:ph type="sldImg" idx="2"/>
          </p:nvPr>
        </p:nvSpPr>
        <p:spPr>
          <a:xfrm>
            <a:off x="947738" y="744538"/>
            <a:ext cx="4962525" cy="3722687"/>
          </a:xfrm>
          <a:prstGeom prst="rect">
            <a:avLst/>
          </a:prstGeom>
          <a:noFill/>
          <a:ln w="12700">
            <a:solidFill>
              <a:prstClr val="black"/>
            </a:solidFill>
          </a:ln>
        </p:spPr>
        <p:txBody>
          <a:bodyPr vert="horz" lIns="91440" tIns="45720" rIns="91440" bIns="45720" rtlCol="0" anchor="ctr"/>
          <a:lstStyle/>
          <a:p>
            <a:endParaRPr lang="en-AU"/>
          </a:p>
        </p:txBody>
      </p:sp>
      <p:sp>
        <p:nvSpPr>
          <p:cNvPr id="5" name="Notes Placeholder 4"/>
          <p:cNvSpPr>
            <a:spLocks noGrp="1"/>
          </p:cNvSpPr>
          <p:nvPr>
            <p:ph type="body" sz="quarter" idx="3"/>
          </p:nvPr>
        </p:nvSpPr>
        <p:spPr>
          <a:xfrm>
            <a:off x="685800" y="4715153"/>
            <a:ext cx="5486400" cy="4466987"/>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6" name="Footer Placeholder 5"/>
          <p:cNvSpPr>
            <a:spLocks noGrp="1"/>
          </p:cNvSpPr>
          <p:nvPr>
            <p:ph type="ftr" sz="quarter" idx="4"/>
          </p:nvPr>
        </p:nvSpPr>
        <p:spPr>
          <a:xfrm>
            <a:off x="0" y="9428583"/>
            <a:ext cx="2971800" cy="496332"/>
          </a:xfrm>
          <a:prstGeom prst="rect">
            <a:avLst/>
          </a:prstGeom>
        </p:spPr>
        <p:txBody>
          <a:bodyPr vert="horz" lIns="91440" tIns="45720" rIns="91440" bIns="45720" rtlCol="0" anchor="b"/>
          <a:lstStyle>
            <a:lvl1pPr algn="l">
              <a:defRPr sz="1200"/>
            </a:lvl1pPr>
          </a:lstStyle>
          <a:p>
            <a:endParaRPr lang="en-AU"/>
          </a:p>
        </p:txBody>
      </p:sp>
      <p:sp>
        <p:nvSpPr>
          <p:cNvPr id="7" name="Slide Number Placeholder 6"/>
          <p:cNvSpPr>
            <a:spLocks noGrp="1"/>
          </p:cNvSpPr>
          <p:nvPr>
            <p:ph type="sldNum" sz="quarter" idx="5"/>
          </p:nvPr>
        </p:nvSpPr>
        <p:spPr>
          <a:xfrm>
            <a:off x="3884613" y="9428583"/>
            <a:ext cx="2971800" cy="496332"/>
          </a:xfrm>
          <a:prstGeom prst="rect">
            <a:avLst/>
          </a:prstGeom>
        </p:spPr>
        <p:txBody>
          <a:bodyPr vert="horz" lIns="91440" tIns="45720" rIns="91440" bIns="45720" rtlCol="0" anchor="b"/>
          <a:lstStyle>
            <a:lvl1pPr algn="r">
              <a:defRPr sz="1200"/>
            </a:lvl1pPr>
          </a:lstStyle>
          <a:p>
            <a:fld id="{AE5271DE-BA4F-4B4F-AAB2-D9110B3322ED}" type="slidenum">
              <a:rPr lang="en-AU" smtClean="0"/>
              <a:t>‹#›</a:t>
            </a:fld>
            <a:endParaRPr lang="en-AU"/>
          </a:p>
        </p:txBody>
      </p:sp>
    </p:spTree>
    <p:extLst>
      <p:ext uri="{BB962C8B-B14F-4D97-AF65-F5344CB8AC3E}">
        <p14:creationId xmlns:p14="http://schemas.microsoft.com/office/powerpoint/2010/main" val="419370470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10"/>
          </p:nvPr>
        </p:nvSpPr>
        <p:spPr/>
        <p:txBody>
          <a:bodyPr/>
          <a:lstStyle/>
          <a:p>
            <a:fld id="{AE5271DE-BA4F-4B4F-AAB2-D9110B3322ED}" type="slidenum">
              <a:rPr lang="en-AU" smtClean="0"/>
              <a:t>1</a:t>
            </a:fld>
            <a:endParaRPr lang="en-AU"/>
          </a:p>
        </p:txBody>
      </p:sp>
    </p:spTree>
    <p:extLst>
      <p:ext uri="{BB962C8B-B14F-4D97-AF65-F5344CB8AC3E}">
        <p14:creationId xmlns:p14="http://schemas.microsoft.com/office/powerpoint/2010/main" val="357590252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smtClean="0"/>
              <a:t>Bottom</a:t>
            </a:r>
            <a:r>
              <a:rPr lang="en-AU" baseline="0" dirty="0" smtClean="0"/>
              <a:t> line is that the fundamental aspects of the </a:t>
            </a:r>
            <a:r>
              <a:rPr lang="en-AU" dirty="0" smtClean="0"/>
              <a:t>2005 </a:t>
            </a:r>
            <a:r>
              <a:rPr lang="en-AU" dirty="0" err="1" smtClean="0"/>
              <a:t>Regs</a:t>
            </a:r>
            <a:r>
              <a:rPr lang="en-AU" dirty="0" smtClean="0"/>
              <a:t> remain intact, with some minor modification</a:t>
            </a:r>
            <a:r>
              <a:rPr lang="en-AU" baseline="0" dirty="0" smtClean="0"/>
              <a:t>s identified during the consultation process.</a:t>
            </a:r>
          </a:p>
          <a:p>
            <a:endParaRPr lang="en-AU" baseline="0" dirty="0" smtClean="0"/>
          </a:p>
          <a:p>
            <a:r>
              <a:rPr lang="en-AU" baseline="0" dirty="0" smtClean="0"/>
              <a:t>In particular, no change to </a:t>
            </a:r>
            <a:r>
              <a:rPr lang="en-AU" b="1" baseline="0" dirty="0" err="1" smtClean="0"/>
              <a:t>reg</a:t>
            </a:r>
            <a:r>
              <a:rPr lang="en-AU" b="1" baseline="0" dirty="0" smtClean="0"/>
              <a:t> 9</a:t>
            </a:r>
            <a:r>
              <a:rPr lang="en-AU" baseline="0" dirty="0" smtClean="0"/>
              <a:t> Marking of Boundaries – rejected the ACSV proposal that a ‘where practical’ discretion be introduced.</a:t>
            </a:r>
          </a:p>
          <a:p>
            <a:endParaRPr lang="en-AU" baseline="0" dirty="0" smtClean="0"/>
          </a:p>
          <a:p>
            <a:r>
              <a:rPr lang="en-AU" baseline="0" dirty="0" smtClean="0"/>
              <a:t>Remember, the requirement is to mark the boundaries, hence offset marks are acceptable if corners cannot be marked.</a:t>
            </a:r>
            <a:endParaRPr lang="en-AU" dirty="0"/>
          </a:p>
        </p:txBody>
      </p:sp>
      <p:sp>
        <p:nvSpPr>
          <p:cNvPr id="4" name="Slide Number Placeholder 3"/>
          <p:cNvSpPr>
            <a:spLocks noGrp="1"/>
          </p:cNvSpPr>
          <p:nvPr>
            <p:ph type="sldNum" sz="quarter" idx="10"/>
          </p:nvPr>
        </p:nvSpPr>
        <p:spPr/>
        <p:txBody>
          <a:bodyPr/>
          <a:lstStyle/>
          <a:p>
            <a:fld id="{AE5271DE-BA4F-4B4F-AAB2-D9110B3322ED}" type="slidenum">
              <a:rPr lang="en-AU" smtClean="0"/>
              <a:t>2</a:t>
            </a:fld>
            <a:endParaRPr lang="en-AU"/>
          </a:p>
        </p:txBody>
      </p:sp>
    </p:spTree>
    <p:extLst>
      <p:ext uri="{BB962C8B-B14F-4D97-AF65-F5344CB8AC3E}">
        <p14:creationId xmlns:p14="http://schemas.microsoft.com/office/powerpoint/2010/main" val="147905577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smtClean="0"/>
              <a:t>Land Admin System – Torrens System – relies on registration of title, accurate records of land boundaries, ability to determine and</a:t>
            </a:r>
            <a:r>
              <a:rPr lang="en-AU" baseline="0" dirty="0" smtClean="0"/>
              <a:t> depict those boundaries accurately on the ground.  Confidence in Title may be eroded if boundaries could not be physically marked or did not consistently reflect individual title holder’s perception of documented entitlement (RIS April 2005) </a:t>
            </a:r>
            <a:endParaRPr lang="en-AU" dirty="0"/>
          </a:p>
        </p:txBody>
      </p:sp>
      <p:sp>
        <p:nvSpPr>
          <p:cNvPr id="4" name="Slide Number Placeholder 3"/>
          <p:cNvSpPr>
            <a:spLocks noGrp="1"/>
          </p:cNvSpPr>
          <p:nvPr>
            <p:ph type="sldNum" sz="quarter" idx="10"/>
          </p:nvPr>
        </p:nvSpPr>
        <p:spPr/>
        <p:txBody>
          <a:bodyPr/>
          <a:lstStyle/>
          <a:p>
            <a:fld id="{AE5271DE-BA4F-4B4F-AAB2-D9110B3322ED}" type="slidenum">
              <a:rPr lang="en-AU" smtClean="0"/>
              <a:t>3</a:t>
            </a:fld>
            <a:endParaRPr lang="en-AU"/>
          </a:p>
        </p:txBody>
      </p:sp>
    </p:spTree>
    <p:extLst>
      <p:ext uri="{BB962C8B-B14F-4D97-AF65-F5344CB8AC3E}">
        <p14:creationId xmlns:p14="http://schemas.microsoft.com/office/powerpoint/2010/main" val="117057458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sz="1000" b="1" baseline="0" dirty="0" smtClean="0"/>
              <a:t>Occupational regulation </a:t>
            </a:r>
            <a:r>
              <a:rPr lang="en-AU" sz="1000" baseline="0" dirty="0" smtClean="0"/>
              <a:t>– licensing – non-transferrable, based on qualifications and professionalism in the provision of services.  Based on the assumption that it is better to exclude from the market “incompetent or dishonest practitioners rather than try and deal with them later”.</a:t>
            </a:r>
          </a:p>
          <a:p>
            <a:r>
              <a:rPr lang="en-AU" sz="1000" baseline="0" dirty="0" smtClean="0"/>
              <a:t>Provides customers with confidence in the service – particularly where the consumer is typically a one-off purchaser of a complex service and where consumers are relatively poorly informed about the nature and quality of the service compared with the service provided/supplier.  Here there is a </a:t>
            </a:r>
            <a:r>
              <a:rPr lang="en-AU" sz="1000" b="1" baseline="0" dirty="0" smtClean="0"/>
              <a:t>“public interest in the government facilitating informed mutually beneficial transactions to that market”.</a:t>
            </a:r>
            <a:r>
              <a:rPr lang="en-AU" sz="1000" baseline="0" dirty="0" smtClean="0"/>
              <a:t>   </a:t>
            </a:r>
          </a:p>
          <a:p>
            <a:endParaRPr lang="en-AU" sz="1000" baseline="0" dirty="0" smtClean="0"/>
          </a:p>
          <a:p>
            <a:r>
              <a:rPr lang="en-AU" sz="1000" baseline="0" dirty="0" smtClean="0"/>
              <a:t>Licensing does not necessarily control standards and skills can be lost over time or surveyors may continually provide poor service /advice and this undermines the confidence in their work.</a:t>
            </a:r>
          </a:p>
          <a:p>
            <a:endParaRPr lang="en-AU" sz="1000" baseline="0" dirty="0" smtClean="0"/>
          </a:p>
          <a:p>
            <a:r>
              <a:rPr lang="en-AU" sz="1000" baseline="0" dirty="0" smtClean="0"/>
              <a:t>Consistent with other jurisdictions that operate a Torrens System</a:t>
            </a:r>
          </a:p>
          <a:p>
            <a:endParaRPr lang="en-AU" sz="1000" baseline="0" dirty="0" smtClean="0"/>
          </a:p>
          <a:p>
            <a:r>
              <a:rPr lang="en-AU" sz="1000" b="1" baseline="0" dirty="0" smtClean="0"/>
              <a:t>Certification</a:t>
            </a:r>
            <a:r>
              <a:rPr lang="en-AU" sz="1000" baseline="0" dirty="0" smtClean="0"/>
              <a:t> – does not usually restrict the supply of a service by non-certified providers.  Providers simply provide information on their qualifications </a:t>
            </a:r>
            <a:r>
              <a:rPr lang="en-AU" sz="1000" baseline="0" dirty="0" err="1" smtClean="0"/>
              <a:t>etc</a:t>
            </a:r>
            <a:r>
              <a:rPr lang="en-AU" sz="1000" baseline="0" dirty="0" smtClean="0"/>
              <a:t> and provide a wider choice of quality and price than is available through licensing.  May include “registration” </a:t>
            </a:r>
            <a:r>
              <a:rPr lang="en-AU" sz="1000" baseline="0" dirty="0" err="1" smtClean="0"/>
              <a:t>ie</a:t>
            </a:r>
            <a:r>
              <a:rPr lang="en-AU" sz="1000" baseline="0" dirty="0" smtClean="0"/>
              <a:t> an appearance on a “list” of providers and not to be confused with SRBV register of licensed surveyors.</a:t>
            </a:r>
          </a:p>
          <a:p>
            <a:endParaRPr lang="en-AU" sz="1000" baseline="0" dirty="0" smtClean="0"/>
          </a:p>
          <a:p>
            <a:r>
              <a:rPr lang="en-AU" sz="1000" b="1" baseline="0" dirty="0" smtClean="0"/>
              <a:t>Common Law Principles </a:t>
            </a:r>
            <a:r>
              <a:rPr lang="en-AU" sz="1000" baseline="0" dirty="0" smtClean="0"/>
              <a:t>– always available but rarely called upon in the history of Victoria’s boundary definition.  May lead to a property insurance system – is this of benefit to Victoria’s public</a:t>
            </a:r>
            <a:endParaRPr lang="en-AU" sz="1000" dirty="0" smtClean="0"/>
          </a:p>
          <a:p>
            <a:endParaRPr lang="en-AU" baseline="0" dirty="0" smtClean="0"/>
          </a:p>
          <a:p>
            <a:endParaRPr lang="en-AU" baseline="0" dirty="0" smtClean="0"/>
          </a:p>
          <a:p>
            <a:endParaRPr lang="en-AU" dirty="0"/>
          </a:p>
        </p:txBody>
      </p:sp>
      <p:sp>
        <p:nvSpPr>
          <p:cNvPr id="4" name="Slide Number Placeholder 3"/>
          <p:cNvSpPr>
            <a:spLocks noGrp="1"/>
          </p:cNvSpPr>
          <p:nvPr>
            <p:ph type="sldNum" sz="quarter" idx="10"/>
          </p:nvPr>
        </p:nvSpPr>
        <p:spPr/>
        <p:txBody>
          <a:bodyPr/>
          <a:lstStyle/>
          <a:p>
            <a:fld id="{AE5271DE-BA4F-4B4F-AAB2-D9110B3322ED}" type="slidenum">
              <a:rPr lang="en-AU" smtClean="0"/>
              <a:t>4</a:t>
            </a:fld>
            <a:endParaRPr lang="en-AU"/>
          </a:p>
        </p:txBody>
      </p:sp>
    </p:spTree>
    <p:extLst>
      <p:ext uri="{BB962C8B-B14F-4D97-AF65-F5344CB8AC3E}">
        <p14:creationId xmlns:p14="http://schemas.microsoft.com/office/powerpoint/2010/main" val="402504401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10"/>
          </p:nvPr>
        </p:nvSpPr>
        <p:spPr/>
        <p:txBody>
          <a:bodyPr/>
          <a:lstStyle/>
          <a:p>
            <a:fld id="{AE5271DE-BA4F-4B4F-AAB2-D9110B3322ED}" type="slidenum">
              <a:rPr lang="en-AU" smtClean="0"/>
              <a:t>5</a:t>
            </a:fld>
            <a:endParaRPr lang="en-AU"/>
          </a:p>
        </p:txBody>
      </p:sp>
    </p:spTree>
    <p:extLst>
      <p:ext uri="{BB962C8B-B14F-4D97-AF65-F5344CB8AC3E}">
        <p14:creationId xmlns:p14="http://schemas.microsoft.com/office/powerpoint/2010/main" val="252588222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10"/>
          </p:nvPr>
        </p:nvSpPr>
        <p:spPr/>
        <p:txBody>
          <a:bodyPr/>
          <a:lstStyle/>
          <a:p>
            <a:fld id="{AE5271DE-BA4F-4B4F-AAB2-D9110B3322ED}" type="slidenum">
              <a:rPr lang="en-AU" smtClean="0"/>
              <a:t>6</a:t>
            </a:fld>
            <a:endParaRPr lang="en-AU"/>
          </a:p>
        </p:txBody>
      </p:sp>
    </p:spTree>
    <p:extLst>
      <p:ext uri="{BB962C8B-B14F-4D97-AF65-F5344CB8AC3E}">
        <p14:creationId xmlns:p14="http://schemas.microsoft.com/office/powerpoint/2010/main" val="252588222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10"/>
          </p:nvPr>
        </p:nvSpPr>
        <p:spPr/>
        <p:txBody>
          <a:bodyPr/>
          <a:lstStyle/>
          <a:p>
            <a:fld id="{AE5271DE-BA4F-4B4F-AAB2-D9110B3322ED}" type="slidenum">
              <a:rPr lang="en-AU" smtClean="0"/>
              <a:t>7</a:t>
            </a:fld>
            <a:endParaRPr lang="en-AU"/>
          </a:p>
        </p:txBody>
      </p:sp>
    </p:spTree>
    <p:extLst>
      <p:ext uri="{BB962C8B-B14F-4D97-AF65-F5344CB8AC3E}">
        <p14:creationId xmlns:p14="http://schemas.microsoft.com/office/powerpoint/2010/main" val="252588222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10"/>
          </p:nvPr>
        </p:nvSpPr>
        <p:spPr/>
        <p:txBody>
          <a:bodyPr/>
          <a:lstStyle/>
          <a:p>
            <a:fld id="{AE5271DE-BA4F-4B4F-AAB2-D9110B3322ED}" type="slidenum">
              <a:rPr lang="en-AU" smtClean="0"/>
              <a:t>8</a:t>
            </a:fld>
            <a:endParaRPr lang="en-AU"/>
          </a:p>
        </p:txBody>
      </p:sp>
    </p:spTree>
    <p:extLst>
      <p:ext uri="{BB962C8B-B14F-4D97-AF65-F5344CB8AC3E}">
        <p14:creationId xmlns:p14="http://schemas.microsoft.com/office/powerpoint/2010/main" val="252588222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new layout">
    <p:spTree>
      <p:nvGrpSpPr>
        <p:cNvPr id="1" name=""/>
        <p:cNvGrpSpPr/>
        <p:nvPr/>
      </p:nvGrpSpPr>
      <p:grpSpPr>
        <a:xfrm>
          <a:off x="0" y="0"/>
          <a:ext cx="0" cy="0"/>
          <a:chOff x="0" y="0"/>
          <a:chExt cx="0" cy="0"/>
        </a:xfrm>
      </p:grpSpPr>
      <p:pic>
        <p:nvPicPr>
          <p:cNvPr id="16" name="Picture 2"/>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t="33924" b="21764"/>
          <a:stretch/>
        </p:blipFill>
        <p:spPr bwMode="auto">
          <a:xfrm>
            <a:off x="-12699" y="13188"/>
            <a:ext cx="9156700" cy="10611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9" name="Title 2"/>
          <p:cNvSpPr>
            <a:spLocks noGrp="1"/>
          </p:cNvSpPr>
          <p:nvPr>
            <p:ph type="title"/>
          </p:nvPr>
        </p:nvSpPr>
        <p:spPr>
          <a:xfrm>
            <a:off x="450851" y="-10633"/>
            <a:ext cx="8229600" cy="1143000"/>
          </a:xfrm>
        </p:spPr>
        <p:txBody>
          <a:bodyPr/>
          <a:lstStyle>
            <a:lvl1pPr>
              <a:defRPr>
                <a:solidFill>
                  <a:schemeClr val="bg1"/>
                </a:solidFill>
              </a:defRPr>
            </a:lvl1pPr>
          </a:lstStyle>
          <a:p>
            <a:endParaRPr lang="en-AU" dirty="0"/>
          </a:p>
        </p:txBody>
      </p:sp>
      <p:sp>
        <p:nvSpPr>
          <p:cNvPr id="20" name="Content Placeholder 1"/>
          <p:cNvSpPr>
            <a:spLocks noGrp="1"/>
          </p:cNvSpPr>
          <p:nvPr>
            <p:ph idx="1" hasCustomPrompt="1"/>
          </p:nvPr>
        </p:nvSpPr>
        <p:spPr>
          <a:xfrm>
            <a:off x="450851" y="1340768"/>
            <a:ext cx="8229600" cy="4968552"/>
          </a:xfrm>
        </p:spPr>
        <p:txBody>
          <a:bodyPr/>
          <a:lstStyle>
            <a:lvl1pPr>
              <a:defRPr>
                <a:solidFill>
                  <a:srgbClr val="000000"/>
                </a:solidFill>
              </a:defRPr>
            </a:lvl1pPr>
          </a:lstStyle>
          <a:p>
            <a:r>
              <a:rPr lang="en-AU" dirty="0" smtClean="0"/>
              <a:t>Click to add text</a:t>
            </a:r>
            <a:endParaRPr lang="en-AU" dirty="0"/>
          </a:p>
        </p:txBody>
      </p:sp>
    </p:spTree>
    <p:extLst>
      <p:ext uri="{BB962C8B-B14F-4D97-AF65-F5344CB8AC3E}">
        <p14:creationId xmlns:p14="http://schemas.microsoft.com/office/powerpoint/2010/main" val="549561947"/>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9" name="Picture 8"/>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1875" y="-1"/>
            <a:ext cx="9155875" cy="2433373"/>
          </a:xfrm>
          <a:prstGeom prst="rect">
            <a:avLst/>
          </a:prstGeom>
        </p:spPr>
      </p:pic>
      <p:sp>
        <p:nvSpPr>
          <p:cNvPr id="2" name="Title Placeholder 1"/>
          <p:cNvSpPr>
            <a:spLocks noGrp="1"/>
          </p:cNvSpPr>
          <p:nvPr>
            <p:ph type="title"/>
          </p:nvPr>
        </p:nvSpPr>
        <p:spPr>
          <a:xfrm>
            <a:off x="457200" y="773832"/>
            <a:ext cx="8116866" cy="1143000"/>
          </a:xfrm>
          <a:prstGeom prst="rect">
            <a:avLst/>
          </a:prstGeom>
        </p:spPr>
        <p:txBody>
          <a:bodyPr vert="horz" lIns="91440" tIns="45720" rIns="91440" bIns="45720" rtlCol="0" anchor="ctr">
            <a:normAutofit/>
          </a:bodyPr>
          <a:lstStyle/>
          <a:p>
            <a:r>
              <a:rPr lang="en-AU" sz="3600" dirty="0" smtClean="0">
                <a:solidFill>
                  <a:schemeClr val="bg1"/>
                </a:solidFill>
                <a:latin typeface="Arial" panose="020B0604020202020204" pitchFamily="34" charset="0"/>
                <a:cs typeface="Arial" panose="020B0604020202020204" pitchFamily="34" charset="0"/>
              </a:rPr>
              <a:t>Title</a:t>
            </a:r>
            <a:endParaRPr lang="en-AU" sz="3600" dirty="0">
              <a:solidFill>
                <a:schemeClr val="bg1"/>
              </a:solidFill>
              <a:latin typeface="Arial" panose="020B0604020202020204" pitchFamily="34" charset="0"/>
              <a:cs typeface="Arial" panose="020B0604020202020204" pitchFamily="34" charset="0"/>
            </a:endParaRPr>
          </a:p>
        </p:txBody>
      </p:sp>
      <p:sp>
        <p:nvSpPr>
          <p:cNvPr id="3" name="Text Placeholder 2"/>
          <p:cNvSpPr>
            <a:spLocks noGrp="1"/>
          </p:cNvSpPr>
          <p:nvPr>
            <p:ph type="body" idx="1"/>
          </p:nvPr>
        </p:nvSpPr>
        <p:spPr>
          <a:xfrm>
            <a:off x="451263" y="1988840"/>
            <a:ext cx="8116866" cy="460647"/>
          </a:xfrm>
          <a:prstGeom prst="rect">
            <a:avLst/>
          </a:prstGeom>
        </p:spPr>
        <p:txBody>
          <a:bodyPr vert="horz" lIns="91440" tIns="45720" rIns="91440" bIns="45720" rtlCol="0">
            <a:normAutofit/>
          </a:bodyPr>
          <a:lstStyle/>
          <a:p>
            <a:pPr lvl="0"/>
            <a:r>
              <a:rPr lang="en-US" dirty="0" smtClean="0"/>
              <a:t>Click to edit Master text styles</a:t>
            </a:r>
          </a:p>
        </p:txBody>
      </p:sp>
      <p:pic>
        <p:nvPicPr>
          <p:cNvPr id="11" name="Picture 10" descr="(DELWP) Insignia PMS541 Right Aligned"/>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6974233" y="6309320"/>
            <a:ext cx="1924050" cy="429260"/>
          </a:xfrm>
          <a:prstGeom prst="rect">
            <a:avLst/>
          </a:prstGeom>
          <a:noFill/>
          <a:ln>
            <a:noFill/>
          </a:ln>
        </p:spPr>
      </p:pic>
      <p:sp>
        <p:nvSpPr>
          <p:cNvPr id="4" name="Date Placeholder 3"/>
          <p:cNvSpPr>
            <a:spLocks noGrp="1"/>
          </p:cNvSpPr>
          <p:nvPr>
            <p:ph type="dt" sz="half" idx="2"/>
          </p:nvPr>
        </p:nvSpPr>
        <p:spPr>
          <a:xfrm>
            <a:off x="457200" y="6356351"/>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09427EB-6C32-4E8E-B15A-C3A7433EBFBF}" type="datetimeFigureOut">
              <a:rPr lang="en-AU" smtClean="0"/>
              <a:t>16/04/2015</a:t>
            </a:fld>
            <a:endParaRPr lang="en-AU" dirty="0"/>
          </a:p>
        </p:txBody>
      </p:sp>
    </p:spTree>
    <p:extLst>
      <p:ext uri="{BB962C8B-B14F-4D97-AF65-F5344CB8AC3E}">
        <p14:creationId xmlns:p14="http://schemas.microsoft.com/office/powerpoint/2010/main" val="1137787840"/>
      </p:ext>
    </p:extLst>
  </p:cSld>
  <p:clrMap bg1="lt1" tx1="dk1" bg2="lt2" tx2="dk2" accent1="accent1" accent2="accent2" accent3="accent3" accent4="accent4" accent5="accent5" accent6="accent6" hlink="hlink" folHlink="folHlink"/>
  <p:sldLayoutIdLst>
    <p:sldLayoutId id="2147483649" r:id="rId1"/>
  </p:sldLayoutIdLst>
  <p:timing>
    <p:tnLst>
      <p:par>
        <p:cTn id="1" dur="indefinite" restart="never" nodeType="tmRoot"/>
      </p:par>
    </p:tnLst>
  </p:timing>
  <p:hf sldNum="0" hdr="0"/>
  <p:txStyles>
    <p:titleStyle>
      <a:lvl1pPr algn="l" defTabSz="914400" rtl="0" eaLnBrk="1" latinLnBrk="0" hangingPunct="1">
        <a:spcBef>
          <a:spcPct val="0"/>
        </a:spcBef>
        <a:buNone/>
        <a:defRPr sz="4400" kern="1200">
          <a:solidFill>
            <a:schemeClr val="tx1"/>
          </a:solidFill>
          <a:latin typeface="+mj-lt"/>
          <a:ea typeface="+mj-ea"/>
          <a:cs typeface="+mj-cs"/>
        </a:defRPr>
      </a:lvl1pPr>
    </p:titleStyle>
    <p:bodyStyle>
      <a:lvl1pPr marL="0" indent="0" algn="l" defTabSz="914400" rtl="0" eaLnBrk="1" latinLnBrk="0" hangingPunct="1">
        <a:spcBef>
          <a:spcPct val="20000"/>
        </a:spcBef>
        <a:buFont typeface="Arial" panose="020B0604020202020204" pitchFamily="34" charset="0"/>
        <a:buNone/>
        <a:defRPr sz="2000" kern="1200">
          <a:solidFill>
            <a:schemeClr val="bg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2.jpe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7.xml"/><Relationship Id="rId1" Type="http://schemas.openxmlformats.org/officeDocument/2006/relationships/slideLayout" Target="../slideLayouts/slideLayout1.xml"/><Relationship Id="rId4" Type="http://schemas.openxmlformats.org/officeDocument/2006/relationships/image" Target="../media/image7.png"/></Relationships>
</file>

<file path=ppt/slides/_rels/slide8.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875" y="-1"/>
            <a:ext cx="9155875" cy="2433373"/>
          </a:xfrm>
          <a:prstGeom prst="rect">
            <a:avLst/>
          </a:prstGeom>
        </p:spPr>
      </p:pic>
      <p:sp>
        <p:nvSpPr>
          <p:cNvPr id="2" name="TextBox 1"/>
          <p:cNvSpPr txBox="1"/>
          <p:nvPr/>
        </p:nvSpPr>
        <p:spPr>
          <a:xfrm>
            <a:off x="497610" y="727829"/>
            <a:ext cx="8136904" cy="646331"/>
          </a:xfrm>
          <a:prstGeom prst="rect">
            <a:avLst/>
          </a:prstGeom>
          <a:noFill/>
        </p:spPr>
        <p:txBody>
          <a:bodyPr wrap="square" rtlCol="0">
            <a:spAutoFit/>
          </a:bodyPr>
          <a:lstStyle/>
          <a:p>
            <a:pPr algn="ctr"/>
            <a:r>
              <a:rPr lang="en-AU" sz="3600" dirty="0" smtClean="0">
                <a:solidFill>
                  <a:schemeClr val="bg1"/>
                </a:solidFill>
                <a:latin typeface="Arial" panose="020B0604020202020204" pitchFamily="34" charset="0"/>
                <a:cs typeface="Arial" panose="020B0604020202020204" pitchFamily="34" charset="0"/>
              </a:rPr>
              <a:t>Victorian Cadastral Surveying Issues</a:t>
            </a:r>
            <a:endParaRPr lang="en-AU" sz="3600" dirty="0">
              <a:solidFill>
                <a:schemeClr val="bg1"/>
              </a:solidFill>
              <a:latin typeface="Arial" panose="020B0604020202020204" pitchFamily="34" charset="0"/>
              <a:cs typeface="Arial" panose="020B0604020202020204" pitchFamily="34" charset="0"/>
            </a:endParaRPr>
          </a:p>
        </p:txBody>
      </p:sp>
      <p:sp>
        <p:nvSpPr>
          <p:cNvPr id="7" name="TextBox 6"/>
          <p:cNvSpPr txBox="1"/>
          <p:nvPr/>
        </p:nvSpPr>
        <p:spPr>
          <a:xfrm>
            <a:off x="1109678" y="1988840"/>
            <a:ext cx="6912768" cy="369332"/>
          </a:xfrm>
          <a:prstGeom prst="rect">
            <a:avLst/>
          </a:prstGeom>
          <a:noFill/>
        </p:spPr>
        <p:txBody>
          <a:bodyPr wrap="square" rtlCol="0">
            <a:spAutoFit/>
          </a:bodyPr>
          <a:lstStyle/>
          <a:p>
            <a:pPr algn="ctr"/>
            <a:r>
              <a:rPr lang="en-AU" dirty="0" smtClean="0">
                <a:solidFill>
                  <a:schemeClr val="bg1"/>
                </a:solidFill>
                <a:latin typeface="Arial" panose="020B0604020202020204" pitchFamily="34" charset="0"/>
                <a:cs typeface="Arial" panose="020B0604020202020204" pitchFamily="34" charset="0"/>
              </a:rPr>
              <a:t>ISV Regional Conference Wangaratta  17 April 2015</a:t>
            </a:r>
            <a:endParaRPr lang="en-AU" dirty="0">
              <a:solidFill>
                <a:schemeClr val="bg1"/>
              </a:solidFill>
              <a:latin typeface="Arial" panose="020B0604020202020204" pitchFamily="34" charset="0"/>
              <a:cs typeface="Arial" panose="020B0604020202020204" pitchFamily="34" charset="0"/>
            </a:endParaRPr>
          </a:p>
        </p:txBody>
      </p:sp>
      <p:pic>
        <p:nvPicPr>
          <p:cNvPr id="12" name="Picture 11" descr="(DELWP) Insignia PMS541 Right Aligned"/>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974233" y="6309320"/>
            <a:ext cx="1924050" cy="429260"/>
          </a:xfrm>
          <a:prstGeom prst="rect">
            <a:avLst/>
          </a:prstGeom>
          <a:noFill/>
          <a:ln>
            <a:noFill/>
          </a:ln>
        </p:spPr>
      </p:pic>
      <p:sp>
        <p:nvSpPr>
          <p:cNvPr id="13" name="Date Placeholder 3"/>
          <p:cNvSpPr txBox="1">
            <a:spLocks/>
          </p:cNvSpPr>
          <p:nvPr/>
        </p:nvSpPr>
        <p:spPr>
          <a:xfrm>
            <a:off x="457200" y="6356351"/>
            <a:ext cx="2133600"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dirty="0"/>
          </a:p>
        </p:txBody>
      </p:sp>
      <p:sp>
        <p:nvSpPr>
          <p:cNvPr id="3" name="TextBox 2"/>
          <p:cNvSpPr txBox="1"/>
          <p:nvPr/>
        </p:nvSpPr>
        <p:spPr>
          <a:xfrm>
            <a:off x="1907704" y="6030694"/>
            <a:ext cx="4176464" cy="707886"/>
          </a:xfrm>
          <a:prstGeom prst="rect">
            <a:avLst/>
          </a:prstGeom>
          <a:noFill/>
        </p:spPr>
        <p:txBody>
          <a:bodyPr wrap="square" rtlCol="0">
            <a:spAutoFit/>
          </a:bodyPr>
          <a:lstStyle/>
          <a:p>
            <a:pPr algn="ctr"/>
            <a:r>
              <a:rPr lang="en-AU" sz="2000" dirty="0" smtClean="0"/>
              <a:t>John E Tulloch</a:t>
            </a:r>
          </a:p>
          <a:p>
            <a:pPr algn="ctr"/>
            <a:r>
              <a:rPr lang="en-AU" sz="2000" dirty="0" smtClean="0"/>
              <a:t>Surveyor-General of Victoria</a:t>
            </a:r>
            <a:endParaRPr lang="en-AU" sz="2000" dirty="0"/>
          </a:p>
        </p:txBody>
      </p:sp>
      <p:pic>
        <p:nvPicPr>
          <p:cNvPr id="6146"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57200" y="2708920"/>
            <a:ext cx="8135094" cy="317119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50631606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5536" y="476672"/>
            <a:ext cx="8229600" cy="775337"/>
          </a:xfrm>
        </p:spPr>
        <p:txBody>
          <a:bodyPr>
            <a:normAutofit fontScale="90000"/>
          </a:bodyPr>
          <a:lstStyle/>
          <a:p>
            <a:pPr algn="ctr"/>
            <a:r>
              <a:rPr lang="en-AU" sz="2700" dirty="0" smtClean="0">
                <a:latin typeface="Arial" panose="020B0604020202020204" pitchFamily="34" charset="0"/>
                <a:cs typeface="Arial" panose="020B0604020202020204" pitchFamily="34" charset="0"/>
              </a:rPr>
              <a:t>Victorian Cadastral Surveying Issues </a:t>
            </a:r>
            <a:r>
              <a:rPr lang="en-AU" dirty="0">
                <a:latin typeface="Arial" panose="020B0604020202020204" pitchFamily="34" charset="0"/>
                <a:cs typeface="Arial" panose="020B0604020202020204" pitchFamily="34" charset="0"/>
              </a:rPr>
              <a:t/>
            </a:r>
            <a:br>
              <a:rPr lang="en-AU" dirty="0">
                <a:latin typeface="Arial" panose="020B0604020202020204" pitchFamily="34" charset="0"/>
                <a:cs typeface="Arial" panose="020B0604020202020204" pitchFamily="34" charset="0"/>
              </a:rPr>
            </a:br>
            <a:endParaRPr lang="en-AU" dirty="0"/>
          </a:p>
        </p:txBody>
      </p:sp>
      <p:sp>
        <p:nvSpPr>
          <p:cNvPr id="3" name="Content Placeholder 2"/>
          <p:cNvSpPr>
            <a:spLocks noGrp="1"/>
          </p:cNvSpPr>
          <p:nvPr>
            <p:ph idx="1"/>
          </p:nvPr>
        </p:nvSpPr>
        <p:spPr>
          <a:xfrm>
            <a:off x="395536" y="2132856"/>
            <a:ext cx="8229600" cy="3888432"/>
          </a:xfrm>
        </p:spPr>
        <p:txBody>
          <a:bodyPr>
            <a:normAutofit/>
          </a:bodyPr>
          <a:lstStyle/>
          <a:p>
            <a:pPr marL="342900" indent="-342900">
              <a:buFont typeface="Arial" panose="020B0604020202020204" pitchFamily="34" charset="0"/>
              <a:buChar char="•"/>
            </a:pPr>
            <a:r>
              <a:rPr lang="en-AU" sz="2400" dirty="0" smtClean="0"/>
              <a:t>Remaking Surveying (Cadastral Surveys) Regulations </a:t>
            </a:r>
            <a:r>
              <a:rPr lang="en-AU" sz="2400" dirty="0" smtClean="0"/>
              <a:t>2005</a:t>
            </a:r>
          </a:p>
          <a:p>
            <a:pPr lvl="1" indent="0">
              <a:buNone/>
            </a:pPr>
            <a:r>
              <a:rPr lang="en-AU" sz="2400" dirty="0" smtClean="0"/>
              <a:t>- Draft modifications                      </a:t>
            </a:r>
          </a:p>
          <a:p>
            <a:pPr marL="342900" indent="-342900">
              <a:buFont typeface="Arial" panose="020B0604020202020204" pitchFamily="34" charset="0"/>
              <a:buChar char="•"/>
            </a:pPr>
            <a:endParaRPr lang="en-AU" sz="2400" dirty="0" smtClean="0"/>
          </a:p>
          <a:p>
            <a:pPr marL="342900" indent="-342900">
              <a:buFont typeface="Arial" panose="020B0604020202020204" pitchFamily="34" charset="0"/>
              <a:buChar char="•"/>
            </a:pPr>
            <a:r>
              <a:rPr lang="en-AU" sz="2400" dirty="0" smtClean="0"/>
              <a:t>SRBV (Draft) Professional Training Agreement (PTA) Policy</a:t>
            </a:r>
          </a:p>
          <a:p>
            <a:pPr marL="342900" indent="-342900">
              <a:buFont typeface="Arial" panose="020B0604020202020204" pitchFamily="34" charset="0"/>
              <a:buChar char="•"/>
            </a:pPr>
            <a:endParaRPr lang="en-AU" sz="2400" dirty="0" smtClean="0"/>
          </a:p>
          <a:p>
            <a:pPr marL="342900" indent="-342900">
              <a:buFont typeface="Arial" panose="020B0604020202020204" pitchFamily="34" charset="0"/>
              <a:buChar char="•"/>
            </a:pPr>
            <a:r>
              <a:rPr lang="en-AU" sz="2400" dirty="0" smtClean="0"/>
              <a:t>NSW-VIC Murray River Border </a:t>
            </a:r>
            <a:endParaRPr lang="en-AU" sz="2400" dirty="0" smtClean="0"/>
          </a:p>
          <a:p>
            <a:pPr lvl="1" indent="0">
              <a:buNone/>
            </a:pPr>
            <a:r>
              <a:rPr lang="en-AU" sz="2400" dirty="0" smtClean="0"/>
              <a:t>- Digital representation</a:t>
            </a:r>
            <a:endParaRPr lang="en-AU" sz="2400" dirty="0"/>
          </a:p>
        </p:txBody>
      </p:sp>
      <p:sp>
        <p:nvSpPr>
          <p:cNvPr id="4" name="TextBox 3"/>
          <p:cNvSpPr txBox="1"/>
          <p:nvPr/>
        </p:nvSpPr>
        <p:spPr>
          <a:xfrm>
            <a:off x="827584" y="1412776"/>
            <a:ext cx="6696744" cy="461665"/>
          </a:xfrm>
          <a:prstGeom prst="rect">
            <a:avLst/>
          </a:prstGeom>
          <a:noFill/>
        </p:spPr>
        <p:txBody>
          <a:bodyPr wrap="square" rtlCol="0">
            <a:spAutoFit/>
          </a:bodyPr>
          <a:lstStyle/>
          <a:p>
            <a:r>
              <a:rPr lang="en-AU" sz="2400" b="1" dirty="0" smtClean="0"/>
              <a:t>Outline</a:t>
            </a:r>
            <a:endParaRPr lang="en-AU" sz="2400" b="1" dirty="0"/>
          </a:p>
        </p:txBody>
      </p:sp>
    </p:spTree>
    <p:extLst>
      <p:ext uri="{BB962C8B-B14F-4D97-AF65-F5344CB8AC3E}">
        <p14:creationId xmlns:p14="http://schemas.microsoft.com/office/powerpoint/2010/main" val="258752266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AU" sz="1800" dirty="0">
                <a:latin typeface="Arial" panose="020B0604020202020204" pitchFamily="34" charset="0"/>
                <a:cs typeface="Arial" panose="020B0604020202020204" pitchFamily="34" charset="0"/>
              </a:rPr>
              <a:t>Re-making the Surveying (Cadastral Surveys) Regulations 2005</a:t>
            </a:r>
            <a:endParaRPr lang="en-AU" sz="1800" dirty="0"/>
          </a:p>
        </p:txBody>
      </p:sp>
      <p:sp>
        <p:nvSpPr>
          <p:cNvPr id="3" name="Content Placeholder 2"/>
          <p:cNvSpPr>
            <a:spLocks noGrp="1"/>
          </p:cNvSpPr>
          <p:nvPr>
            <p:ph idx="1"/>
          </p:nvPr>
        </p:nvSpPr>
        <p:spPr>
          <a:xfrm>
            <a:off x="395536" y="1196752"/>
            <a:ext cx="8369621" cy="5256584"/>
          </a:xfrm>
        </p:spPr>
        <p:txBody>
          <a:bodyPr>
            <a:normAutofit fontScale="92500" lnSpcReduction="20000"/>
          </a:bodyPr>
          <a:lstStyle/>
          <a:p>
            <a:r>
              <a:rPr lang="en-AU" sz="2400" b="1" dirty="0" smtClean="0"/>
              <a:t>Draft modifications</a:t>
            </a:r>
            <a:r>
              <a:rPr lang="en-AU" sz="2400" dirty="0" smtClean="0"/>
              <a:t> </a:t>
            </a:r>
            <a:endParaRPr lang="en-AU" sz="2400" dirty="0" smtClean="0"/>
          </a:p>
          <a:p>
            <a:pPr marL="342900" indent="-342900">
              <a:buFont typeface="Arial" panose="020B0604020202020204" pitchFamily="34" charset="0"/>
              <a:buChar char="•"/>
            </a:pPr>
            <a:r>
              <a:rPr lang="en-AU" b="1" dirty="0" smtClean="0"/>
              <a:t>s.7(1)</a:t>
            </a:r>
            <a:r>
              <a:rPr lang="en-AU" dirty="0" smtClean="0"/>
              <a:t> </a:t>
            </a:r>
            <a:r>
              <a:rPr lang="en-AU" b="1" dirty="0" smtClean="0"/>
              <a:t>Classification and accuracy of surveys</a:t>
            </a:r>
            <a:r>
              <a:rPr lang="en-AU" dirty="0" smtClean="0"/>
              <a:t>                                                   	- adopted the current internal closure accuracy standard for level land and 	   removed the variations based on land characteristics</a:t>
            </a:r>
          </a:p>
          <a:p>
            <a:pPr marL="342900" indent="-342900">
              <a:buFont typeface="Arial" panose="020B0604020202020204" pitchFamily="34" charset="0"/>
              <a:buChar char="•"/>
            </a:pPr>
            <a:r>
              <a:rPr lang="en-AU" b="1" dirty="0" smtClean="0"/>
              <a:t>s.11(3) Field Requirements – connection to/placement of survey marks  	- </a:t>
            </a:r>
            <a:r>
              <a:rPr lang="en-AU" dirty="0" smtClean="0"/>
              <a:t>PM or PCM only,                                                                                	- 	- additional marks 100m apart,                                                                                        	- 45 days for Supplementary AFR lodgement if placement postponed</a:t>
            </a:r>
          </a:p>
          <a:p>
            <a:pPr marL="342900" indent="-342900">
              <a:buFont typeface="Arial" panose="020B0604020202020204" pitchFamily="34" charset="0"/>
              <a:buChar char="•"/>
            </a:pPr>
            <a:r>
              <a:rPr lang="en-AU" b="1" dirty="0" smtClean="0"/>
              <a:t>s.15 Report by the licensed surveyor                                                                     </a:t>
            </a:r>
            <a:r>
              <a:rPr lang="en-AU" dirty="0" smtClean="0"/>
              <a:t>	- deleted reference to s.20A Subdivision Act 1988</a:t>
            </a:r>
            <a:endParaRPr lang="en-AU" dirty="0" smtClean="0"/>
          </a:p>
          <a:p>
            <a:pPr marL="342900" indent="-342900">
              <a:buFont typeface="Arial" panose="020B0604020202020204" pitchFamily="34" charset="0"/>
              <a:buChar char="•"/>
            </a:pPr>
            <a:r>
              <a:rPr lang="en-AU" b="1" dirty="0" smtClean="0"/>
              <a:t>s.16 Record of having re-established a cadastral boundary</a:t>
            </a:r>
            <a:r>
              <a:rPr lang="en-AU" dirty="0" smtClean="0"/>
              <a:t>                        	- 45 days for RE lodgement at OSGV</a:t>
            </a:r>
          </a:p>
          <a:p>
            <a:pPr marL="342900" indent="-342900">
              <a:buFont typeface="Arial" panose="020B0604020202020204" pitchFamily="34" charset="0"/>
              <a:buChar char="•"/>
            </a:pPr>
            <a:r>
              <a:rPr lang="en-AU" b="1" dirty="0" smtClean="0"/>
              <a:t>Schedule 1 Certificate by LS for Abstract of Field Records</a:t>
            </a:r>
            <a:r>
              <a:rPr lang="en-AU" dirty="0" smtClean="0"/>
              <a:t>                                	- reference to s.7(1) in lieu of land characteristics </a:t>
            </a:r>
            <a:endParaRPr lang="en-AU" dirty="0" smtClean="0"/>
          </a:p>
          <a:p>
            <a:pPr marL="342900" indent="-342900">
              <a:buFont typeface="Arial" panose="020B0604020202020204" pitchFamily="34" charset="0"/>
              <a:buChar char="•"/>
            </a:pPr>
            <a:r>
              <a:rPr lang="en-AU" b="1" dirty="0"/>
              <a:t>Schedule </a:t>
            </a:r>
            <a:r>
              <a:rPr lang="en-AU" b="1" dirty="0" smtClean="0"/>
              <a:t>2 </a:t>
            </a:r>
            <a:r>
              <a:rPr lang="en-AU" b="1" dirty="0"/>
              <a:t>Certificate by LS for </a:t>
            </a:r>
            <a:r>
              <a:rPr lang="en-AU" b="1" dirty="0" smtClean="0"/>
              <a:t>Plan prepared from Survey</a:t>
            </a:r>
            <a:r>
              <a:rPr lang="en-AU" dirty="0" smtClean="0"/>
              <a:t>                                </a:t>
            </a:r>
            <a:r>
              <a:rPr lang="en-AU" dirty="0"/>
              <a:t>	- reference to s.7(1) in lieu of land </a:t>
            </a:r>
            <a:r>
              <a:rPr lang="en-AU" dirty="0" smtClean="0"/>
              <a:t>characteristics</a:t>
            </a:r>
          </a:p>
          <a:p>
            <a:pPr marL="342900" indent="-342900">
              <a:buFont typeface="Arial" panose="020B0604020202020204" pitchFamily="34" charset="0"/>
              <a:buChar char="•"/>
            </a:pPr>
            <a:r>
              <a:rPr lang="en-AU" b="1" dirty="0"/>
              <a:t>Schedule </a:t>
            </a:r>
            <a:r>
              <a:rPr lang="en-AU" b="1" dirty="0" smtClean="0"/>
              <a:t>4 </a:t>
            </a:r>
            <a:r>
              <a:rPr lang="en-AU" b="1" dirty="0"/>
              <a:t>Record of having </a:t>
            </a:r>
            <a:r>
              <a:rPr lang="en-AU" b="1" dirty="0" smtClean="0"/>
              <a:t>Re-established </a:t>
            </a:r>
            <a:r>
              <a:rPr lang="en-AU" b="1" dirty="0"/>
              <a:t>a </a:t>
            </a:r>
            <a:r>
              <a:rPr lang="en-AU" b="1" dirty="0" smtClean="0"/>
              <a:t>Cadastral Boundary </a:t>
            </a:r>
            <a:r>
              <a:rPr lang="en-AU" dirty="0" smtClean="0"/>
              <a:t>                                </a:t>
            </a:r>
            <a:r>
              <a:rPr lang="en-AU" dirty="0"/>
              <a:t>	- </a:t>
            </a:r>
            <a:r>
              <a:rPr lang="en-AU" dirty="0" smtClean="0"/>
              <a:t>revised format containing Schedule 2 </a:t>
            </a:r>
          </a:p>
          <a:p>
            <a:pPr marL="342900" indent="-342900">
              <a:buFont typeface="Arial" panose="020B0604020202020204" pitchFamily="34" charset="0"/>
              <a:buChar char="•"/>
            </a:pPr>
            <a:r>
              <a:rPr lang="en-AU" b="1" dirty="0" smtClean="0"/>
              <a:t>Penalty units removed</a:t>
            </a:r>
            <a:endParaRPr lang="en-AU" b="1" dirty="0"/>
          </a:p>
          <a:p>
            <a:pPr marL="342900" indent="-342900">
              <a:buFont typeface="Arial" panose="020B0604020202020204" pitchFamily="34" charset="0"/>
              <a:buChar char="•"/>
            </a:pPr>
            <a:endParaRPr lang="en-AU" dirty="0"/>
          </a:p>
        </p:txBody>
      </p:sp>
    </p:spTree>
    <p:extLst>
      <p:ext uri="{BB962C8B-B14F-4D97-AF65-F5344CB8AC3E}">
        <p14:creationId xmlns:p14="http://schemas.microsoft.com/office/powerpoint/2010/main" val="234297123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AU" sz="1800" dirty="0">
                <a:latin typeface="Arial" panose="020B0604020202020204" pitchFamily="34" charset="0"/>
                <a:cs typeface="Arial" panose="020B0604020202020204" pitchFamily="34" charset="0"/>
              </a:rPr>
              <a:t>Re-making the Surveying (Cadastral Surveys) Regulations 2005</a:t>
            </a:r>
            <a:endParaRPr lang="en-AU" sz="1800" dirty="0"/>
          </a:p>
        </p:txBody>
      </p:sp>
      <p:pic>
        <p:nvPicPr>
          <p:cNvPr id="4" name="Content Placeholder 3"/>
          <p:cNvPicPr>
            <a:picLocks noGrp="1"/>
          </p:cNvPicPr>
          <p:nvPr>
            <p:ph idx="1"/>
          </p:nvPr>
        </p:nvPicPr>
        <p:blipFill>
          <a:blip r:embed="rId3" cstate="print">
            <a:extLst>
              <a:ext uri="{28A0092B-C50C-407E-A947-70E740481C1C}">
                <a14:useLocalDpi xmlns:a14="http://schemas.microsoft.com/office/drawing/2010/main" val="0"/>
              </a:ext>
            </a:extLst>
          </a:blip>
          <a:stretch>
            <a:fillRect/>
          </a:stretch>
        </p:blipFill>
        <p:spPr>
          <a:xfrm>
            <a:off x="4644008" y="1124744"/>
            <a:ext cx="3997956" cy="5472608"/>
          </a:xfrm>
          <a:prstGeom prst="rect">
            <a:avLst/>
          </a:prstGeom>
        </p:spPr>
      </p:pic>
      <p:sp>
        <p:nvSpPr>
          <p:cNvPr id="5" name="TextBox 4"/>
          <p:cNvSpPr txBox="1"/>
          <p:nvPr/>
        </p:nvSpPr>
        <p:spPr>
          <a:xfrm>
            <a:off x="611560" y="1772816"/>
            <a:ext cx="4032448" cy="5262979"/>
          </a:xfrm>
          <a:prstGeom prst="rect">
            <a:avLst/>
          </a:prstGeom>
          <a:noFill/>
        </p:spPr>
        <p:txBody>
          <a:bodyPr wrap="square" rtlCol="0">
            <a:spAutoFit/>
          </a:bodyPr>
          <a:lstStyle/>
          <a:p>
            <a:r>
              <a:rPr lang="en-AU" sz="2400" b="1" dirty="0" smtClean="0"/>
              <a:t>s.17</a:t>
            </a:r>
            <a:r>
              <a:rPr lang="en-AU" b="1" dirty="0" smtClean="0"/>
              <a:t> </a:t>
            </a:r>
            <a:endParaRPr lang="en-AU" b="1" dirty="0" smtClean="0"/>
          </a:p>
          <a:p>
            <a:endParaRPr lang="en-AU" b="1" dirty="0" smtClean="0"/>
          </a:p>
          <a:p>
            <a:r>
              <a:rPr lang="en-AU" sz="2400" b="1" dirty="0" smtClean="0"/>
              <a:t>Record of having </a:t>
            </a:r>
          </a:p>
          <a:p>
            <a:r>
              <a:rPr lang="en-AU" sz="2400" b="1" dirty="0" smtClean="0"/>
              <a:t>re-established a cadastral </a:t>
            </a:r>
            <a:r>
              <a:rPr lang="en-AU" sz="2400" b="1" dirty="0" smtClean="0"/>
              <a:t>boundary:</a:t>
            </a:r>
          </a:p>
          <a:p>
            <a:endParaRPr lang="en-AU" sz="2400" b="1" dirty="0"/>
          </a:p>
          <a:p>
            <a:r>
              <a:rPr lang="en-AU" sz="2000" dirty="0" smtClean="0"/>
              <a:t>- template to be available on SPEAR</a:t>
            </a:r>
          </a:p>
          <a:p>
            <a:r>
              <a:rPr lang="en-AU" sz="2000" dirty="0" smtClean="0"/>
              <a:t>- Schedule 2 inclusion</a:t>
            </a:r>
          </a:p>
          <a:p>
            <a:r>
              <a:rPr lang="en-AU" sz="2000" dirty="0" smtClean="0"/>
              <a:t>- Sheet Size to be specified                                                                                       </a:t>
            </a:r>
            <a:endParaRPr lang="en-AU" sz="2000" dirty="0" smtClean="0"/>
          </a:p>
          <a:p>
            <a:endParaRPr lang="en-AU" sz="2400" b="1" dirty="0" smtClean="0"/>
          </a:p>
          <a:p>
            <a:endParaRPr lang="en-AU" sz="2400" b="1" dirty="0"/>
          </a:p>
          <a:p>
            <a:endParaRPr lang="en-AU" sz="2400" b="1" dirty="0" smtClean="0"/>
          </a:p>
          <a:p>
            <a:endParaRPr lang="en-AU" sz="2400" b="1" dirty="0"/>
          </a:p>
          <a:p>
            <a:endParaRPr lang="en-AU" sz="2400" b="1" dirty="0"/>
          </a:p>
          <a:p>
            <a:endParaRPr lang="en-AU" b="1" dirty="0"/>
          </a:p>
        </p:txBody>
      </p:sp>
    </p:spTree>
    <p:extLst>
      <p:ext uri="{BB962C8B-B14F-4D97-AF65-F5344CB8AC3E}">
        <p14:creationId xmlns:p14="http://schemas.microsoft.com/office/powerpoint/2010/main" val="400171232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spcAft>
                <a:spcPts val="0"/>
              </a:spcAft>
            </a:pPr>
            <a:r>
              <a:rPr lang="en-AU" sz="1800" b="1" dirty="0" smtClean="0">
                <a:latin typeface="Tahoma"/>
                <a:ea typeface="Times New Roman"/>
              </a:rPr>
              <a:t>SRBV (Draft) Policy </a:t>
            </a:r>
            <a:r>
              <a:rPr lang="en-AU" sz="1800" b="1" dirty="0">
                <a:latin typeface="Tahoma"/>
                <a:ea typeface="Times New Roman"/>
              </a:rPr>
              <a:t>for Approval of Professional Training Agreements</a:t>
            </a:r>
            <a:endParaRPr lang="en-AU" sz="1400" dirty="0">
              <a:effectLst/>
              <a:latin typeface="Times New Roman"/>
              <a:ea typeface="Times New Roman"/>
            </a:endParaRPr>
          </a:p>
        </p:txBody>
      </p:sp>
      <p:sp>
        <p:nvSpPr>
          <p:cNvPr id="3" name="Content Placeholder 2"/>
          <p:cNvSpPr>
            <a:spLocks noGrp="1"/>
          </p:cNvSpPr>
          <p:nvPr>
            <p:ph idx="1"/>
          </p:nvPr>
        </p:nvSpPr>
        <p:spPr>
          <a:xfrm>
            <a:off x="323528" y="1700808"/>
            <a:ext cx="8229600" cy="4104456"/>
          </a:xfrm>
        </p:spPr>
        <p:txBody>
          <a:bodyPr>
            <a:normAutofit/>
          </a:bodyPr>
          <a:lstStyle/>
          <a:p>
            <a:pPr algn="just">
              <a:spcAft>
                <a:spcPts val="0"/>
              </a:spcAft>
            </a:pPr>
            <a:r>
              <a:rPr lang="en-US" sz="2400" b="1" dirty="0" smtClean="0">
                <a:solidFill>
                  <a:schemeClr val="tx1"/>
                </a:solidFill>
                <a:ea typeface="Times New Roman"/>
              </a:rPr>
              <a:t>Criteria for approval as a supervising surveyor</a:t>
            </a:r>
          </a:p>
          <a:p>
            <a:pPr algn="just">
              <a:spcAft>
                <a:spcPts val="0"/>
              </a:spcAft>
            </a:pPr>
            <a:r>
              <a:rPr lang="en-US" dirty="0" smtClean="0">
                <a:solidFill>
                  <a:schemeClr val="tx1"/>
                </a:solidFill>
                <a:ea typeface="Times New Roman"/>
              </a:rPr>
              <a:t>A </a:t>
            </a:r>
            <a:r>
              <a:rPr lang="en-US" dirty="0">
                <a:solidFill>
                  <a:schemeClr val="tx1"/>
                </a:solidFill>
                <a:ea typeface="Times New Roman"/>
              </a:rPr>
              <a:t>supervising surveyor must:</a:t>
            </a:r>
            <a:endParaRPr lang="en-AU" dirty="0">
              <a:solidFill>
                <a:schemeClr val="tx1"/>
              </a:solidFill>
              <a:ea typeface="Times New Roman"/>
            </a:endParaRPr>
          </a:p>
          <a:p>
            <a:pPr marL="342900" lvl="0" indent="-342900" algn="just">
              <a:spcAft>
                <a:spcPts val="0"/>
              </a:spcAft>
              <a:buFont typeface="Symbol"/>
              <a:buChar char=""/>
            </a:pPr>
            <a:r>
              <a:rPr lang="en-US" dirty="0">
                <a:solidFill>
                  <a:schemeClr val="tx1"/>
                </a:solidFill>
                <a:ea typeface="Times New Roman"/>
              </a:rPr>
              <a:t>be a </a:t>
            </a:r>
            <a:r>
              <a:rPr lang="en-US" dirty="0" err="1">
                <a:solidFill>
                  <a:schemeClr val="tx1"/>
                </a:solidFill>
                <a:ea typeface="Times New Roman"/>
              </a:rPr>
              <a:t>practising</a:t>
            </a:r>
            <a:r>
              <a:rPr lang="en-US" dirty="0">
                <a:solidFill>
                  <a:schemeClr val="tx1"/>
                </a:solidFill>
                <a:ea typeface="Times New Roman"/>
              </a:rPr>
              <a:t> licensed surveyor for </a:t>
            </a:r>
            <a:r>
              <a:rPr lang="en-US" b="1" dirty="0">
                <a:solidFill>
                  <a:schemeClr val="tx1"/>
                </a:solidFill>
                <a:ea typeface="Times New Roman"/>
              </a:rPr>
              <a:t>at least five years</a:t>
            </a:r>
            <a:r>
              <a:rPr lang="en-US" dirty="0">
                <a:solidFill>
                  <a:schemeClr val="tx1"/>
                </a:solidFill>
                <a:ea typeface="Times New Roman"/>
              </a:rPr>
              <a:t> and be engaged in cadastral surveying in Victoria</a:t>
            </a:r>
            <a:endParaRPr lang="en-AU" dirty="0">
              <a:solidFill>
                <a:schemeClr val="tx1"/>
              </a:solidFill>
              <a:ea typeface="Times New Roman"/>
            </a:endParaRPr>
          </a:p>
          <a:p>
            <a:pPr marL="342900" lvl="0" indent="-342900" algn="just">
              <a:spcAft>
                <a:spcPts val="0"/>
              </a:spcAft>
              <a:buFont typeface="Symbol"/>
              <a:buChar char=""/>
            </a:pPr>
            <a:r>
              <a:rPr lang="en-US" dirty="0">
                <a:solidFill>
                  <a:schemeClr val="tx1"/>
                </a:solidFill>
                <a:ea typeface="Times New Roman"/>
              </a:rPr>
              <a:t>not have more than two graduate surveyors under his/her supervision in a PTA unless the Board has granted prior consent</a:t>
            </a:r>
            <a:endParaRPr lang="en-AU" dirty="0">
              <a:solidFill>
                <a:schemeClr val="tx1"/>
              </a:solidFill>
              <a:ea typeface="Times New Roman"/>
            </a:endParaRPr>
          </a:p>
          <a:p>
            <a:pPr marL="342900" lvl="0" indent="-342900" algn="just">
              <a:spcAft>
                <a:spcPts val="0"/>
              </a:spcAft>
              <a:buFont typeface="Symbol"/>
              <a:buChar char=""/>
            </a:pPr>
            <a:r>
              <a:rPr lang="en-US" dirty="0">
                <a:solidFill>
                  <a:schemeClr val="tx1"/>
                </a:solidFill>
                <a:ea typeface="Times New Roman"/>
              </a:rPr>
              <a:t>have an active field and office role in the training of the graduate surveyor</a:t>
            </a:r>
            <a:endParaRPr lang="en-AU" dirty="0">
              <a:solidFill>
                <a:schemeClr val="tx1"/>
              </a:solidFill>
              <a:ea typeface="Times New Roman"/>
            </a:endParaRPr>
          </a:p>
          <a:p>
            <a:pPr marL="342900" lvl="0" indent="-342900" algn="just">
              <a:spcAft>
                <a:spcPts val="0"/>
              </a:spcAft>
              <a:buFont typeface="Symbol"/>
              <a:buChar char=""/>
            </a:pPr>
            <a:r>
              <a:rPr lang="en-US" dirty="0">
                <a:solidFill>
                  <a:schemeClr val="tx1"/>
                </a:solidFill>
                <a:ea typeface="Times New Roman"/>
              </a:rPr>
              <a:t>have a satisfactory audit history for the preceding </a:t>
            </a:r>
            <a:r>
              <a:rPr lang="en-US" b="1" dirty="0">
                <a:solidFill>
                  <a:schemeClr val="tx1"/>
                </a:solidFill>
                <a:ea typeface="Times New Roman"/>
              </a:rPr>
              <a:t>five years</a:t>
            </a:r>
            <a:endParaRPr lang="en-AU" b="1" dirty="0">
              <a:solidFill>
                <a:schemeClr val="tx1"/>
              </a:solidFill>
              <a:ea typeface="Times New Roman"/>
            </a:endParaRPr>
          </a:p>
          <a:p>
            <a:pPr marL="342900" lvl="0" indent="-342900" algn="just">
              <a:spcAft>
                <a:spcPts val="0"/>
              </a:spcAft>
              <a:buFont typeface="Symbol"/>
              <a:buChar char=""/>
            </a:pPr>
            <a:r>
              <a:rPr lang="en-US" dirty="0">
                <a:solidFill>
                  <a:schemeClr val="tx1"/>
                </a:solidFill>
                <a:ea typeface="Times New Roman"/>
              </a:rPr>
              <a:t>be suitable to perform the role of a supervising surveyor.</a:t>
            </a:r>
            <a:endParaRPr lang="en-AU" dirty="0">
              <a:solidFill>
                <a:schemeClr val="tx1"/>
              </a:solidFill>
              <a:ea typeface="Times New Roman"/>
            </a:endParaRPr>
          </a:p>
          <a:p>
            <a:pPr marL="342900" indent="-342900">
              <a:buFont typeface="Arial" panose="020B0604020202020204" pitchFamily="34" charset="0"/>
              <a:buChar char="•"/>
            </a:pPr>
            <a:endParaRPr lang="en-AU" dirty="0"/>
          </a:p>
        </p:txBody>
      </p:sp>
    </p:spTree>
    <p:extLst>
      <p:ext uri="{BB962C8B-B14F-4D97-AF65-F5344CB8AC3E}">
        <p14:creationId xmlns:p14="http://schemas.microsoft.com/office/powerpoint/2010/main" val="328335921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spcAft>
                <a:spcPts val="0"/>
              </a:spcAft>
            </a:pPr>
            <a:r>
              <a:rPr lang="en-AU" sz="1800" b="1" dirty="0" smtClean="0">
                <a:latin typeface="Tahoma"/>
                <a:ea typeface="Times New Roman"/>
              </a:rPr>
              <a:t>SRBV (Draft) Policy </a:t>
            </a:r>
            <a:r>
              <a:rPr lang="en-AU" sz="1800" b="1" dirty="0">
                <a:latin typeface="Tahoma"/>
                <a:ea typeface="Times New Roman"/>
              </a:rPr>
              <a:t>for Approval of Professional Training Agreements</a:t>
            </a:r>
            <a:endParaRPr lang="en-AU" sz="1400" dirty="0">
              <a:effectLst/>
              <a:latin typeface="Times New Roman"/>
              <a:ea typeface="Times New Roman"/>
            </a:endParaRPr>
          </a:p>
        </p:txBody>
      </p:sp>
      <p:sp>
        <p:nvSpPr>
          <p:cNvPr id="3" name="Content Placeholder 2"/>
          <p:cNvSpPr>
            <a:spLocks noGrp="1"/>
          </p:cNvSpPr>
          <p:nvPr>
            <p:ph idx="1"/>
          </p:nvPr>
        </p:nvSpPr>
        <p:spPr>
          <a:xfrm>
            <a:off x="395536" y="1700808"/>
            <a:ext cx="8229600" cy="4536504"/>
          </a:xfrm>
        </p:spPr>
        <p:txBody>
          <a:bodyPr>
            <a:normAutofit/>
          </a:bodyPr>
          <a:lstStyle/>
          <a:p>
            <a:pPr algn="just">
              <a:spcAft>
                <a:spcPts val="0"/>
              </a:spcAft>
            </a:pPr>
            <a:r>
              <a:rPr lang="en-US" sz="2400" b="1" dirty="0" smtClean="0">
                <a:solidFill>
                  <a:schemeClr val="tx1"/>
                </a:solidFill>
                <a:ea typeface="Times New Roman"/>
              </a:rPr>
              <a:t>Gauging suitability as a supervising surveyor</a:t>
            </a:r>
          </a:p>
          <a:p>
            <a:pPr algn="just">
              <a:spcAft>
                <a:spcPts val="0"/>
              </a:spcAft>
            </a:pPr>
            <a:r>
              <a:rPr lang="en-US" dirty="0" smtClean="0">
                <a:solidFill>
                  <a:schemeClr val="tx1"/>
                </a:solidFill>
                <a:ea typeface="Times New Roman"/>
              </a:rPr>
              <a:t>The </a:t>
            </a:r>
            <a:r>
              <a:rPr lang="en-US" dirty="0">
                <a:solidFill>
                  <a:schemeClr val="tx1"/>
                </a:solidFill>
                <a:ea typeface="Times New Roman"/>
              </a:rPr>
              <a:t>Board will consider the licensed surveyor's:</a:t>
            </a:r>
            <a:endParaRPr lang="en-AU" dirty="0">
              <a:solidFill>
                <a:schemeClr val="tx1"/>
              </a:solidFill>
              <a:ea typeface="Times New Roman"/>
            </a:endParaRPr>
          </a:p>
          <a:p>
            <a:pPr marL="342900" lvl="0" indent="-342900" algn="just">
              <a:spcAft>
                <a:spcPts val="0"/>
              </a:spcAft>
              <a:buFont typeface="Symbol"/>
              <a:buChar char=""/>
            </a:pPr>
            <a:r>
              <a:rPr lang="en-US" dirty="0">
                <a:solidFill>
                  <a:schemeClr val="tx1"/>
                </a:solidFill>
                <a:ea typeface="Times New Roman"/>
              </a:rPr>
              <a:t>role/position in the company such that it will ensure the provision of adequate training, and direct supervision of that training for the candidate and/or capacity to provide an alternative method of training (i.e. secondment with a different licensed surveyor) as required</a:t>
            </a:r>
            <a:endParaRPr lang="en-AU" dirty="0">
              <a:solidFill>
                <a:schemeClr val="tx1"/>
              </a:solidFill>
              <a:ea typeface="Times New Roman"/>
            </a:endParaRPr>
          </a:p>
          <a:p>
            <a:pPr marL="342900" lvl="0" indent="-342900" algn="just">
              <a:spcAft>
                <a:spcPts val="0"/>
              </a:spcAft>
              <a:buFont typeface="Symbol"/>
              <a:buChar char=""/>
            </a:pPr>
            <a:r>
              <a:rPr lang="en-US" dirty="0">
                <a:solidFill>
                  <a:schemeClr val="tx1"/>
                </a:solidFill>
                <a:ea typeface="Times New Roman"/>
              </a:rPr>
              <a:t>survey audit history as advised by the Office of Surveyor-General Victoria</a:t>
            </a:r>
            <a:endParaRPr lang="en-AU" dirty="0">
              <a:solidFill>
                <a:schemeClr val="tx1"/>
              </a:solidFill>
              <a:ea typeface="Times New Roman"/>
            </a:endParaRPr>
          </a:p>
          <a:p>
            <a:pPr marL="342900" lvl="0" indent="-342900" algn="just">
              <a:spcAft>
                <a:spcPts val="0"/>
              </a:spcAft>
              <a:buFont typeface="Symbol"/>
              <a:buChar char=""/>
            </a:pPr>
            <a:r>
              <a:rPr lang="en-US" dirty="0">
                <a:solidFill>
                  <a:schemeClr val="tx1"/>
                </a:solidFill>
                <a:ea typeface="Times New Roman"/>
              </a:rPr>
              <a:t>professional conduct record</a:t>
            </a:r>
            <a:endParaRPr lang="en-AU" dirty="0">
              <a:solidFill>
                <a:schemeClr val="tx1"/>
              </a:solidFill>
              <a:ea typeface="Times New Roman"/>
            </a:endParaRPr>
          </a:p>
          <a:p>
            <a:pPr marL="342900" lvl="0" indent="-342900" algn="just">
              <a:spcAft>
                <a:spcPts val="0"/>
              </a:spcAft>
              <a:buFont typeface="Symbol"/>
              <a:buChar char=""/>
            </a:pPr>
            <a:r>
              <a:rPr lang="en-US" dirty="0">
                <a:solidFill>
                  <a:schemeClr val="tx1"/>
                </a:solidFill>
                <a:ea typeface="Times New Roman"/>
              </a:rPr>
              <a:t>current registration in PTA’s with other graduate surveyors</a:t>
            </a:r>
            <a:endParaRPr lang="en-AU" dirty="0">
              <a:solidFill>
                <a:schemeClr val="tx1"/>
              </a:solidFill>
              <a:ea typeface="Times New Roman"/>
            </a:endParaRPr>
          </a:p>
          <a:p>
            <a:pPr marL="342900" lvl="0" indent="-342900" algn="just">
              <a:spcAft>
                <a:spcPts val="0"/>
              </a:spcAft>
              <a:buFont typeface="Symbol"/>
              <a:buChar char=""/>
            </a:pPr>
            <a:r>
              <a:rPr lang="en-US" dirty="0">
                <a:solidFill>
                  <a:schemeClr val="tx1"/>
                </a:solidFill>
                <a:ea typeface="Times New Roman"/>
              </a:rPr>
              <a:t>previous performance as a supervising surveyor.</a:t>
            </a:r>
            <a:endParaRPr lang="en-AU" dirty="0">
              <a:solidFill>
                <a:schemeClr val="tx1"/>
              </a:solidFill>
              <a:ea typeface="Times New Roman"/>
            </a:endParaRPr>
          </a:p>
          <a:p>
            <a:pPr marL="342900" indent="-342900">
              <a:buFont typeface="Arial" panose="020B0604020202020204" pitchFamily="34" charset="0"/>
              <a:buChar char="•"/>
            </a:pPr>
            <a:endParaRPr lang="en-AU" dirty="0"/>
          </a:p>
        </p:txBody>
      </p:sp>
    </p:spTree>
    <p:extLst>
      <p:ext uri="{BB962C8B-B14F-4D97-AF65-F5344CB8AC3E}">
        <p14:creationId xmlns:p14="http://schemas.microsoft.com/office/powerpoint/2010/main" val="402637696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AU" sz="1800" dirty="0" smtClean="0">
                <a:latin typeface="Arial" panose="020B0604020202020204" pitchFamily="34" charset="0"/>
                <a:cs typeface="Arial" panose="020B0604020202020204" pitchFamily="34" charset="0"/>
              </a:rPr>
              <a:t>Digital representation of NSW-VIC Border along Murray River</a:t>
            </a:r>
            <a:endParaRPr lang="en-AU" sz="1800" dirty="0"/>
          </a:p>
        </p:txBody>
      </p:sp>
      <p:sp>
        <p:nvSpPr>
          <p:cNvPr id="3" name="Content Placeholder 2"/>
          <p:cNvSpPr>
            <a:spLocks noGrp="1"/>
          </p:cNvSpPr>
          <p:nvPr>
            <p:ph idx="1"/>
          </p:nvPr>
        </p:nvSpPr>
        <p:spPr>
          <a:xfrm>
            <a:off x="395536" y="2348880"/>
            <a:ext cx="8229600" cy="3240360"/>
          </a:xfrm>
        </p:spPr>
        <p:txBody>
          <a:bodyPr/>
          <a:lstStyle/>
          <a:p>
            <a:pPr marL="342900" indent="-342900">
              <a:buFont typeface="Arial" panose="020B0604020202020204" pitchFamily="34" charset="0"/>
              <a:buChar char="•"/>
            </a:pPr>
            <a:endParaRPr lang="en-AU" dirty="0" smtClean="0"/>
          </a:p>
          <a:p>
            <a:pPr marL="342900" indent="-342900">
              <a:buFont typeface="Arial" panose="020B0604020202020204" pitchFamily="34" charset="0"/>
              <a:buChar char="•"/>
            </a:pPr>
            <a:endParaRPr lang="en-AU" dirty="0"/>
          </a:p>
        </p:txBody>
      </p:sp>
      <p:pic>
        <p:nvPicPr>
          <p:cNvPr id="512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99534" y="4134400"/>
            <a:ext cx="7018784" cy="268901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124"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699792" y="1211223"/>
            <a:ext cx="6099770" cy="286039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TextBox 3"/>
          <p:cNvSpPr txBox="1"/>
          <p:nvPr/>
        </p:nvSpPr>
        <p:spPr>
          <a:xfrm>
            <a:off x="251520" y="1556792"/>
            <a:ext cx="2304256" cy="738664"/>
          </a:xfrm>
          <a:prstGeom prst="rect">
            <a:avLst/>
          </a:prstGeom>
          <a:noFill/>
        </p:spPr>
        <p:txBody>
          <a:bodyPr wrap="square" rtlCol="0">
            <a:spAutoFit/>
          </a:bodyPr>
          <a:lstStyle/>
          <a:p>
            <a:r>
              <a:rPr lang="en-AU" sz="2400" dirty="0" smtClean="0"/>
              <a:t>Parish of </a:t>
            </a:r>
            <a:r>
              <a:rPr lang="en-AU" sz="2400" dirty="0" err="1" smtClean="0"/>
              <a:t>Warina</a:t>
            </a:r>
            <a:endParaRPr lang="en-AU" sz="2400" dirty="0" smtClean="0"/>
          </a:p>
          <a:p>
            <a:r>
              <a:rPr lang="en-AU" dirty="0" smtClean="0"/>
              <a:t>(Proximity SA Border)</a:t>
            </a:r>
            <a:endParaRPr lang="en-AU" dirty="0"/>
          </a:p>
        </p:txBody>
      </p:sp>
      <p:sp>
        <p:nvSpPr>
          <p:cNvPr id="5" name="TextBox 4"/>
          <p:cNvSpPr txBox="1"/>
          <p:nvPr/>
        </p:nvSpPr>
        <p:spPr>
          <a:xfrm>
            <a:off x="119249" y="3680819"/>
            <a:ext cx="2448272" cy="738664"/>
          </a:xfrm>
          <a:prstGeom prst="rect">
            <a:avLst/>
          </a:prstGeom>
          <a:noFill/>
        </p:spPr>
        <p:txBody>
          <a:bodyPr wrap="square" rtlCol="0">
            <a:spAutoFit/>
          </a:bodyPr>
          <a:lstStyle/>
          <a:p>
            <a:r>
              <a:rPr lang="en-AU" sz="2400" dirty="0" smtClean="0"/>
              <a:t>Border derivation</a:t>
            </a:r>
          </a:p>
          <a:p>
            <a:r>
              <a:rPr lang="en-AU" dirty="0" smtClean="0"/>
              <a:t>(2007-13 imagery)</a:t>
            </a:r>
            <a:endParaRPr lang="en-AU" dirty="0"/>
          </a:p>
        </p:txBody>
      </p:sp>
    </p:spTree>
    <p:extLst>
      <p:ext uri="{BB962C8B-B14F-4D97-AF65-F5344CB8AC3E}">
        <p14:creationId xmlns:p14="http://schemas.microsoft.com/office/powerpoint/2010/main" val="216046711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spcAft>
                <a:spcPts val="0"/>
              </a:spcAft>
            </a:pPr>
            <a:r>
              <a:rPr lang="en-AU" sz="2400" dirty="0">
                <a:latin typeface="Arial" panose="020B0604020202020204" pitchFamily="34" charset="0"/>
                <a:cs typeface="Arial" panose="020B0604020202020204" pitchFamily="34" charset="0"/>
              </a:rPr>
              <a:t>Victorian Cadastral Surveying Issues</a:t>
            </a:r>
            <a:endParaRPr lang="en-AU" sz="2400" dirty="0">
              <a:effectLst/>
              <a:latin typeface="Times New Roman"/>
              <a:ea typeface="Times New Roman"/>
            </a:endParaRPr>
          </a:p>
        </p:txBody>
      </p:sp>
      <p:sp>
        <p:nvSpPr>
          <p:cNvPr id="3" name="Content Placeholder 2"/>
          <p:cNvSpPr>
            <a:spLocks noGrp="1"/>
          </p:cNvSpPr>
          <p:nvPr>
            <p:ph idx="1"/>
          </p:nvPr>
        </p:nvSpPr>
        <p:spPr>
          <a:xfrm>
            <a:off x="395536" y="1700808"/>
            <a:ext cx="8229600" cy="4536504"/>
          </a:xfrm>
        </p:spPr>
        <p:txBody>
          <a:bodyPr>
            <a:normAutofit/>
          </a:bodyPr>
          <a:lstStyle/>
          <a:p>
            <a:pPr algn="ctr"/>
            <a:endParaRPr lang="en-AU" sz="4000" dirty="0" smtClean="0"/>
          </a:p>
          <a:p>
            <a:pPr algn="ctr"/>
            <a:endParaRPr lang="en-AU" sz="4000" dirty="0" smtClean="0"/>
          </a:p>
          <a:p>
            <a:pPr algn="ctr"/>
            <a:endParaRPr lang="en-AU" sz="4000" dirty="0"/>
          </a:p>
          <a:p>
            <a:pPr algn="ctr"/>
            <a:endParaRPr lang="en-AU" sz="4000" dirty="0" smtClean="0"/>
          </a:p>
          <a:p>
            <a:pPr algn="ctr"/>
            <a:r>
              <a:rPr lang="en-AU" sz="4000" dirty="0" smtClean="0"/>
              <a:t>Enjoy ISV Regional Conference 2015</a:t>
            </a:r>
          </a:p>
          <a:p>
            <a:pPr algn="ctr"/>
            <a:r>
              <a:rPr lang="en-AU" sz="4000" dirty="0" smtClean="0"/>
              <a:t>Thank You</a:t>
            </a:r>
          </a:p>
          <a:p>
            <a:pPr algn="ctr"/>
            <a:endParaRPr lang="en-AU" sz="4000" dirty="0"/>
          </a:p>
          <a:p>
            <a:pPr algn="ctr"/>
            <a:endParaRPr lang="en-AU" sz="4000" dirty="0"/>
          </a:p>
        </p:txBody>
      </p:sp>
      <p:pic>
        <p:nvPicPr>
          <p:cNvPr id="1026" name="Picture 2" descr="http://www.bookeasy.com.au/website/images/wangaratta/60A.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67744" y="1268759"/>
            <a:ext cx="4824536" cy="320349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79236744"/>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1736</TotalTime>
  <Words>716</Words>
  <Application>Microsoft Office PowerPoint</Application>
  <PresentationFormat>On-screen Show (4:3)</PresentationFormat>
  <Paragraphs>89</Paragraphs>
  <Slides>8</Slides>
  <Notes>8</Notes>
  <HiddenSlides>0</HiddenSlides>
  <MMClips>0</MMClips>
  <ScaleCrop>false</ScaleCrop>
  <HeadingPairs>
    <vt:vector size="4" baseType="variant">
      <vt:variant>
        <vt:lpstr>Theme</vt:lpstr>
      </vt:variant>
      <vt:variant>
        <vt:i4>1</vt:i4>
      </vt:variant>
      <vt:variant>
        <vt:lpstr>Slide Titles</vt:lpstr>
      </vt:variant>
      <vt:variant>
        <vt:i4>8</vt:i4>
      </vt:variant>
    </vt:vector>
  </HeadingPairs>
  <TitlesOfParts>
    <vt:vector size="9" baseType="lpstr">
      <vt:lpstr>Office Theme</vt:lpstr>
      <vt:lpstr>PowerPoint Presentation</vt:lpstr>
      <vt:lpstr>Victorian Cadastral Surveying Issues  </vt:lpstr>
      <vt:lpstr>Re-making the Surveying (Cadastral Surveys) Regulations 2005</vt:lpstr>
      <vt:lpstr>Re-making the Surveying (Cadastral Surveys) Regulations 2005</vt:lpstr>
      <vt:lpstr>SRBV (Draft) Policy for Approval of Professional Training Agreements</vt:lpstr>
      <vt:lpstr>SRBV (Draft) Policy for Approval of Professional Training Agreements</vt:lpstr>
      <vt:lpstr>Digital representation of NSW-VIC Border along Murray River</vt:lpstr>
      <vt:lpstr>Victorian Cadastral Surveying Issues</vt:lpstr>
    </vt:vector>
  </TitlesOfParts>
  <Company>Victorian Government</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Suzanne Porter</dc:creator>
  <cp:lastModifiedBy>User</cp:lastModifiedBy>
  <cp:revision>74</cp:revision>
  <cp:lastPrinted>2015-02-10T03:01:49Z</cp:lastPrinted>
  <dcterms:created xsi:type="dcterms:W3CDTF">2014-12-24T02:05:37Z</dcterms:created>
  <dcterms:modified xsi:type="dcterms:W3CDTF">2015-04-16T15:32:52Z</dcterms:modified>
</cp:coreProperties>
</file>