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12" d="100"/>
          <a:sy n="112" d="100"/>
        </p:scale>
        <p:origin x="-1632"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04F9E764-4394-4F7E-B691-5B4B4866E334}" type="datetimeFigureOut">
              <a:rPr lang="en-AU" smtClean="0"/>
              <a:t>13/07/2016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2794301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4F9E764-4394-4F7E-B691-5B4B4866E334}" type="datetimeFigureOut">
              <a:rPr lang="en-AU" smtClean="0"/>
              <a:t>13/07/2016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2170005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4F9E764-4394-4F7E-B691-5B4B4866E334}" type="datetimeFigureOut">
              <a:rPr lang="en-AU" smtClean="0"/>
              <a:t>13/07/2016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4001212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4F9E764-4394-4F7E-B691-5B4B4866E334}" type="datetimeFigureOut">
              <a:rPr lang="en-AU" smtClean="0"/>
              <a:t>13/07/2016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1761949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F9E764-4394-4F7E-B691-5B4B4866E334}" type="datetimeFigureOut">
              <a:rPr lang="en-AU" smtClean="0"/>
              <a:t>13/07/2016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1711652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04F9E764-4394-4F7E-B691-5B4B4866E334}" type="datetimeFigureOut">
              <a:rPr lang="en-AU" smtClean="0"/>
              <a:t>13/07/2016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3820517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04F9E764-4394-4F7E-B691-5B4B4866E334}" type="datetimeFigureOut">
              <a:rPr lang="en-AU" smtClean="0"/>
              <a:t>13/07/2016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1910880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04F9E764-4394-4F7E-B691-5B4B4866E334}" type="datetimeFigureOut">
              <a:rPr lang="en-AU" smtClean="0"/>
              <a:t>13/07/2016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2397336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F9E764-4394-4F7E-B691-5B4B4866E334}" type="datetimeFigureOut">
              <a:rPr lang="en-AU" smtClean="0"/>
              <a:t>13/07/2016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2406178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F9E764-4394-4F7E-B691-5B4B4866E334}" type="datetimeFigureOut">
              <a:rPr lang="en-AU" smtClean="0"/>
              <a:t>13/07/2016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37963762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F9E764-4394-4F7E-B691-5B4B4866E334}" type="datetimeFigureOut">
              <a:rPr lang="en-AU" smtClean="0"/>
              <a:t>13/07/2016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0B900F4-7BA3-4676-8542-FA68D513C7EE}" type="slidenum">
              <a:rPr lang="en-AU" smtClean="0"/>
              <a:t>‹#›</a:t>
            </a:fld>
            <a:endParaRPr lang="en-AU"/>
          </a:p>
        </p:txBody>
      </p:sp>
    </p:spTree>
    <p:extLst>
      <p:ext uri="{BB962C8B-B14F-4D97-AF65-F5344CB8AC3E}">
        <p14:creationId xmlns:p14="http://schemas.microsoft.com/office/powerpoint/2010/main" val="3347306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F9E764-4394-4F7E-B691-5B4B4866E334}" type="datetimeFigureOut">
              <a:rPr lang="en-AU" smtClean="0"/>
              <a:t>13/07/2016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B900F4-7BA3-4676-8542-FA68D513C7EE}" type="slidenum">
              <a:rPr lang="en-AU" smtClean="0"/>
              <a:t>‹#›</a:t>
            </a:fld>
            <a:endParaRPr lang="en-AU"/>
          </a:p>
        </p:txBody>
      </p:sp>
    </p:spTree>
    <p:extLst>
      <p:ext uri="{BB962C8B-B14F-4D97-AF65-F5344CB8AC3E}">
        <p14:creationId xmlns:p14="http://schemas.microsoft.com/office/powerpoint/2010/main" val="2248366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8585" y="2060848"/>
            <a:ext cx="7772400" cy="1830065"/>
          </a:xfrm>
        </p:spPr>
        <p:txBody>
          <a:bodyPr>
            <a:normAutofit/>
          </a:bodyPr>
          <a:lstStyle/>
          <a:p>
            <a:pPr algn="l"/>
            <a:r>
              <a:rPr lang="en-AU" sz="3200" b="1" dirty="0">
                <a:solidFill>
                  <a:schemeClr val="tx1">
                    <a:lumMod val="75000"/>
                    <a:lumOff val="25000"/>
                  </a:schemeClr>
                </a:solidFill>
              </a:rPr>
              <a:t>The Institution of Surveyors Victoria</a:t>
            </a:r>
            <a:br>
              <a:rPr lang="en-AU" sz="3200" b="1" dirty="0">
                <a:solidFill>
                  <a:schemeClr val="tx1">
                    <a:lumMod val="75000"/>
                    <a:lumOff val="25000"/>
                  </a:schemeClr>
                </a:solidFill>
              </a:rPr>
            </a:br>
            <a:r>
              <a:rPr lang="en-AU" sz="3200" b="1" dirty="0">
                <a:solidFill>
                  <a:schemeClr val="tx1">
                    <a:lumMod val="75000"/>
                    <a:lumOff val="25000"/>
                  </a:schemeClr>
                </a:solidFill>
              </a:rPr>
              <a:t>Strategic </a:t>
            </a:r>
            <a:r>
              <a:rPr lang="en-AU" sz="3200" b="1" dirty="0" smtClean="0">
                <a:solidFill>
                  <a:schemeClr val="tx1">
                    <a:lumMod val="75000"/>
                    <a:lumOff val="25000"/>
                  </a:schemeClr>
                </a:solidFill>
              </a:rPr>
              <a:t>Plan 2016-2019</a:t>
            </a:r>
            <a:endParaRPr lang="en-AU" sz="3600" dirty="0"/>
          </a:p>
        </p:txBody>
      </p:sp>
      <p:pic>
        <p:nvPicPr>
          <p:cNvPr id="1026" name="Picture 2" descr="C:\Users\Gary\Documents\PICTURES\LOGOS\ISV\ISV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792" y="0"/>
            <a:ext cx="3709987" cy="1017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96084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12776"/>
            <a:ext cx="7772400" cy="4176464"/>
          </a:xfrm>
        </p:spPr>
        <p:txBody>
          <a:bodyPr>
            <a:noAutofit/>
          </a:bodyPr>
          <a:lstStyle/>
          <a:p>
            <a:pPr algn="l"/>
            <a:r>
              <a:rPr lang="en-US" sz="2400" b="1" dirty="0">
                <a:solidFill>
                  <a:schemeClr val="tx1">
                    <a:lumMod val="75000"/>
                    <a:lumOff val="25000"/>
                  </a:schemeClr>
                </a:solidFill>
                <a:latin typeface="+mn-lt"/>
              </a:rPr>
              <a:t>VISION</a:t>
            </a:r>
            <a:r>
              <a:rPr lang="en-AU" sz="1800" dirty="0">
                <a:solidFill>
                  <a:schemeClr val="tx1">
                    <a:lumMod val="75000"/>
                    <a:lumOff val="25000"/>
                  </a:schemeClr>
                </a:solidFill>
                <a:latin typeface="+mn-lt"/>
              </a:rPr>
              <a:t/>
            </a:r>
            <a:br>
              <a:rPr lang="en-AU" sz="1800" dirty="0">
                <a:solidFill>
                  <a:schemeClr val="tx1">
                    <a:lumMod val="75000"/>
                    <a:lumOff val="25000"/>
                  </a:schemeClr>
                </a:solidFill>
                <a:latin typeface="+mn-lt"/>
              </a:rPr>
            </a:br>
            <a:r>
              <a:rPr lang="en-AU" sz="2000" dirty="0">
                <a:solidFill>
                  <a:schemeClr val="tx1">
                    <a:lumMod val="75000"/>
                    <a:lumOff val="25000"/>
                  </a:schemeClr>
                </a:solidFill>
                <a:latin typeface="+mn-lt"/>
              </a:rPr>
              <a:t>T</a:t>
            </a:r>
            <a:r>
              <a:rPr lang="en-GB" sz="2000" dirty="0">
                <a:solidFill>
                  <a:schemeClr val="tx1">
                    <a:lumMod val="75000"/>
                    <a:lumOff val="25000"/>
                  </a:schemeClr>
                </a:solidFill>
                <a:latin typeface="+mn-lt"/>
              </a:rPr>
              <a:t>o be the dynamic organisation representing the surveying profession in south east Australia.</a:t>
            </a:r>
            <a:r>
              <a:rPr lang="en-AU" sz="2000" dirty="0">
                <a:solidFill>
                  <a:schemeClr val="tx1">
                    <a:lumMod val="75000"/>
                    <a:lumOff val="25000"/>
                  </a:schemeClr>
                </a:solidFill>
                <a:latin typeface="+mn-lt"/>
              </a:rPr>
              <a:t/>
            </a:r>
            <a:br>
              <a:rPr lang="en-AU" sz="2000" dirty="0">
                <a:solidFill>
                  <a:schemeClr val="tx1">
                    <a:lumMod val="75000"/>
                    <a:lumOff val="25000"/>
                  </a:schemeClr>
                </a:solidFill>
                <a:latin typeface="+mn-lt"/>
              </a:rPr>
            </a:br>
            <a:r>
              <a:rPr lang="en-AU" sz="1800" dirty="0">
                <a:solidFill>
                  <a:schemeClr val="tx1">
                    <a:lumMod val="75000"/>
                    <a:lumOff val="25000"/>
                  </a:schemeClr>
                </a:solidFill>
                <a:latin typeface="+mn-lt"/>
              </a:rPr>
              <a:t/>
            </a:r>
            <a:br>
              <a:rPr lang="en-AU" sz="1800" dirty="0">
                <a:solidFill>
                  <a:schemeClr val="tx1">
                    <a:lumMod val="75000"/>
                    <a:lumOff val="25000"/>
                  </a:schemeClr>
                </a:solidFill>
                <a:latin typeface="+mn-lt"/>
              </a:rPr>
            </a:br>
            <a:r>
              <a:rPr lang="en-US" sz="1800" b="1" dirty="0">
                <a:solidFill>
                  <a:schemeClr val="tx1">
                    <a:lumMod val="75000"/>
                    <a:lumOff val="25000"/>
                  </a:schemeClr>
                </a:solidFill>
                <a:latin typeface="+mn-lt"/>
              </a:rPr>
              <a:t> </a:t>
            </a:r>
            <a:r>
              <a:rPr lang="en-AU" sz="3600" dirty="0">
                <a:solidFill>
                  <a:schemeClr val="tx1">
                    <a:lumMod val="75000"/>
                    <a:lumOff val="25000"/>
                  </a:schemeClr>
                </a:solidFill>
                <a:latin typeface="+mn-lt"/>
              </a:rPr>
              <a:t/>
            </a:r>
            <a:br>
              <a:rPr lang="en-AU" sz="3600" dirty="0">
                <a:solidFill>
                  <a:schemeClr val="tx1">
                    <a:lumMod val="75000"/>
                    <a:lumOff val="25000"/>
                  </a:schemeClr>
                </a:solidFill>
                <a:latin typeface="+mn-lt"/>
              </a:rPr>
            </a:br>
            <a:r>
              <a:rPr lang="en-US" sz="2400" b="1" dirty="0">
                <a:solidFill>
                  <a:schemeClr val="tx1">
                    <a:lumMod val="75000"/>
                    <a:lumOff val="25000"/>
                  </a:schemeClr>
                </a:solidFill>
                <a:latin typeface="+mn-lt"/>
              </a:rPr>
              <a:t>MISSION</a:t>
            </a:r>
            <a:r>
              <a:rPr lang="en-AU" sz="2000" dirty="0">
                <a:solidFill>
                  <a:schemeClr val="tx1">
                    <a:lumMod val="75000"/>
                    <a:lumOff val="25000"/>
                  </a:schemeClr>
                </a:solidFill>
                <a:latin typeface="+mn-lt"/>
              </a:rPr>
              <a:t/>
            </a:r>
            <a:br>
              <a:rPr lang="en-AU" sz="2000" dirty="0">
                <a:solidFill>
                  <a:schemeClr val="tx1">
                    <a:lumMod val="75000"/>
                    <a:lumOff val="25000"/>
                  </a:schemeClr>
                </a:solidFill>
                <a:latin typeface="+mn-lt"/>
              </a:rPr>
            </a:br>
            <a:r>
              <a:rPr lang="en-US" sz="2000" dirty="0">
                <a:solidFill>
                  <a:schemeClr val="tx1">
                    <a:lumMod val="75000"/>
                    <a:lumOff val="25000"/>
                  </a:schemeClr>
                </a:solidFill>
                <a:latin typeface="+mn-lt"/>
              </a:rPr>
              <a:t>To promote professional development to our members throughout their professional lives, and promote and represent the surveying profession to the wider community and at all levels of government.</a:t>
            </a:r>
            <a:r>
              <a:rPr lang="en-AU" sz="1600" dirty="0">
                <a:solidFill>
                  <a:schemeClr val="tx1">
                    <a:lumMod val="75000"/>
                    <a:lumOff val="25000"/>
                  </a:schemeClr>
                </a:solidFill>
                <a:latin typeface="+mn-lt"/>
              </a:rPr>
              <a:t/>
            </a:r>
            <a:br>
              <a:rPr lang="en-AU" sz="1600" dirty="0">
                <a:solidFill>
                  <a:schemeClr val="tx1">
                    <a:lumMod val="75000"/>
                    <a:lumOff val="25000"/>
                  </a:schemeClr>
                </a:solidFill>
                <a:latin typeface="+mn-lt"/>
              </a:rPr>
            </a:br>
            <a:endParaRPr lang="en-AU" sz="2400" dirty="0">
              <a:latin typeface="+mn-lt"/>
            </a:endParaRPr>
          </a:p>
        </p:txBody>
      </p:sp>
      <p:pic>
        <p:nvPicPr>
          <p:cNvPr id="1026" name="Picture 2" descr="C:\Users\Gary\Documents\PICTURES\LOGOS\ISV\ISV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792" y="0"/>
            <a:ext cx="3709987" cy="101758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131840" y="6237312"/>
            <a:ext cx="2545505" cy="369332"/>
          </a:xfrm>
          <a:prstGeom prst="rect">
            <a:avLst/>
          </a:prstGeom>
        </p:spPr>
        <p:txBody>
          <a:bodyPr wrap="none">
            <a:spAutoFit/>
          </a:bodyPr>
          <a:lstStyle/>
          <a:p>
            <a:r>
              <a:rPr lang="en-AU" b="1" dirty="0">
                <a:solidFill>
                  <a:schemeClr val="tx1">
                    <a:lumMod val="75000"/>
                    <a:lumOff val="25000"/>
                  </a:schemeClr>
                </a:solidFill>
              </a:rPr>
              <a:t>Strategic </a:t>
            </a:r>
            <a:r>
              <a:rPr lang="en-AU" b="1" dirty="0" smtClean="0">
                <a:solidFill>
                  <a:schemeClr val="tx1">
                    <a:lumMod val="75000"/>
                    <a:lumOff val="25000"/>
                  </a:schemeClr>
                </a:solidFill>
              </a:rPr>
              <a:t>Plan 2016-2019</a:t>
            </a:r>
            <a:endParaRPr lang="en-AU" dirty="0"/>
          </a:p>
        </p:txBody>
      </p:sp>
    </p:spTree>
    <p:extLst>
      <p:ext uri="{BB962C8B-B14F-4D97-AF65-F5344CB8AC3E}">
        <p14:creationId xmlns:p14="http://schemas.microsoft.com/office/powerpoint/2010/main" val="36225444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Gary\Documents\PICTURES\LOGOS\ISV\ISV logo.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99792" y="0"/>
            <a:ext cx="3709987" cy="10175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p:cNvGraphicFramePr>
            <a:graphicFrameLocks noGrp="1"/>
          </p:cNvGraphicFramePr>
          <p:nvPr>
            <p:extLst>
              <p:ext uri="{D42A27DB-BD31-4B8C-83A1-F6EECF244321}">
                <p14:modId xmlns:p14="http://schemas.microsoft.com/office/powerpoint/2010/main" val="1863218868"/>
              </p:ext>
            </p:extLst>
          </p:nvPr>
        </p:nvGraphicFramePr>
        <p:xfrm>
          <a:off x="323528" y="908720"/>
          <a:ext cx="8280920" cy="5766054"/>
        </p:xfrm>
        <a:graphic>
          <a:graphicData uri="http://schemas.openxmlformats.org/drawingml/2006/table">
            <a:tbl>
              <a:tblPr firstRow="1" firstCol="1" bandRow="1">
                <a:tableStyleId>{5C22544A-7EE6-4342-B048-85BDC9FD1C3A}</a:tableStyleId>
              </a:tblPr>
              <a:tblGrid>
                <a:gridCol w="4392488"/>
                <a:gridCol w="3888432"/>
              </a:tblGrid>
              <a:tr h="1966640">
                <a:tc>
                  <a:txBody>
                    <a:bodyPr/>
                    <a:lstStyle/>
                    <a:p>
                      <a:pPr algn="ctr">
                        <a:lnSpc>
                          <a:spcPct val="115000"/>
                        </a:lnSpc>
                        <a:spcAft>
                          <a:spcPts val="0"/>
                        </a:spcAft>
                      </a:pPr>
                      <a:endParaRPr lang="en-US" sz="2000" dirty="0" smtClean="0">
                        <a:solidFill>
                          <a:schemeClr val="tx1">
                            <a:lumMod val="75000"/>
                            <a:lumOff val="25000"/>
                          </a:schemeClr>
                        </a:solidFill>
                        <a:effectLst/>
                      </a:endParaRPr>
                    </a:p>
                    <a:p>
                      <a:pPr algn="ctr">
                        <a:lnSpc>
                          <a:spcPct val="115000"/>
                        </a:lnSpc>
                        <a:spcAft>
                          <a:spcPts val="0"/>
                        </a:spcAft>
                      </a:pPr>
                      <a:endParaRPr lang="en-US" sz="1400" dirty="0" smtClean="0">
                        <a:solidFill>
                          <a:schemeClr val="tx1">
                            <a:lumMod val="75000"/>
                            <a:lumOff val="25000"/>
                          </a:schemeClr>
                        </a:solidFill>
                        <a:effectLst/>
                      </a:endParaRPr>
                    </a:p>
                    <a:p>
                      <a:pPr marL="914400" lvl="2" algn="l" defTabSz="914400" rtl="0" eaLnBrk="1" latinLnBrk="0" hangingPunct="1">
                        <a:lnSpc>
                          <a:spcPct val="115000"/>
                        </a:lnSpc>
                        <a:spcAft>
                          <a:spcPts val="0"/>
                        </a:spcAft>
                      </a:pPr>
                      <a:r>
                        <a:rPr lang="en-US" sz="2400" b="1" kern="1200" dirty="0" smtClean="0">
                          <a:solidFill>
                            <a:schemeClr val="tx1">
                              <a:lumMod val="75000"/>
                              <a:lumOff val="25000"/>
                            </a:schemeClr>
                          </a:solidFill>
                          <a:effectLst/>
                          <a:latin typeface="+mn-lt"/>
                          <a:ea typeface="+mn-ea"/>
                          <a:cs typeface="+mn-cs"/>
                        </a:rPr>
                        <a:t>MEMBERSHIP</a:t>
                      </a:r>
                      <a:endParaRPr lang="en-AU" sz="2400" b="1" kern="1200" dirty="0">
                        <a:solidFill>
                          <a:schemeClr val="tx1">
                            <a:lumMod val="75000"/>
                            <a:lumOff val="25000"/>
                          </a:schemeClr>
                        </a:solidFill>
                        <a:effectLst/>
                        <a:latin typeface="+mn-lt"/>
                        <a:ea typeface="+mn-ea"/>
                        <a:cs typeface="+mn-cs"/>
                      </a:endParaRPr>
                    </a:p>
                    <a:p>
                      <a:pPr marL="914400" lvl="2" algn="l" defTabSz="914400" rtl="0" eaLnBrk="1" latinLnBrk="0" hangingPunct="1">
                        <a:lnSpc>
                          <a:spcPct val="115000"/>
                        </a:lnSpc>
                        <a:spcAft>
                          <a:spcPts val="0"/>
                        </a:spcAft>
                      </a:pPr>
                      <a:r>
                        <a:rPr lang="en-US" sz="1600" b="0" kern="1200" dirty="0">
                          <a:solidFill>
                            <a:schemeClr val="tx1">
                              <a:lumMod val="75000"/>
                              <a:lumOff val="25000"/>
                            </a:schemeClr>
                          </a:solidFill>
                          <a:effectLst/>
                          <a:latin typeface="+mn-lt"/>
                          <a:ea typeface="+mn-ea"/>
                          <a:cs typeface="+mn-cs"/>
                        </a:rPr>
                        <a:t>Student</a:t>
                      </a:r>
                      <a:endParaRPr lang="en-AU" sz="1600" b="0" kern="1200" dirty="0">
                        <a:solidFill>
                          <a:schemeClr val="tx1">
                            <a:lumMod val="75000"/>
                            <a:lumOff val="25000"/>
                          </a:schemeClr>
                        </a:solidFill>
                        <a:effectLst/>
                        <a:latin typeface="+mn-lt"/>
                        <a:ea typeface="+mn-ea"/>
                        <a:cs typeface="+mn-cs"/>
                      </a:endParaRPr>
                    </a:p>
                    <a:p>
                      <a:pPr marL="914400" lvl="2" algn="l" defTabSz="914400" rtl="0" eaLnBrk="1" latinLnBrk="0" hangingPunct="1">
                        <a:lnSpc>
                          <a:spcPct val="115000"/>
                        </a:lnSpc>
                        <a:spcAft>
                          <a:spcPts val="0"/>
                        </a:spcAft>
                      </a:pPr>
                      <a:r>
                        <a:rPr lang="en-US" sz="1600" b="0" kern="1200" dirty="0">
                          <a:solidFill>
                            <a:schemeClr val="tx1">
                              <a:lumMod val="75000"/>
                              <a:lumOff val="25000"/>
                            </a:schemeClr>
                          </a:solidFill>
                          <a:effectLst/>
                          <a:latin typeface="+mn-lt"/>
                          <a:ea typeface="+mn-ea"/>
                          <a:cs typeface="+mn-cs"/>
                        </a:rPr>
                        <a:t>Graduate</a:t>
                      </a:r>
                      <a:endParaRPr lang="en-AU" sz="1600" b="0" kern="1200" dirty="0">
                        <a:solidFill>
                          <a:schemeClr val="tx1">
                            <a:lumMod val="75000"/>
                            <a:lumOff val="25000"/>
                          </a:schemeClr>
                        </a:solidFill>
                        <a:effectLst/>
                        <a:latin typeface="+mn-lt"/>
                        <a:ea typeface="+mn-ea"/>
                        <a:cs typeface="+mn-cs"/>
                      </a:endParaRPr>
                    </a:p>
                    <a:p>
                      <a:pPr marL="914400" lvl="2" algn="l" defTabSz="914400" rtl="0" eaLnBrk="1" latinLnBrk="0" hangingPunct="1">
                        <a:lnSpc>
                          <a:spcPct val="115000"/>
                        </a:lnSpc>
                        <a:spcAft>
                          <a:spcPts val="0"/>
                        </a:spcAft>
                      </a:pPr>
                      <a:r>
                        <a:rPr lang="en-US" sz="1600" b="0" kern="1200" dirty="0">
                          <a:solidFill>
                            <a:schemeClr val="tx1">
                              <a:lumMod val="75000"/>
                              <a:lumOff val="25000"/>
                            </a:schemeClr>
                          </a:solidFill>
                          <a:effectLst/>
                          <a:latin typeface="+mn-lt"/>
                          <a:ea typeface="+mn-ea"/>
                          <a:cs typeface="+mn-cs"/>
                        </a:rPr>
                        <a:t>Professional</a:t>
                      </a:r>
                      <a:endParaRPr lang="en-AU" sz="1600" b="0" kern="1200" dirty="0">
                        <a:solidFill>
                          <a:schemeClr val="tx1">
                            <a:lumMod val="75000"/>
                            <a:lumOff val="25000"/>
                          </a:schemeClr>
                        </a:solidFill>
                        <a:effectLst/>
                        <a:latin typeface="+mn-lt"/>
                        <a:ea typeface="+mn-ea"/>
                        <a:cs typeface="+mn-cs"/>
                      </a:endParaRPr>
                    </a:p>
                    <a:p>
                      <a:pPr>
                        <a:lnSpc>
                          <a:spcPct val="115000"/>
                        </a:lnSpc>
                        <a:spcAft>
                          <a:spcPts val="0"/>
                        </a:spcAft>
                      </a:pPr>
                      <a:r>
                        <a:rPr lang="en-US" sz="2000" dirty="0">
                          <a:solidFill>
                            <a:schemeClr val="tx1">
                              <a:lumMod val="75000"/>
                              <a:lumOff val="25000"/>
                            </a:schemeClr>
                          </a:solidFill>
                          <a:effectLst/>
                        </a:rPr>
                        <a:t> </a:t>
                      </a:r>
                      <a:endParaRPr lang="en-US" sz="2000" dirty="0" smtClean="0">
                        <a:solidFill>
                          <a:schemeClr val="tx1">
                            <a:lumMod val="75000"/>
                            <a:lumOff val="25000"/>
                          </a:schemeClr>
                        </a:solidFill>
                        <a:effectLst/>
                      </a:endParaRPr>
                    </a:p>
                    <a:p>
                      <a:pPr>
                        <a:lnSpc>
                          <a:spcPct val="115000"/>
                        </a:lnSpc>
                        <a:spcAft>
                          <a:spcPts val="0"/>
                        </a:spcAft>
                      </a:pPr>
                      <a:endParaRPr lang="en-AU" sz="1050" dirty="0">
                        <a:solidFill>
                          <a:schemeClr val="tx1">
                            <a:lumMod val="75000"/>
                            <a:lumOff val="25000"/>
                          </a:schemeClr>
                        </a:solidFill>
                        <a:effectLst/>
                      </a:endParaRPr>
                    </a:p>
                  </a:txBody>
                  <a:tcPr marL="57501" marR="57501"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lnSpc>
                          <a:spcPct val="115000"/>
                        </a:lnSpc>
                        <a:spcAft>
                          <a:spcPts val="0"/>
                        </a:spcAft>
                      </a:pPr>
                      <a:endParaRPr lang="en-US" sz="2000" dirty="0" smtClean="0">
                        <a:solidFill>
                          <a:schemeClr val="tx1">
                            <a:lumMod val="75000"/>
                            <a:lumOff val="25000"/>
                          </a:schemeClr>
                        </a:solidFill>
                        <a:effectLst/>
                      </a:endParaRPr>
                    </a:p>
                    <a:p>
                      <a:pPr algn="ctr">
                        <a:lnSpc>
                          <a:spcPct val="115000"/>
                        </a:lnSpc>
                        <a:spcAft>
                          <a:spcPts val="0"/>
                        </a:spcAft>
                      </a:pPr>
                      <a:endParaRPr lang="en-US" sz="1400" dirty="0" smtClean="0">
                        <a:solidFill>
                          <a:schemeClr val="tx1">
                            <a:lumMod val="75000"/>
                            <a:lumOff val="25000"/>
                          </a:schemeClr>
                        </a:solidFill>
                        <a:effectLst/>
                      </a:endParaRPr>
                    </a:p>
                    <a:p>
                      <a:pPr lvl="2" algn="l">
                        <a:lnSpc>
                          <a:spcPct val="115000"/>
                        </a:lnSpc>
                        <a:spcAft>
                          <a:spcPts val="0"/>
                        </a:spcAft>
                      </a:pPr>
                      <a:r>
                        <a:rPr lang="en-US" sz="2400" dirty="0" smtClean="0">
                          <a:solidFill>
                            <a:schemeClr val="tx1">
                              <a:lumMod val="75000"/>
                              <a:lumOff val="25000"/>
                            </a:schemeClr>
                          </a:solidFill>
                          <a:effectLst/>
                        </a:rPr>
                        <a:t>COMMUNITY</a:t>
                      </a:r>
                      <a:endParaRPr lang="en-AU" sz="110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Wider Community</a:t>
                      </a:r>
                      <a:endParaRPr lang="en-AU" sz="1050" b="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Government</a:t>
                      </a:r>
                      <a:endParaRPr lang="en-AU" sz="1050" b="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Kindred Bodies</a:t>
                      </a:r>
                      <a:endParaRPr lang="en-AU" sz="1050" b="0" dirty="0">
                        <a:solidFill>
                          <a:schemeClr val="tx1">
                            <a:lumMod val="75000"/>
                            <a:lumOff val="25000"/>
                          </a:schemeClr>
                        </a:solidFill>
                        <a:effectLst/>
                      </a:endParaRPr>
                    </a:p>
                    <a:p>
                      <a:pPr>
                        <a:lnSpc>
                          <a:spcPct val="115000"/>
                        </a:lnSpc>
                        <a:spcAft>
                          <a:spcPts val="0"/>
                        </a:spcAft>
                      </a:pPr>
                      <a:r>
                        <a:rPr lang="en-US" sz="2000" dirty="0">
                          <a:solidFill>
                            <a:schemeClr val="tx1">
                              <a:lumMod val="75000"/>
                              <a:lumOff val="25000"/>
                            </a:schemeClr>
                          </a:solidFill>
                          <a:effectLst/>
                        </a:rPr>
                        <a:t> </a:t>
                      </a:r>
                      <a:endParaRPr lang="en-AU" sz="1050" dirty="0">
                        <a:solidFill>
                          <a:schemeClr val="tx1">
                            <a:lumMod val="75000"/>
                            <a:lumOff val="25000"/>
                          </a:schemeClr>
                        </a:solidFill>
                        <a:effectLst/>
                        <a:latin typeface="Calibri"/>
                        <a:ea typeface="Calibri"/>
                        <a:cs typeface="Times New Roman"/>
                      </a:endParaRPr>
                    </a:p>
                  </a:txBody>
                  <a:tcPr marL="57501" marR="57501" marT="0" marB="0">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966679">
                <a:tc gridSpan="2">
                  <a:txBody>
                    <a:bodyPr/>
                    <a:lstStyle/>
                    <a:p>
                      <a:pPr algn="ctr">
                        <a:lnSpc>
                          <a:spcPct val="115000"/>
                        </a:lnSpc>
                        <a:spcAft>
                          <a:spcPts val="0"/>
                        </a:spcAft>
                      </a:pPr>
                      <a:r>
                        <a:rPr lang="en-GB" sz="2000" b="1" i="1" dirty="0">
                          <a:solidFill>
                            <a:schemeClr val="tx1">
                              <a:lumMod val="75000"/>
                              <a:lumOff val="25000"/>
                            </a:schemeClr>
                          </a:solidFill>
                          <a:effectLst/>
                        </a:rPr>
                        <a:t>To be the dynamic organisation representing the </a:t>
                      </a:r>
                      <a:endParaRPr lang="en-AU" sz="1200" b="1" i="1" dirty="0">
                        <a:solidFill>
                          <a:schemeClr val="tx1">
                            <a:lumMod val="75000"/>
                            <a:lumOff val="25000"/>
                          </a:schemeClr>
                        </a:solidFill>
                        <a:effectLst/>
                      </a:endParaRPr>
                    </a:p>
                    <a:p>
                      <a:pPr algn="ctr">
                        <a:lnSpc>
                          <a:spcPct val="115000"/>
                        </a:lnSpc>
                        <a:spcAft>
                          <a:spcPts val="0"/>
                        </a:spcAft>
                      </a:pPr>
                      <a:r>
                        <a:rPr lang="en-GB" sz="2000" b="1" i="1" dirty="0">
                          <a:solidFill>
                            <a:schemeClr val="tx1">
                              <a:lumMod val="75000"/>
                              <a:lumOff val="25000"/>
                            </a:schemeClr>
                          </a:solidFill>
                          <a:effectLst/>
                        </a:rPr>
                        <a:t>s</a:t>
                      </a:r>
                      <a:r>
                        <a:rPr lang="en-GB" sz="2000" b="1" i="1" dirty="0" smtClean="0">
                          <a:solidFill>
                            <a:schemeClr val="tx1">
                              <a:lumMod val="75000"/>
                              <a:lumOff val="25000"/>
                            </a:schemeClr>
                          </a:solidFill>
                          <a:effectLst/>
                        </a:rPr>
                        <a:t>urveying </a:t>
                      </a:r>
                      <a:r>
                        <a:rPr lang="en-GB" sz="2000" b="1" i="1" dirty="0">
                          <a:solidFill>
                            <a:schemeClr val="tx1">
                              <a:lumMod val="75000"/>
                              <a:lumOff val="25000"/>
                            </a:schemeClr>
                          </a:solidFill>
                          <a:effectLst/>
                        </a:rPr>
                        <a:t>profession in </a:t>
                      </a:r>
                      <a:r>
                        <a:rPr lang="en-GB" sz="2000" b="1" i="1" dirty="0" smtClean="0">
                          <a:solidFill>
                            <a:schemeClr val="tx1">
                              <a:lumMod val="75000"/>
                              <a:lumOff val="25000"/>
                            </a:schemeClr>
                          </a:solidFill>
                          <a:effectLst/>
                        </a:rPr>
                        <a:t>south </a:t>
                      </a:r>
                      <a:r>
                        <a:rPr lang="en-GB" sz="2000" b="1" i="1" dirty="0">
                          <a:solidFill>
                            <a:schemeClr val="tx1">
                              <a:lumMod val="75000"/>
                              <a:lumOff val="25000"/>
                            </a:schemeClr>
                          </a:solidFill>
                          <a:effectLst/>
                        </a:rPr>
                        <a:t>e</a:t>
                      </a:r>
                      <a:r>
                        <a:rPr lang="en-GB" sz="2000" b="1" i="1" dirty="0" smtClean="0">
                          <a:solidFill>
                            <a:schemeClr val="tx1">
                              <a:lumMod val="75000"/>
                              <a:lumOff val="25000"/>
                            </a:schemeClr>
                          </a:solidFill>
                          <a:effectLst/>
                        </a:rPr>
                        <a:t>ast </a:t>
                      </a:r>
                      <a:r>
                        <a:rPr lang="en-GB" sz="2000" b="1" i="1" dirty="0">
                          <a:solidFill>
                            <a:schemeClr val="tx1">
                              <a:lumMod val="75000"/>
                              <a:lumOff val="25000"/>
                            </a:schemeClr>
                          </a:solidFill>
                          <a:effectLst/>
                        </a:rPr>
                        <a:t>Australia.</a:t>
                      </a:r>
                      <a:endParaRPr lang="en-AU" sz="1200" b="1" i="1" dirty="0">
                        <a:solidFill>
                          <a:schemeClr val="tx1">
                            <a:lumMod val="75000"/>
                            <a:lumOff val="25000"/>
                          </a:schemeClr>
                        </a:solidFill>
                        <a:effectLst/>
                      </a:endParaRPr>
                    </a:p>
                    <a:p>
                      <a:pPr algn="ctr">
                        <a:lnSpc>
                          <a:spcPct val="115000"/>
                        </a:lnSpc>
                        <a:spcAft>
                          <a:spcPts val="0"/>
                        </a:spcAft>
                      </a:pPr>
                      <a:endParaRPr lang="en-US" sz="1000" dirty="0" smtClean="0">
                        <a:solidFill>
                          <a:schemeClr val="tx1">
                            <a:lumMod val="75000"/>
                            <a:lumOff val="25000"/>
                          </a:schemeClr>
                        </a:solidFill>
                        <a:effectLst/>
                      </a:endParaRPr>
                    </a:p>
                    <a:p>
                      <a:pPr algn="ctr">
                        <a:lnSpc>
                          <a:spcPct val="115000"/>
                        </a:lnSpc>
                        <a:spcAft>
                          <a:spcPts val="0"/>
                        </a:spcAft>
                      </a:pPr>
                      <a:r>
                        <a:rPr lang="en-US" sz="2000" dirty="0">
                          <a:solidFill>
                            <a:schemeClr val="tx1">
                              <a:lumMod val="75000"/>
                              <a:lumOff val="25000"/>
                            </a:schemeClr>
                          </a:solidFill>
                          <a:effectLst/>
                        </a:rPr>
                        <a:t>  </a:t>
                      </a:r>
                      <a:endParaRPr lang="en-AU" sz="1050" dirty="0">
                        <a:solidFill>
                          <a:schemeClr val="tx1">
                            <a:lumMod val="75000"/>
                            <a:lumOff val="25000"/>
                          </a:schemeClr>
                        </a:solidFill>
                        <a:effectLst/>
                        <a:latin typeface="Calibri"/>
                        <a:ea typeface="Calibri"/>
                        <a:cs typeface="Times New Roman"/>
                      </a:endParaRPr>
                    </a:p>
                  </a:txBody>
                  <a:tcPr marL="57501" marR="57501" marT="0" marB="0">
                    <a:lnL w="12700" cmpd="sng">
                      <a:noFill/>
                    </a:lnL>
                    <a:lnR w="12700" cmpd="sng">
                      <a:noFill/>
                    </a:lnR>
                    <a:lnT w="38100" cmpd="sng">
                      <a:noFill/>
                    </a:lnT>
                    <a:lnB w="12700" cmpd="sng">
                      <a:noFill/>
                    </a:lnB>
                    <a:lnTlToBr w="12700" cmpd="sng">
                      <a:noFill/>
                      <a:prstDash val="solid"/>
                    </a:lnTlToBr>
                    <a:lnBlToTr w="12700" cmpd="sng">
                      <a:noFill/>
                      <a:prstDash val="solid"/>
                    </a:lnBlToTr>
                    <a:noFill/>
                  </a:tcPr>
                </a:tc>
                <a:tc hMerge="1">
                  <a:txBody>
                    <a:bodyPr/>
                    <a:lstStyle/>
                    <a:p>
                      <a:endParaRPr lang="en-AU"/>
                    </a:p>
                  </a:txBody>
                  <a:tcPr/>
                </a:tc>
              </a:tr>
              <a:tr h="1891216">
                <a:tc>
                  <a:txBody>
                    <a:bodyPr/>
                    <a:lstStyle/>
                    <a:p>
                      <a:pPr lvl="2" algn="l">
                        <a:lnSpc>
                          <a:spcPct val="115000"/>
                        </a:lnSpc>
                        <a:spcAft>
                          <a:spcPts val="0"/>
                        </a:spcAft>
                      </a:pPr>
                      <a:r>
                        <a:rPr lang="en-US" sz="2400" dirty="0">
                          <a:solidFill>
                            <a:schemeClr val="tx1">
                              <a:lumMod val="75000"/>
                              <a:lumOff val="25000"/>
                            </a:schemeClr>
                          </a:solidFill>
                          <a:effectLst/>
                        </a:rPr>
                        <a:t>EDUCATION</a:t>
                      </a:r>
                      <a:endParaRPr lang="en-AU" sz="110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Universities</a:t>
                      </a:r>
                      <a:endParaRPr lang="en-AU" sz="1050" b="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PTA</a:t>
                      </a:r>
                      <a:endParaRPr lang="en-AU" sz="1050" b="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Survey Taskforce</a:t>
                      </a:r>
                      <a:endParaRPr lang="en-AU" sz="1050" b="0" dirty="0">
                        <a:solidFill>
                          <a:schemeClr val="tx1">
                            <a:lumMod val="75000"/>
                            <a:lumOff val="25000"/>
                          </a:schemeClr>
                        </a:solidFill>
                        <a:effectLst/>
                      </a:endParaRPr>
                    </a:p>
                    <a:p>
                      <a:pPr algn="ctr">
                        <a:lnSpc>
                          <a:spcPct val="115000"/>
                        </a:lnSpc>
                        <a:spcAft>
                          <a:spcPts val="0"/>
                        </a:spcAft>
                      </a:pPr>
                      <a:r>
                        <a:rPr lang="en-US" sz="2000" dirty="0">
                          <a:solidFill>
                            <a:schemeClr val="tx1">
                              <a:lumMod val="75000"/>
                              <a:lumOff val="25000"/>
                            </a:schemeClr>
                          </a:solidFill>
                          <a:effectLst/>
                        </a:rPr>
                        <a:t> </a:t>
                      </a:r>
                      <a:endParaRPr lang="en-AU" sz="1050" dirty="0">
                        <a:solidFill>
                          <a:schemeClr val="tx1">
                            <a:lumMod val="75000"/>
                            <a:lumOff val="25000"/>
                          </a:schemeClr>
                        </a:solidFill>
                        <a:effectLst/>
                      </a:endParaRPr>
                    </a:p>
                    <a:p>
                      <a:pPr>
                        <a:lnSpc>
                          <a:spcPct val="115000"/>
                        </a:lnSpc>
                        <a:spcAft>
                          <a:spcPts val="0"/>
                        </a:spcAft>
                      </a:pPr>
                      <a:endParaRPr lang="en-AU" sz="1050" dirty="0">
                        <a:solidFill>
                          <a:schemeClr val="tx1">
                            <a:lumMod val="75000"/>
                            <a:lumOff val="25000"/>
                          </a:schemeClr>
                        </a:solidFill>
                        <a:effectLst/>
                      </a:endParaRPr>
                    </a:p>
                    <a:p>
                      <a:pPr>
                        <a:lnSpc>
                          <a:spcPct val="115000"/>
                        </a:lnSpc>
                        <a:spcAft>
                          <a:spcPts val="0"/>
                        </a:spcAft>
                      </a:pPr>
                      <a:r>
                        <a:rPr lang="en-US" sz="2000" dirty="0">
                          <a:solidFill>
                            <a:schemeClr val="tx1">
                              <a:lumMod val="75000"/>
                              <a:lumOff val="25000"/>
                            </a:schemeClr>
                          </a:solidFill>
                          <a:effectLst/>
                        </a:rPr>
                        <a:t> </a:t>
                      </a:r>
                      <a:endParaRPr lang="en-AU" sz="1050" dirty="0">
                        <a:solidFill>
                          <a:schemeClr val="tx1">
                            <a:lumMod val="75000"/>
                            <a:lumOff val="25000"/>
                          </a:schemeClr>
                        </a:solidFill>
                        <a:effectLst/>
                        <a:latin typeface="Calibri"/>
                        <a:ea typeface="Calibri"/>
                        <a:cs typeface="Times New Roman"/>
                      </a:endParaRPr>
                    </a:p>
                  </a:txBody>
                  <a:tcPr marL="57501" marR="57501"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lvl="2" algn="l">
                        <a:lnSpc>
                          <a:spcPct val="115000"/>
                        </a:lnSpc>
                        <a:spcAft>
                          <a:spcPts val="0"/>
                        </a:spcAft>
                      </a:pPr>
                      <a:r>
                        <a:rPr lang="en-US" sz="2400" b="1" dirty="0">
                          <a:solidFill>
                            <a:schemeClr val="tx1">
                              <a:lumMod val="75000"/>
                              <a:lumOff val="25000"/>
                            </a:schemeClr>
                          </a:solidFill>
                          <a:effectLst/>
                        </a:rPr>
                        <a:t>SUSTAINABILITY</a:t>
                      </a:r>
                      <a:endParaRPr lang="en-AU" sz="1100" b="1"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Relevance</a:t>
                      </a:r>
                      <a:endParaRPr lang="en-AU" sz="1050" b="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Governance</a:t>
                      </a:r>
                      <a:endParaRPr lang="en-AU" sz="1050" b="0" dirty="0">
                        <a:solidFill>
                          <a:schemeClr val="tx1">
                            <a:lumMod val="75000"/>
                            <a:lumOff val="25000"/>
                          </a:schemeClr>
                        </a:solidFill>
                        <a:effectLst/>
                      </a:endParaRPr>
                    </a:p>
                    <a:p>
                      <a:pPr lvl="2" algn="l">
                        <a:lnSpc>
                          <a:spcPct val="115000"/>
                        </a:lnSpc>
                        <a:spcAft>
                          <a:spcPts val="0"/>
                        </a:spcAft>
                      </a:pPr>
                      <a:r>
                        <a:rPr lang="en-US" sz="1600" b="0" dirty="0">
                          <a:solidFill>
                            <a:schemeClr val="tx1">
                              <a:lumMod val="75000"/>
                              <a:lumOff val="25000"/>
                            </a:schemeClr>
                          </a:solidFill>
                          <a:effectLst/>
                        </a:rPr>
                        <a:t>Finance</a:t>
                      </a:r>
                      <a:endParaRPr lang="en-AU" sz="1050" b="0" dirty="0">
                        <a:solidFill>
                          <a:schemeClr val="tx1">
                            <a:lumMod val="75000"/>
                            <a:lumOff val="25000"/>
                          </a:schemeClr>
                        </a:solidFill>
                        <a:effectLst/>
                      </a:endParaRPr>
                    </a:p>
                    <a:p>
                      <a:pPr algn="l">
                        <a:lnSpc>
                          <a:spcPct val="115000"/>
                        </a:lnSpc>
                        <a:spcAft>
                          <a:spcPts val="0"/>
                        </a:spcAft>
                      </a:pPr>
                      <a:r>
                        <a:rPr lang="en-US" sz="2000" dirty="0">
                          <a:solidFill>
                            <a:schemeClr val="tx1">
                              <a:lumMod val="75000"/>
                              <a:lumOff val="25000"/>
                            </a:schemeClr>
                          </a:solidFill>
                          <a:effectLst/>
                        </a:rPr>
                        <a:t> </a:t>
                      </a:r>
                      <a:endParaRPr lang="en-AU" sz="1050" dirty="0">
                        <a:solidFill>
                          <a:schemeClr val="tx1">
                            <a:lumMod val="75000"/>
                            <a:lumOff val="25000"/>
                          </a:schemeClr>
                        </a:solidFill>
                        <a:effectLst/>
                        <a:latin typeface="Calibri"/>
                        <a:ea typeface="Calibri"/>
                        <a:cs typeface="Times New Roman"/>
                      </a:endParaRPr>
                    </a:p>
                  </a:txBody>
                  <a:tcPr marL="57501" marR="57501"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6" name="Rectangle 5"/>
          <p:cNvSpPr/>
          <p:nvPr/>
        </p:nvSpPr>
        <p:spPr>
          <a:xfrm>
            <a:off x="3131840" y="6237312"/>
            <a:ext cx="2545505" cy="369332"/>
          </a:xfrm>
          <a:prstGeom prst="rect">
            <a:avLst/>
          </a:prstGeom>
        </p:spPr>
        <p:txBody>
          <a:bodyPr wrap="none">
            <a:spAutoFit/>
          </a:bodyPr>
          <a:lstStyle/>
          <a:p>
            <a:r>
              <a:rPr lang="en-AU" b="1" dirty="0">
                <a:solidFill>
                  <a:schemeClr val="tx1">
                    <a:lumMod val="75000"/>
                    <a:lumOff val="25000"/>
                  </a:schemeClr>
                </a:solidFill>
              </a:rPr>
              <a:t>Strategic </a:t>
            </a:r>
            <a:r>
              <a:rPr lang="en-AU" b="1" dirty="0" smtClean="0">
                <a:solidFill>
                  <a:schemeClr val="tx1">
                    <a:lumMod val="75000"/>
                    <a:lumOff val="25000"/>
                  </a:schemeClr>
                </a:solidFill>
              </a:rPr>
              <a:t>Plan 2016-2019</a:t>
            </a:r>
            <a:endParaRPr lang="en-AU" dirty="0"/>
          </a:p>
        </p:txBody>
      </p:sp>
    </p:spTree>
    <p:extLst>
      <p:ext uri="{BB962C8B-B14F-4D97-AF65-F5344CB8AC3E}">
        <p14:creationId xmlns:p14="http://schemas.microsoft.com/office/powerpoint/2010/main" val="33186515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45</Words>
  <Application>Microsoft Office PowerPoint</Application>
  <PresentationFormat>On-screen Show (4:3)</PresentationFormat>
  <Paragraphs>34</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The Institution of Surveyors Victoria Strategic Plan 2016-2019</vt:lpstr>
      <vt:lpstr>VISION To be the dynamic organisation representing the surveying profession in south east Australia.    MISSION To promote professional development to our members throughout their professional lives, and promote and represent the surveying profession to the wider community and at all levels of government. </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Gary</dc:creator>
  <cp:lastModifiedBy>Tom Champion</cp:lastModifiedBy>
  <cp:revision>9</cp:revision>
  <dcterms:created xsi:type="dcterms:W3CDTF">2012-07-19T03:58:37Z</dcterms:created>
  <dcterms:modified xsi:type="dcterms:W3CDTF">2016-07-13T07:05:23Z</dcterms:modified>
</cp:coreProperties>
</file>