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45"/>
  </p:notesMasterIdLst>
  <p:sldIdLst>
    <p:sldId id="256" r:id="rId2"/>
    <p:sldId id="258" r:id="rId3"/>
    <p:sldId id="293" r:id="rId4"/>
    <p:sldId id="295" r:id="rId5"/>
    <p:sldId id="261" r:id="rId6"/>
    <p:sldId id="257" r:id="rId7"/>
    <p:sldId id="264" r:id="rId8"/>
    <p:sldId id="297" r:id="rId9"/>
    <p:sldId id="298" r:id="rId10"/>
    <p:sldId id="299" r:id="rId11"/>
    <p:sldId id="300" r:id="rId12"/>
    <p:sldId id="304" r:id="rId13"/>
    <p:sldId id="265" r:id="rId14"/>
    <p:sldId id="266" r:id="rId15"/>
    <p:sldId id="301" r:id="rId16"/>
    <p:sldId id="269" r:id="rId17"/>
    <p:sldId id="290" r:id="rId18"/>
    <p:sldId id="268" r:id="rId19"/>
    <p:sldId id="270" r:id="rId20"/>
    <p:sldId id="302" r:id="rId21"/>
    <p:sldId id="272" r:id="rId22"/>
    <p:sldId id="320" r:id="rId23"/>
    <p:sldId id="314" r:id="rId24"/>
    <p:sldId id="273" r:id="rId25"/>
    <p:sldId id="305" r:id="rId26"/>
    <p:sldId id="306" r:id="rId27"/>
    <p:sldId id="315" r:id="rId28"/>
    <p:sldId id="282" r:id="rId29"/>
    <p:sldId id="284" r:id="rId30"/>
    <p:sldId id="307" r:id="rId31"/>
    <p:sldId id="310" r:id="rId32"/>
    <p:sldId id="308" r:id="rId33"/>
    <p:sldId id="311" r:id="rId34"/>
    <p:sldId id="309" r:id="rId35"/>
    <p:sldId id="312" r:id="rId36"/>
    <p:sldId id="286" r:id="rId37"/>
    <p:sldId id="288" r:id="rId38"/>
    <p:sldId id="287" r:id="rId39"/>
    <p:sldId id="316" r:id="rId40"/>
    <p:sldId id="317" r:id="rId41"/>
    <p:sldId id="319" r:id="rId42"/>
    <p:sldId id="289" r:id="rId43"/>
    <p:sldId id="291" r:id="rId44"/>
  </p:sldIdLst>
  <p:sldSz cx="9144000" cy="6858000" type="screen4x3"/>
  <p:notesSz cx="6815138" cy="9945688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57" d="100"/>
          <a:sy n="57" d="100"/>
        </p:scale>
        <p:origin x="-1056" y="19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5275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60800" y="0"/>
            <a:ext cx="295275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4289EAE-6D50-4A30-A92C-BF6DBCB40F24}" type="datetimeFigureOut">
              <a:rPr lang="en-US" smtClean="0"/>
              <a:t>9/2/2016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22338" y="746125"/>
            <a:ext cx="4972050" cy="372903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1038" y="4724400"/>
            <a:ext cx="5453062" cy="44751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5275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60800" y="9447213"/>
            <a:ext cx="295275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9F4E8A4-9195-4DE0-8B9B-4EC024AA8B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12286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5A9175-A9CB-4C74-B9B2-F872A0B6152C}" type="datetimeFigureOut">
              <a:rPr lang="en-AU" smtClean="0"/>
              <a:pPr/>
              <a:t>2/9/16</a:t>
            </a:fld>
            <a:endParaRPr lang="en-AU" dirty="0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86E4CA-2717-420C-8618-84A546B588CB}" type="slidenum">
              <a:rPr lang="en-AU" smtClean="0"/>
              <a:pPr/>
              <a:t>‹#›</a:t>
            </a:fld>
            <a:endParaRPr lang="en-AU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5A9175-A9CB-4C74-B9B2-F872A0B6152C}" type="datetimeFigureOut">
              <a:rPr lang="en-AU" smtClean="0"/>
              <a:pPr/>
              <a:t>2/9/16</a:t>
            </a:fld>
            <a:endParaRPr lang="en-A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86E4CA-2717-420C-8618-84A546B588CB}" type="slidenum">
              <a:rPr lang="en-AU" smtClean="0"/>
              <a:pPr/>
              <a:t>‹#›</a:t>
            </a:fld>
            <a:endParaRPr lang="en-A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5A9175-A9CB-4C74-B9B2-F872A0B6152C}" type="datetimeFigureOut">
              <a:rPr lang="en-AU" smtClean="0"/>
              <a:pPr/>
              <a:t>2/9/16</a:t>
            </a:fld>
            <a:endParaRPr lang="en-A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86E4CA-2717-420C-8618-84A546B588CB}" type="slidenum">
              <a:rPr lang="en-AU" smtClean="0"/>
              <a:pPr/>
              <a:t>‹#›</a:t>
            </a:fld>
            <a:endParaRPr lang="en-A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5A9175-A9CB-4C74-B9B2-F872A0B6152C}" type="datetimeFigureOut">
              <a:rPr lang="en-AU" smtClean="0"/>
              <a:pPr/>
              <a:t>2/9/16</a:t>
            </a:fld>
            <a:endParaRPr lang="en-A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86E4CA-2717-420C-8618-84A546B588CB}" type="slidenum">
              <a:rPr lang="en-AU" smtClean="0"/>
              <a:pPr/>
              <a:t>‹#›</a:t>
            </a:fld>
            <a:endParaRPr lang="en-A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5A9175-A9CB-4C74-B9B2-F872A0B6152C}" type="datetimeFigureOut">
              <a:rPr lang="en-AU" smtClean="0"/>
              <a:pPr/>
              <a:t>2/9/16</a:t>
            </a:fld>
            <a:endParaRPr lang="en-A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86E4CA-2717-420C-8618-84A546B588CB}" type="slidenum">
              <a:rPr lang="en-AU" smtClean="0"/>
              <a:pPr/>
              <a:t>‹#›</a:t>
            </a:fld>
            <a:endParaRPr lang="en-AU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5A9175-A9CB-4C74-B9B2-F872A0B6152C}" type="datetimeFigureOut">
              <a:rPr lang="en-AU" smtClean="0"/>
              <a:pPr/>
              <a:t>2/9/16</a:t>
            </a:fld>
            <a:endParaRPr lang="en-A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86E4CA-2717-420C-8618-84A546B588CB}" type="slidenum">
              <a:rPr lang="en-AU" smtClean="0"/>
              <a:pPr/>
              <a:t>‹#›</a:t>
            </a:fld>
            <a:endParaRPr lang="en-A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5A9175-A9CB-4C74-B9B2-F872A0B6152C}" type="datetimeFigureOut">
              <a:rPr lang="en-AU" smtClean="0"/>
              <a:pPr/>
              <a:t>2/9/16</a:t>
            </a:fld>
            <a:endParaRPr lang="en-AU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86E4CA-2717-420C-8618-84A546B588CB}" type="slidenum">
              <a:rPr lang="en-AU" smtClean="0"/>
              <a:pPr/>
              <a:t>‹#›</a:t>
            </a:fld>
            <a:endParaRPr lang="en-A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5A9175-A9CB-4C74-B9B2-F872A0B6152C}" type="datetimeFigureOut">
              <a:rPr lang="en-AU" smtClean="0"/>
              <a:pPr/>
              <a:t>2/9/16</a:t>
            </a:fld>
            <a:endParaRPr lang="en-A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86E4CA-2717-420C-8618-84A546B588CB}" type="slidenum">
              <a:rPr lang="en-AU" smtClean="0"/>
              <a:pPr/>
              <a:t>‹#›</a:t>
            </a:fld>
            <a:endParaRPr lang="en-A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5A9175-A9CB-4C74-B9B2-F872A0B6152C}" type="datetimeFigureOut">
              <a:rPr lang="en-AU" smtClean="0"/>
              <a:pPr/>
              <a:t>2/9/16</a:t>
            </a:fld>
            <a:endParaRPr lang="en-AU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86E4CA-2717-420C-8618-84A546B588CB}" type="slidenum">
              <a:rPr lang="en-AU" smtClean="0"/>
              <a:pPr/>
              <a:t>‹#›</a:t>
            </a:fld>
            <a:endParaRPr lang="en-A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5A9175-A9CB-4C74-B9B2-F872A0B6152C}" type="datetimeFigureOut">
              <a:rPr lang="en-AU" smtClean="0"/>
              <a:pPr/>
              <a:t>2/9/16</a:t>
            </a:fld>
            <a:endParaRPr lang="en-A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86E4CA-2717-420C-8618-84A546B588CB}" type="slidenum">
              <a:rPr lang="en-AU" smtClean="0"/>
              <a:pPr/>
              <a:t>‹#›</a:t>
            </a:fld>
            <a:endParaRPr lang="en-A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5A9175-A9CB-4C74-B9B2-F872A0B6152C}" type="datetimeFigureOut">
              <a:rPr lang="en-AU" smtClean="0"/>
              <a:pPr/>
              <a:t>2/9/16</a:t>
            </a:fld>
            <a:endParaRPr lang="en-A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C686E4CA-2717-420C-8618-84A546B588CB}" type="slidenum">
              <a:rPr lang="en-AU" smtClean="0"/>
              <a:pPr/>
              <a:t>‹#›</a:t>
            </a:fld>
            <a:endParaRPr lang="en-AU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dirty="0" smtClean="0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105A9175-A9CB-4C74-B9B2-F872A0B6152C}" type="datetimeFigureOut">
              <a:rPr lang="en-AU" smtClean="0"/>
              <a:pPr/>
              <a:t>2/9/16</a:t>
            </a:fld>
            <a:endParaRPr lang="en-AU" dirty="0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AU" dirty="0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C686E4CA-2717-420C-8618-84A546B588CB}" type="slidenum">
              <a:rPr lang="en-AU" smtClean="0"/>
              <a:pPr/>
              <a:t>‹#›</a:t>
            </a:fld>
            <a:endParaRPr lang="en-AU" dirty="0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 dirty="0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 dirty="0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0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1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3568" y="908720"/>
            <a:ext cx="7772400" cy="1470025"/>
          </a:xfrm>
        </p:spPr>
        <p:txBody>
          <a:bodyPr/>
          <a:lstStyle/>
          <a:p>
            <a:pPr algn="ctr"/>
            <a:r>
              <a:rPr lang="en-AU" dirty="0" smtClean="0"/>
              <a:t>CADASTRAL GRAFFITI</a:t>
            </a:r>
            <a:endParaRPr lang="en-AU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31640" y="2924944"/>
            <a:ext cx="6400800" cy="2880320"/>
          </a:xfrm>
        </p:spPr>
        <p:txBody>
          <a:bodyPr/>
          <a:lstStyle/>
          <a:p>
            <a:pPr algn="ctr"/>
            <a:r>
              <a:rPr lang="en-AU" dirty="0" smtClean="0"/>
              <a:t>A glimpse at an emerging and disturbing culture</a:t>
            </a:r>
          </a:p>
          <a:p>
            <a:endParaRPr lang="en-AU" dirty="0" smtClean="0"/>
          </a:p>
          <a:p>
            <a:pPr algn="ctr"/>
            <a:r>
              <a:rPr lang="en-AU" sz="2000" dirty="0" smtClean="0"/>
              <a:t>Comments and examples </a:t>
            </a:r>
          </a:p>
          <a:p>
            <a:pPr algn="ctr"/>
            <a:r>
              <a:rPr lang="en-AU" sz="2000" dirty="0" smtClean="0"/>
              <a:t> Presented by Linda Porter</a:t>
            </a:r>
          </a:p>
          <a:p>
            <a:pPr algn="ctr"/>
            <a:endParaRPr lang="en-AU" sz="1400" dirty="0" smtClean="0"/>
          </a:p>
          <a:p>
            <a:pPr algn="ctr"/>
            <a:r>
              <a:rPr lang="en-AU" sz="1400" dirty="0" smtClean="0"/>
              <a:t>Prepared with Philip O’Brien</a:t>
            </a:r>
          </a:p>
          <a:p>
            <a:endParaRPr lang="en-AU" dirty="0"/>
          </a:p>
          <a:p>
            <a:endParaRPr lang="en-AU" dirty="0" smtClean="0"/>
          </a:p>
          <a:p>
            <a:endParaRPr lang="en-A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67544" y="980728"/>
            <a:ext cx="8305800" cy="492664"/>
          </a:xfrm>
        </p:spPr>
        <p:txBody>
          <a:bodyPr>
            <a:normAutofit fontScale="90000"/>
          </a:bodyPr>
          <a:lstStyle/>
          <a:p>
            <a:r>
              <a:rPr lang="en-AU" sz="3300" dirty="0" smtClean="0"/>
              <a:t>More examples</a:t>
            </a:r>
            <a:r>
              <a:rPr lang="en-AU" dirty="0" smtClean="0"/>
              <a:t/>
            </a:r>
            <a:br>
              <a:rPr lang="en-AU" dirty="0" smtClean="0"/>
            </a:br>
            <a:endParaRPr lang="en-AU" dirty="0"/>
          </a:p>
        </p:txBody>
      </p:sp>
      <p:pic>
        <p:nvPicPr>
          <p:cNvPr id="5" name="Picture 4" descr="3 October 2011 00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1520" y="1052736"/>
            <a:ext cx="4064000" cy="3048000"/>
          </a:xfrm>
          <a:prstGeom prst="rect">
            <a:avLst/>
          </a:prstGeom>
        </p:spPr>
      </p:pic>
      <p:pic>
        <p:nvPicPr>
          <p:cNvPr id="6" name="Picture 5" descr="24 MAR 2011 01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644008" y="2924944"/>
            <a:ext cx="4136008" cy="31020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86385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67544" y="980728"/>
            <a:ext cx="8305800" cy="492664"/>
          </a:xfrm>
        </p:spPr>
        <p:txBody>
          <a:bodyPr>
            <a:normAutofit fontScale="90000"/>
          </a:bodyPr>
          <a:lstStyle/>
          <a:p>
            <a:r>
              <a:rPr lang="en-AU" sz="3300" dirty="0" smtClean="0"/>
              <a:t>More examples</a:t>
            </a:r>
            <a:r>
              <a:rPr lang="en-AU" dirty="0" smtClean="0"/>
              <a:t/>
            </a:r>
            <a:br>
              <a:rPr lang="en-AU" dirty="0" smtClean="0"/>
            </a:br>
            <a:endParaRPr lang="en-AU" dirty="0"/>
          </a:p>
        </p:txBody>
      </p:sp>
      <p:pic>
        <p:nvPicPr>
          <p:cNvPr id="5" name="Picture 4" descr="3 October 2011 00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1520" y="1052736"/>
            <a:ext cx="4064000" cy="3048000"/>
          </a:xfrm>
          <a:prstGeom prst="rect">
            <a:avLst/>
          </a:prstGeom>
        </p:spPr>
      </p:pic>
      <p:pic>
        <p:nvPicPr>
          <p:cNvPr id="6" name="Picture 5" descr="24 MAR 2011 01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644008" y="2924944"/>
            <a:ext cx="4136008" cy="31020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89287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AU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86" r="13889"/>
          <a:stretch/>
        </p:blipFill>
        <p:spPr>
          <a:xfrm>
            <a:off x="323529" y="582449"/>
            <a:ext cx="3960440" cy="288474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052" r="21628" b="24289"/>
          <a:stretch/>
        </p:blipFill>
        <p:spPr>
          <a:xfrm>
            <a:off x="4067944" y="3658143"/>
            <a:ext cx="4248472" cy="26483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54844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2996952"/>
            <a:ext cx="8305800" cy="1872208"/>
          </a:xfrm>
        </p:spPr>
        <p:txBody>
          <a:bodyPr>
            <a:normAutofit fontScale="90000"/>
          </a:bodyPr>
          <a:lstStyle/>
          <a:p>
            <a:pPr algn="ctr"/>
            <a:r>
              <a:rPr lang="en-AU" sz="2800" dirty="0" smtClean="0"/>
              <a:t>Perhaps we should be asking the question</a:t>
            </a:r>
            <a:br>
              <a:rPr lang="en-AU" sz="2800" dirty="0" smtClean="0"/>
            </a:br>
            <a:r>
              <a:rPr lang="en-AU" sz="2800" dirty="0" smtClean="0"/>
              <a:t/>
            </a:r>
            <a:br>
              <a:rPr lang="en-AU" sz="2800" dirty="0" smtClean="0"/>
            </a:br>
            <a:r>
              <a:rPr lang="en-AU" sz="2800" dirty="0" smtClean="0"/>
              <a:t>       </a:t>
            </a:r>
            <a:r>
              <a:rPr lang="en-AU" sz="3000" dirty="0" smtClean="0"/>
              <a:t>“</a:t>
            </a:r>
            <a:r>
              <a:rPr lang="en-AU" sz="3000" b="1" i="1" dirty="0" smtClean="0"/>
              <a:t>Is it really necessary?”</a:t>
            </a:r>
            <a:r>
              <a:rPr lang="en-AU" sz="2800" dirty="0" smtClean="0"/>
              <a:t/>
            </a:r>
            <a:br>
              <a:rPr lang="en-AU" sz="2800" dirty="0" smtClean="0"/>
            </a:br>
            <a:r>
              <a:rPr lang="en-AU" sz="2800" dirty="0" smtClean="0"/>
              <a:t/>
            </a:r>
            <a:br>
              <a:rPr lang="en-AU" sz="2800" dirty="0" smtClean="0"/>
            </a:br>
            <a:r>
              <a:rPr lang="en-AU" sz="2800" dirty="0" smtClean="0"/>
              <a:t/>
            </a:r>
            <a:br>
              <a:rPr lang="en-AU" sz="2800" dirty="0" smtClean="0"/>
            </a:br>
            <a:r>
              <a:rPr lang="en-AU" sz="2800" dirty="0" smtClean="0"/>
              <a:t/>
            </a:r>
            <a:br>
              <a:rPr lang="en-AU" sz="2800" dirty="0" smtClean="0"/>
            </a:br>
            <a:endParaRPr lang="en-A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3528" y="5157192"/>
            <a:ext cx="8305800" cy="1008112"/>
          </a:xfrm>
        </p:spPr>
        <p:txBody>
          <a:bodyPr>
            <a:normAutofit/>
          </a:bodyPr>
          <a:lstStyle/>
          <a:p>
            <a:r>
              <a:rPr lang="en-AU" sz="2000" b="1" i="1" dirty="0" smtClean="0"/>
              <a:t>PM14 Parish of Budgee Budgee </a:t>
            </a:r>
            <a:r>
              <a:rPr lang="en-AU" sz="2000" dirty="0" smtClean="0"/>
              <a:t>  </a:t>
            </a:r>
            <a:endParaRPr lang="en-AU" sz="2000" b="1" i="1" dirty="0"/>
          </a:p>
        </p:txBody>
      </p:sp>
      <p:pic>
        <p:nvPicPr>
          <p:cNvPr id="4" name="Picture 3" descr="RIMG188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3528" y="1052736"/>
            <a:ext cx="2931790" cy="3909053"/>
          </a:xfrm>
          <a:prstGeom prst="rect">
            <a:avLst/>
          </a:prstGeom>
        </p:spPr>
      </p:pic>
      <p:pic>
        <p:nvPicPr>
          <p:cNvPr id="5" name="Picture 4" descr="RIMG1885.JPG"/>
          <p:cNvPicPr>
            <a:picLocks noChangeAspect="1"/>
          </p:cNvPicPr>
          <p:nvPr/>
        </p:nvPicPr>
        <p:blipFill>
          <a:blip r:embed="rId3" cstate="print"/>
          <a:srcRect l="16077" r="25240"/>
          <a:stretch>
            <a:fillRect/>
          </a:stretch>
        </p:blipFill>
        <p:spPr>
          <a:xfrm>
            <a:off x="3419872" y="1556792"/>
            <a:ext cx="2232248" cy="2852936"/>
          </a:xfrm>
          <a:prstGeom prst="rect">
            <a:avLst/>
          </a:prstGeom>
        </p:spPr>
      </p:pic>
      <p:pic>
        <p:nvPicPr>
          <p:cNvPr id="6" name="Picture 5" descr="RIMG1887.JPG"/>
          <p:cNvPicPr>
            <a:picLocks noChangeAspect="1"/>
          </p:cNvPicPr>
          <p:nvPr/>
        </p:nvPicPr>
        <p:blipFill>
          <a:blip r:embed="rId4" cstate="print"/>
          <a:srcRect l="12600" t="12201" r="23001" b="22235"/>
          <a:stretch>
            <a:fillRect/>
          </a:stretch>
        </p:blipFill>
        <p:spPr>
          <a:xfrm>
            <a:off x="5868144" y="1124744"/>
            <a:ext cx="2817985" cy="388843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AU" b="1" i="1" dirty="0" smtClean="0"/>
              <a:t>“Is it really necessary to highlight the marks?”</a:t>
            </a:r>
          </a:p>
          <a:p>
            <a:endParaRPr lang="en-AU" b="1" i="1" dirty="0" smtClean="0"/>
          </a:p>
          <a:p>
            <a:r>
              <a:rPr lang="en-AU" sz="2000" b="1" i="1" dirty="0" smtClean="0"/>
              <a:t>Witness post:    Probably good idea</a:t>
            </a:r>
          </a:p>
          <a:p>
            <a:r>
              <a:rPr lang="en-AU" sz="2000" b="1" i="1" dirty="0" smtClean="0"/>
              <a:t>Concrete at mark:  Not particularly necessary</a:t>
            </a:r>
          </a:p>
          <a:p>
            <a:r>
              <a:rPr lang="en-AU" sz="2000" b="1" i="1" dirty="0" smtClean="0"/>
              <a:t>Fence post:    A triangle or a sloppy daub?   Not necessary</a:t>
            </a:r>
          </a:p>
          <a:p>
            <a:endParaRPr lang="en-AU" sz="2000" b="1" i="1" dirty="0" smtClean="0"/>
          </a:p>
          <a:p>
            <a:endParaRPr lang="en-AU" sz="2000" b="1" i="1" dirty="0" smtClean="0"/>
          </a:p>
        </p:txBody>
      </p:sp>
    </p:spTree>
    <p:extLst>
      <p:ext uri="{BB962C8B-B14F-4D97-AF65-F5344CB8AC3E}">
        <p14:creationId xmlns:p14="http://schemas.microsoft.com/office/powerpoint/2010/main" val="34660825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2420888"/>
            <a:ext cx="3888432" cy="1800200"/>
          </a:xfrm>
        </p:spPr>
        <p:txBody>
          <a:bodyPr>
            <a:normAutofit/>
          </a:bodyPr>
          <a:lstStyle/>
          <a:p>
            <a:r>
              <a:rPr lang="en-AU" sz="2000" b="1" i="1" dirty="0" smtClean="0"/>
              <a:t>In any event, there is a PM sketch plan, VicRoads and subdivision surveys  making connection to this mark</a:t>
            </a:r>
            <a:br>
              <a:rPr lang="en-AU" sz="2000" b="1" i="1" dirty="0" smtClean="0"/>
            </a:br>
            <a:endParaRPr lang="en-AU" sz="2000" dirty="0"/>
          </a:p>
        </p:txBody>
      </p:sp>
      <p:pic>
        <p:nvPicPr>
          <p:cNvPr id="3" name="Picture 2" descr="Budgee Budgee PM14 scanned.jpg"/>
          <p:cNvPicPr>
            <a:picLocks noChangeAspect="1"/>
          </p:cNvPicPr>
          <p:nvPr/>
        </p:nvPicPr>
        <p:blipFill>
          <a:blip r:embed="rId2" cstate="print"/>
          <a:srcRect r="10342"/>
          <a:stretch>
            <a:fillRect/>
          </a:stretch>
        </p:blipFill>
        <p:spPr>
          <a:xfrm>
            <a:off x="4283968" y="170717"/>
            <a:ext cx="4104456" cy="641208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548680"/>
            <a:ext cx="8229600" cy="650336"/>
          </a:xfrm>
        </p:spPr>
        <p:txBody>
          <a:bodyPr>
            <a:normAutofit/>
          </a:bodyPr>
          <a:lstStyle/>
          <a:p>
            <a:r>
              <a:rPr lang="en-AU" sz="2000" dirty="0" smtClean="0"/>
              <a:t>The blue paint provided access to an otherwise unknown mark</a:t>
            </a:r>
            <a:endParaRPr lang="en-AU" sz="2000" dirty="0"/>
          </a:p>
        </p:txBody>
      </p:sp>
      <p:pic>
        <p:nvPicPr>
          <p:cNvPr id="4" name="Content Placeholder 3" descr="RIMG121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95536" y="1556792"/>
            <a:ext cx="4654484" cy="3490863"/>
          </a:xfrm>
        </p:spPr>
      </p:pic>
      <p:pic>
        <p:nvPicPr>
          <p:cNvPr id="5" name="Picture 4" descr="RIMG1212.JPG"/>
          <p:cNvPicPr>
            <a:picLocks noChangeAspect="1"/>
          </p:cNvPicPr>
          <p:nvPr/>
        </p:nvPicPr>
        <p:blipFill>
          <a:blip r:embed="rId3" cstate="print"/>
          <a:srcRect l="19878" r="22974"/>
          <a:stretch>
            <a:fillRect/>
          </a:stretch>
        </p:blipFill>
        <p:spPr>
          <a:xfrm>
            <a:off x="5508104" y="2132856"/>
            <a:ext cx="3312368" cy="434710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3528" y="5301208"/>
            <a:ext cx="8305800" cy="1143000"/>
          </a:xfrm>
        </p:spPr>
        <p:txBody>
          <a:bodyPr>
            <a:normAutofit/>
          </a:bodyPr>
          <a:lstStyle/>
          <a:p>
            <a:r>
              <a:rPr lang="en-AU" sz="2000" b="1" i="1" dirty="0" smtClean="0"/>
              <a:t>PM50 Parish of Melbourne North</a:t>
            </a:r>
            <a:endParaRPr lang="en-AU" sz="2000" b="1" i="1" dirty="0"/>
          </a:p>
        </p:txBody>
      </p:sp>
      <p:pic>
        <p:nvPicPr>
          <p:cNvPr id="3" name="Picture 2" descr="RIMG1891.JPG"/>
          <p:cNvPicPr>
            <a:picLocks noChangeAspect="1"/>
          </p:cNvPicPr>
          <p:nvPr/>
        </p:nvPicPr>
        <p:blipFill>
          <a:blip r:embed="rId2" cstate="print"/>
          <a:srcRect l="20522" r="14571" b="15896"/>
          <a:stretch>
            <a:fillRect/>
          </a:stretch>
        </p:blipFill>
        <p:spPr>
          <a:xfrm>
            <a:off x="323528" y="1268760"/>
            <a:ext cx="3528392" cy="3429000"/>
          </a:xfrm>
          <a:prstGeom prst="rect">
            <a:avLst/>
          </a:prstGeom>
        </p:spPr>
      </p:pic>
      <p:pic>
        <p:nvPicPr>
          <p:cNvPr id="4" name="Picture 3" descr="RIMG189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283968" y="620688"/>
            <a:ext cx="4191930" cy="55892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528" y="1988840"/>
            <a:ext cx="3970784" cy="3672408"/>
          </a:xfrm>
        </p:spPr>
        <p:txBody>
          <a:bodyPr>
            <a:normAutofit/>
          </a:bodyPr>
          <a:lstStyle/>
          <a:p>
            <a:r>
              <a:rPr lang="en-AU" sz="2000" b="1" i="1" dirty="0" smtClean="0"/>
              <a:t>In any event, there is a PM sketch plan for this mark</a:t>
            </a:r>
          </a:p>
          <a:p>
            <a:endParaRPr lang="en-AU" sz="2000" b="1" i="1" dirty="0" smtClean="0"/>
          </a:p>
          <a:p>
            <a:r>
              <a:rPr lang="en-AU" sz="2000" b="1" i="1" dirty="0" smtClean="0"/>
              <a:t>(even though the plan misdescribes the occupation at the building line and some features have changed)</a:t>
            </a:r>
            <a:endParaRPr lang="en-AU" sz="2000" dirty="0"/>
          </a:p>
        </p:txBody>
      </p:sp>
      <p:pic>
        <p:nvPicPr>
          <p:cNvPr id="4" name="Picture 3" descr="Melbourne North PM50scanned.jpg"/>
          <p:cNvPicPr>
            <a:picLocks noChangeAspect="1"/>
          </p:cNvPicPr>
          <p:nvPr/>
        </p:nvPicPr>
        <p:blipFill>
          <a:blip r:embed="rId2" cstate="print"/>
          <a:srcRect r="11756"/>
          <a:stretch>
            <a:fillRect/>
          </a:stretch>
        </p:blipFill>
        <p:spPr>
          <a:xfrm>
            <a:off x="4427984" y="0"/>
            <a:ext cx="4176464" cy="663028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9552" y="5373216"/>
            <a:ext cx="8229600" cy="1143000"/>
          </a:xfrm>
        </p:spPr>
        <p:txBody>
          <a:bodyPr>
            <a:normAutofit/>
          </a:bodyPr>
          <a:lstStyle/>
          <a:p>
            <a:r>
              <a:rPr lang="en-AU" sz="2000" b="1" i="1" dirty="0" smtClean="0"/>
              <a:t>Banksy’s Rat </a:t>
            </a:r>
            <a:r>
              <a:rPr lang="en-AU" sz="2000" dirty="0" smtClean="0"/>
              <a:t> - Stencil work said to have been painted on a wall in Prahran about 20 years ago.  It was destroyed by builders smashing through the wall to make way for pipes.</a:t>
            </a:r>
            <a:endParaRPr lang="en-AU" sz="2000" b="1" i="1" dirty="0"/>
          </a:p>
        </p:txBody>
      </p:sp>
      <p:pic>
        <p:nvPicPr>
          <p:cNvPr id="4" name="Content Placeholder 3" descr="banksy rat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051720" y="692696"/>
            <a:ext cx="5099314" cy="3404542"/>
          </a:xfrm>
        </p:spPr>
      </p:pic>
      <p:pic>
        <p:nvPicPr>
          <p:cNvPr id="5" name="Picture 4" descr="BANKSY tagtm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987824" y="4077072"/>
            <a:ext cx="3421362" cy="149878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44208" y="1700808"/>
            <a:ext cx="2318792" cy="146280"/>
          </a:xfrm>
        </p:spPr>
        <p:txBody>
          <a:bodyPr>
            <a:normAutofit fontScale="90000"/>
          </a:bodyPr>
          <a:lstStyle/>
          <a:p>
            <a:endParaRPr lang="en-AU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219"/>
          <a:stretch/>
        </p:blipFill>
        <p:spPr>
          <a:xfrm>
            <a:off x="395536" y="1268760"/>
            <a:ext cx="3949723" cy="293179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395536" y="5517232"/>
            <a:ext cx="302858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AU" sz="2000" b="1" i="1" dirty="0" smtClean="0">
                <a:solidFill>
                  <a:schemeClr val="tx2"/>
                </a:solidFill>
                <a:latin typeface="+mj-lt"/>
              </a:rPr>
              <a:t>PM246</a:t>
            </a:r>
            <a:r>
              <a:rPr lang="en-AU" b="1" i="1" dirty="0" smtClean="0">
                <a:solidFill>
                  <a:schemeClr val="tx2"/>
                </a:solidFill>
                <a:latin typeface="+mj-lt"/>
              </a:rPr>
              <a:t> Parish of Boroondara</a:t>
            </a:r>
            <a:endParaRPr lang="en-AU" dirty="0">
              <a:solidFill>
                <a:schemeClr val="tx2"/>
              </a:solidFill>
              <a:latin typeface="+mj-lt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6016" y="615623"/>
            <a:ext cx="4085815" cy="57818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01489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73832"/>
            <a:ext cx="8229600" cy="1143000"/>
          </a:xfrm>
        </p:spPr>
        <p:txBody>
          <a:bodyPr/>
          <a:lstStyle/>
          <a:p>
            <a:r>
              <a:rPr lang="en-AU" dirty="0" smtClean="0"/>
              <a:t> 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528" y="1988840"/>
            <a:ext cx="3970784" cy="3672408"/>
          </a:xfrm>
        </p:spPr>
        <p:txBody>
          <a:bodyPr>
            <a:normAutofit/>
          </a:bodyPr>
          <a:lstStyle/>
          <a:p>
            <a:r>
              <a:rPr lang="en-AU" sz="2000" b="1" i="1" dirty="0" smtClean="0"/>
              <a:t>They do similar things in Queensland</a:t>
            </a:r>
          </a:p>
          <a:p>
            <a:endParaRPr lang="en-AU" sz="2000" b="1" i="1" dirty="0" smtClean="0"/>
          </a:p>
          <a:p>
            <a:r>
              <a:rPr lang="en-AU" sz="2000" b="1" i="1" dirty="0" smtClean="0"/>
              <a:t>A permanent mark in a nature strip in a street in Townsville</a:t>
            </a:r>
            <a:endParaRPr lang="en-AU" sz="2000" dirty="0"/>
          </a:p>
        </p:txBody>
      </p:sp>
      <p:pic>
        <p:nvPicPr>
          <p:cNvPr id="4" name="Picture 3" descr="Melbourne North PM50scanned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772119" y="1748968"/>
            <a:ext cx="4832329" cy="362424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…….and NSW</a:t>
            </a:r>
            <a:endParaRPr lang="en-US" dirty="0"/>
          </a:p>
        </p:txBody>
      </p:sp>
      <p:pic>
        <p:nvPicPr>
          <p:cNvPr id="4" name="Picture 3" descr="Taylor_BroadArrow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419872" y="2780928"/>
            <a:ext cx="2520280" cy="3360374"/>
          </a:xfrm>
          <a:prstGeom prst="rect">
            <a:avLst/>
          </a:prstGeom>
        </p:spPr>
      </p:pic>
      <p:pic>
        <p:nvPicPr>
          <p:cNvPr id="5" name="Picture 4" descr="Taylor_BroadArrow1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67544" y="2780928"/>
            <a:ext cx="2484276" cy="3312368"/>
          </a:xfrm>
          <a:prstGeom prst="rect">
            <a:avLst/>
          </a:prstGeom>
        </p:spPr>
      </p:pic>
      <p:pic>
        <p:nvPicPr>
          <p:cNvPr id="6" name="Picture 5" descr="Taylor_Wings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300192" y="2780928"/>
            <a:ext cx="2520280" cy="3360374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AU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620687"/>
            <a:ext cx="6480719" cy="4860540"/>
          </a:xfrm>
        </p:spPr>
      </p:pic>
      <p:sp>
        <p:nvSpPr>
          <p:cNvPr id="3" name="Rectangle 2"/>
          <p:cNvSpPr/>
          <p:nvPr/>
        </p:nvSpPr>
        <p:spPr>
          <a:xfrm>
            <a:off x="1331640" y="5589240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AU" b="1" dirty="0" smtClean="0">
                <a:solidFill>
                  <a:schemeClr val="tx2"/>
                </a:solidFill>
              </a:rPr>
              <a:t>MOUNTAIN HIGHWAY</a:t>
            </a:r>
            <a:endParaRPr lang="en-AU" b="1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458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1315" y="4581128"/>
            <a:ext cx="6357392" cy="864096"/>
          </a:xfrm>
        </p:spPr>
        <p:txBody>
          <a:bodyPr>
            <a:noAutofit/>
          </a:bodyPr>
          <a:lstStyle/>
          <a:p>
            <a:r>
              <a:rPr lang="en-AU" sz="2200" dirty="0" smtClean="0"/>
              <a:t/>
            </a:r>
            <a:br>
              <a:rPr lang="en-AU" sz="2200" dirty="0" smtClean="0"/>
            </a:br>
            <a:r>
              <a:rPr lang="en-AU" sz="2200" dirty="0" smtClean="0"/>
              <a:t/>
            </a:r>
            <a:br>
              <a:rPr lang="en-AU" sz="2200" dirty="0" smtClean="0"/>
            </a:br>
            <a:r>
              <a:rPr lang="en-AU" sz="2200" dirty="0"/>
              <a:t/>
            </a:r>
            <a:br>
              <a:rPr lang="en-AU" sz="2200" dirty="0"/>
            </a:br>
            <a:r>
              <a:rPr lang="en-AU" sz="2200" dirty="0" smtClean="0"/>
              <a:t/>
            </a:r>
            <a:br>
              <a:rPr lang="en-AU" sz="2200" dirty="0" smtClean="0"/>
            </a:br>
            <a:r>
              <a:rPr lang="en-AU" sz="2200" dirty="0"/>
              <a:t/>
            </a:r>
            <a:br>
              <a:rPr lang="en-AU" sz="2200" dirty="0"/>
            </a:br>
            <a:r>
              <a:rPr lang="en-AU" sz="2200" dirty="0"/>
              <a:t/>
            </a:r>
            <a:br>
              <a:rPr lang="en-AU" sz="2200" dirty="0"/>
            </a:br>
            <a:r>
              <a:rPr lang="en-AU" sz="2200" b="1" dirty="0"/>
              <a:t>BENTLEIGH</a:t>
            </a:r>
            <a:r>
              <a:rPr lang="en-AU" sz="2200" dirty="0"/>
              <a:t/>
            </a:r>
            <a:br>
              <a:rPr lang="en-AU" sz="2200" dirty="0"/>
            </a:br>
            <a:r>
              <a:rPr lang="en-AU" sz="2200" dirty="0" smtClean="0"/>
              <a:t/>
            </a:r>
            <a:br>
              <a:rPr lang="en-AU" sz="2200" dirty="0" smtClean="0"/>
            </a:br>
            <a:endParaRPr lang="en-AU" sz="2200" dirty="0"/>
          </a:p>
        </p:txBody>
      </p:sp>
      <p:pic>
        <p:nvPicPr>
          <p:cNvPr id="4" name="Content Placeholder 3" descr="RIMG190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39551" y="980728"/>
            <a:ext cx="4032447" cy="3024336"/>
          </a:xfrm>
        </p:spPr>
      </p:pic>
      <p:pic>
        <p:nvPicPr>
          <p:cNvPr id="5" name="Picture 4" descr="RIMG190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788024" y="980728"/>
            <a:ext cx="4032448" cy="302433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AU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1268760"/>
            <a:ext cx="7803443" cy="4389437"/>
          </a:xfrm>
        </p:spPr>
      </p:pic>
    </p:spTree>
    <p:extLst>
      <p:ext uri="{BB962C8B-B14F-4D97-AF65-F5344CB8AC3E}">
        <p14:creationId xmlns:p14="http://schemas.microsoft.com/office/powerpoint/2010/main" val="40515980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AU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1268760"/>
            <a:ext cx="7803443" cy="4389437"/>
          </a:xfrm>
        </p:spPr>
      </p:pic>
      <p:sp>
        <p:nvSpPr>
          <p:cNvPr id="3" name="Oval 2"/>
          <p:cNvSpPr/>
          <p:nvPr/>
        </p:nvSpPr>
        <p:spPr>
          <a:xfrm>
            <a:off x="5652120" y="4653136"/>
            <a:ext cx="1080120" cy="936104"/>
          </a:xfrm>
          <a:prstGeom prst="ellipse">
            <a:avLst/>
          </a:prstGeom>
          <a:noFill/>
          <a:ln w="635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dirty="0"/>
          </a:p>
        </p:txBody>
      </p:sp>
      <p:sp>
        <p:nvSpPr>
          <p:cNvPr id="5" name="Oval 4"/>
          <p:cNvSpPr/>
          <p:nvPr/>
        </p:nvSpPr>
        <p:spPr>
          <a:xfrm>
            <a:off x="3635896" y="2420888"/>
            <a:ext cx="720080" cy="648072"/>
          </a:xfrm>
          <a:prstGeom prst="ellipse">
            <a:avLst/>
          </a:prstGeom>
          <a:noFill/>
          <a:ln w="635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dirty="0"/>
          </a:p>
        </p:txBody>
      </p:sp>
      <p:sp>
        <p:nvSpPr>
          <p:cNvPr id="6" name="Oval 5"/>
          <p:cNvSpPr/>
          <p:nvPr/>
        </p:nvSpPr>
        <p:spPr>
          <a:xfrm>
            <a:off x="4283968" y="1988840"/>
            <a:ext cx="720080" cy="684076"/>
          </a:xfrm>
          <a:prstGeom prst="ellipse">
            <a:avLst/>
          </a:prstGeom>
          <a:noFill/>
          <a:ln w="635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8041488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AU" b="1" i="1" dirty="0" smtClean="0"/>
              <a:t>“Is it really necessary to highlight the marks?”</a:t>
            </a:r>
          </a:p>
          <a:p>
            <a:endParaRPr lang="en-AU" b="1" i="1" dirty="0" smtClean="0"/>
          </a:p>
          <a:p>
            <a:r>
              <a:rPr lang="en-AU" sz="2000" b="1" i="1" dirty="0" smtClean="0"/>
              <a:t>How much of the paintwork is useful?</a:t>
            </a:r>
          </a:p>
          <a:p>
            <a:r>
              <a:rPr lang="en-AU" sz="2000" b="1" i="1" dirty="0" smtClean="0"/>
              <a:t>How much is not necessary?</a:t>
            </a:r>
          </a:p>
          <a:p>
            <a:r>
              <a:rPr lang="en-AU" sz="2000" b="1" i="1" dirty="0" smtClean="0"/>
              <a:t>How much is nothing but  </a:t>
            </a:r>
            <a:r>
              <a:rPr lang="en-AU" b="1" i="1" dirty="0" smtClean="0"/>
              <a:t>GRAFFITI</a:t>
            </a:r>
            <a:r>
              <a:rPr lang="en-AU" sz="2000" i="1" dirty="0" smtClean="0"/>
              <a:t>?</a:t>
            </a:r>
            <a:endParaRPr lang="en-AU" sz="2000" b="1" i="1" dirty="0" smtClean="0"/>
          </a:p>
          <a:p>
            <a:endParaRPr lang="en-AU" sz="2000" b="1" i="1" dirty="0" smtClean="0"/>
          </a:p>
        </p:txBody>
      </p:sp>
    </p:spTree>
    <p:extLst>
      <p:ext uri="{BB962C8B-B14F-4D97-AF65-F5344CB8AC3E}">
        <p14:creationId xmlns:p14="http://schemas.microsoft.com/office/powerpoint/2010/main" val="42166917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3528" y="620688"/>
            <a:ext cx="8229600" cy="494928"/>
          </a:xfrm>
        </p:spPr>
        <p:txBody>
          <a:bodyPr>
            <a:normAutofit/>
          </a:bodyPr>
          <a:lstStyle/>
          <a:p>
            <a:r>
              <a:rPr lang="en-AU" sz="2000" dirty="0" smtClean="0"/>
              <a:t>The problem does not seem to be confined to the cadastral arena</a:t>
            </a:r>
            <a:endParaRPr lang="en-AU" sz="2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5445224"/>
            <a:ext cx="8229600" cy="879376"/>
          </a:xfrm>
        </p:spPr>
        <p:txBody>
          <a:bodyPr>
            <a:normAutofit/>
          </a:bodyPr>
          <a:lstStyle/>
          <a:p>
            <a:r>
              <a:rPr lang="en-AU" sz="2200" dirty="0" smtClean="0"/>
              <a:t>TBM at a features and levels survey site.  Maybe useful for the surveyor, but an miserable sight for others</a:t>
            </a:r>
            <a:endParaRPr lang="en-AU" sz="2200" dirty="0"/>
          </a:p>
        </p:txBody>
      </p:sp>
      <p:pic>
        <p:nvPicPr>
          <p:cNvPr id="4" name="Content Placeholder 3" descr="05 JUL 2010 005.jpg"/>
          <p:cNvPicPr>
            <a:picLocks noChangeAspect="1"/>
          </p:cNvPicPr>
          <p:nvPr/>
        </p:nvPicPr>
        <p:blipFill>
          <a:blip r:embed="rId2" cstate="print"/>
          <a:srcRect l="23246" r="11919"/>
          <a:stretch>
            <a:fillRect/>
          </a:stretch>
        </p:blipFill>
        <p:spPr>
          <a:xfrm>
            <a:off x="395536" y="1412776"/>
            <a:ext cx="3312368" cy="3831704"/>
          </a:xfrm>
          <a:prstGeom prst="rect">
            <a:avLst/>
          </a:prstGeom>
        </p:spPr>
      </p:pic>
      <p:pic>
        <p:nvPicPr>
          <p:cNvPr id="5" name="Picture 4" descr="05 JUL 2010 004.jpg"/>
          <p:cNvPicPr>
            <a:picLocks noChangeAspect="1"/>
          </p:cNvPicPr>
          <p:nvPr/>
        </p:nvPicPr>
        <p:blipFill>
          <a:blip r:embed="rId3" cstate="print"/>
          <a:srcRect l="19811"/>
          <a:stretch>
            <a:fillRect/>
          </a:stretch>
        </p:blipFill>
        <p:spPr>
          <a:xfrm>
            <a:off x="4283968" y="1412776"/>
            <a:ext cx="4080453" cy="381642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8229600" cy="1143000"/>
          </a:xfrm>
        </p:spPr>
        <p:txBody>
          <a:bodyPr/>
          <a:lstStyle/>
          <a:p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5661248"/>
            <a:ext cx="8229600" cy="663352"/>
          </a:xfrm>
        </p:spPr>
        <p:txBody>
          <a:bodyPr/>
          <a:lstStyle/>
          <a:p>
            <a:r>
              <a:rPr lang="en-AU" dirty="0" smtClean="0"/>
              <a:t>Elizabeth Street, Melbourne</a:t>
            </a:r>
            <a:endParaRPr lang="en-AU" dirty="0"/>
          </a:p>
        </p:txBody>
      </p:sp>
      <p:pic>
        <p:nvPicPr>
          <p:cNvPr id="4" name="Picture 3" descr="RIMG1882.JPG"/>
          <p:cNvPicPr>
            <a:picLocks noChangeAspect="1"/>
          </p:cNvPicPr>
          <p:nvPr/>
        </p:nvPicPr>
        <p:blipFill>
          <a:blip r:embed="rId2" cstate="print"/>
          <a:srcRect l="20341" r="28806"/>
          <a:stretch>
            <a:fillRect/>
          </a:stretch>
        </p:blipFill>
        <p:spPr>
          <a:xfrm>
            <a:off x="179512" y="1484784"/>
            <a:ext cx="2520280" cy="3717032"/>
          </a:xfrm>
          <a:prstGeom prst="rect">
            <a:avLst/>
          </a:prstGeom>
        </p:spPr>
      </p:pic>
      <p:pic>
        <p:nvPicPr>
          <p:cNvPr id="5" name="Picture 4" descr="RIMG1883.JPG"/>
          <p:cNvPicPr>
            <a:picLocks noChangeAspect="1"/>
          </p:cNvPicPr>
          <p:nvPr/>
        </p:nvPicPr>
        <p:blipFill>
          <a:blip r:embed="rId3" cstate="print"/>
          <a:srcRect l="17606" r="23708"/>
          <a:stretch>
            <a:fillRect/>
          </a:stretch>
        </p:blipFill>
        <p:spPr>
          <a:xfrm>
            <a:off x="2915816" y="1484784"/>
            <a:ext cx="2880320" cy="3681028"/>
          </a:xfrm>
          <a:prstGeom prst="rect">
            <a:avLst/>
          </a:prstGeom>
        </p:spPr>
      </p:pic>
      <p:pic>
        <p:nvPicPr>
          <p:cNvPr id="6" name="Picture 5" descr="RIMG1884.JPG"/>
          <p:cNvPicPr>
            <a:picLocks noChangeAspect="1"/>
          </p:cNvPicPr>
          <p:nvPr/>
        </p:nvPicPr>
        <p:blipFill>
          <a:blip r:embed="rId4" cstate="print"/>
          <a:srcRect l="29230" r="13417"/>
          <a:stretch>
            <a:fillRect/>
          </a:stretch>
        </p:blipFill>
        <p:spPr>
          <a:xfrm>
            <a:off x="6012160" y="1484784"/>
            <a:ext cx="2808312" cy="367240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5373216"/>
            <a:ext cx="8229600" cy="1143000"/>
          </a:xfrm>
        </p:spPr>
        <p:txBody>
          <a:bodyPr>
            <a:normAutofit/>
          </a:bodyPr>
          <a:lstStyle/>
          <a:p>
            <a:r>
              <a:rPr lang="en-AU" sz="2000" dirty="0" smtClean="0"/>
              <a:t>Street art in the City of Melbourne</a:t>
            </a:r>
            <a:endParaRPr lang="en-AU" sz="2000" dirty="0"/>
          </a:p>
        </p:txBody>
      </p:sp>
      <p:pic>
        <p:nvPicPr>
          <p:cNvPr id="4" name="Content Placeholder 3" descr="melbourne-graffiti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475656" y="764704"/>
            <a:ext cx="6816758" cy="5112568"/>
          </a:xfrm>
        </p:spPr>
      </p:pic>
    </p:spTree>
    <p:extLst>
      <p:ext uri="{BB962C8B-B14F-4D97-AF65-F5344CB8AC3E}">
        <p14:creationId xmlns:p14="http://schemas.microsoft.com/office/powerpoint/2010/main" val="6341972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AU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836712"/>
            <a:ext cx="7056784" cy="5292589"/>
          </a:xfrm>
        </p:spPr>
      </p:pic>
    </p:spTree>
    <p:extLst>
      <p:ext uri="{BB962C8B-B14F-4D97-AF65-F5344CB8AC3E}">
        <p14:creationId xmlns:p14="http://schemas.microsoft.com/office/powerpoint/2010/main" val="30511410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AU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836712"/>
            <a:ext cx="7056784" cy="5292589"/>
          </a:xfrm>
        </p:spPr>
      </p:pic>
      <p:sp>
        <p:nvSpPr>
          <p:cNvPr id="3" name="Oval 2"/>
          <p:cNvSpPr/>
          <p:nvPr/>
        </p:nvSpPr>
        <p:spPr>
          <a:xfrm>
            <a:off x="4860032" y="2492896"/>
            <a:ext cx="936104" cy="864096"/>
          </a:xfrm>
          <a:prstGeom prst="ellipse">
            <a:avLst/>
          </a:prstGeom>
          <a:noFill/>
          <a:ln w="508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dirty="0"/>
          </a:p>
        </p:txBody>
      </p:sp>
      <p:sp>
        <p:nvSpPr>
          <p:cNvPr id="5" name="Oval 4"/>
          <p:cNvSpPr/>
          <p:nvPr/>
        </p:nvSpPr>
        <p:spPr>
          <a:xfrm>
            <a:off x="1043608" y="5085184"/>
            <a:ext cx="792088" cy="720080"/>
          </a:xfrm>
          <a:prstGeom prst="ellipse">
            <a:avLst/>
          </a:prstGeom>
          <a:noFill/>
          <a:ln w="508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dirty="0"/>
          </a:p>
        </p:txBody>
      </p:sp>
      <p:sp>
        <p:nvSpPr>
          <p:cNvPr id="6" name="Oval 5"/>
          <p:cNvSpPr/>
          <p:nvPr/>
        </p:nvSpPr>
        <p:spPr>
          <a:xfrm>
            <a:off x="1979712" y="2492896"/>
            <a:ext cx="648072" cy="576064"/>
          </a:xfrm>
          <a:prstGeom prst="ellipse">
            <a:avLst/>
          </a:prstGeom>
          <a:noFill/>
          <a:ln w="508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dirty="0"/>
          </a:p>
        </p:txBody>
      </p:sp>
      <p:sp>
        <p:nvSpPr>
          <p:cNvPr id="7" name="Oval 6"/>
          <p:cNvSpPr/>
          <p:nvPr/>
        </p:nvSpPr>
        <p:spPr>
          <a:xfrm>
            <a:off x="5167388" y="5229200"/>
            <a:ext cx="844771" cy="742366"/>
          </a:xfrm>
          <a:prstGeom prst="ellipse">
            <a:avLst/>
          </a:prstGeom>
          <a:noFill/>
          <a:ln w="508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2277258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AU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908720"/>
            <a:ext cx="7128792" cy="5346595"/>
          </a:xfrm>
        </p:spPr>
      </p:pic>
    </p:spTree>
    <p:extLst>
      <p:ext uri="{BB962C8B-B14F-4D97-AF65-F5344CB8AC3E}">
        <p14:creationId xmlns:p14="http://schemas.microsoft.com/office/powerpoint/2010/main" val="34218637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AU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908720"/>
            <a:ext cx="7128792" cy="5346595"/>
          </a:xfrm>
        </p:spPr>
      </p:pic>
      <p:sp>
        <p:nvSpPr>
          <p:cNvPr id="3" name="Oval 2"/>
          <p:cNvSpPr/>
          <p:nvPr/>
        </p:nvSpPr>
        <p:spPr>
          <a:xfrm>
            <a:off x="1475656" y="3501008"/>
            <a:ext cx="864096" cy="792088"/>
          </a:xfrm>
          <a:prstGeom prst="ellipse">
            <a:avLst/>
          </a:prstGeom>
          <a:noFill/>
          <a:ln w="508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dirty="0"/>
          </a:p>
        </p:txBody>
      </p:sp>
      <p:sp>
        <p:nvSpPr>
          <p:cNvPr id="5" name="Oval 4"/>
          <p:cNvSpPr/>
          <p:nvPr/>
        </p:nvSpPr>
        <p:spPr>
          <a:xfrm>
            <a:off x="4788024" y="3501008"/>
            <a:ext cx="576064" cy="504056"/>
          </a:xfrm>
          <a:prstGeom prst="ellipse">
            <a:avLst/>
          </a:prstGeom>
          <a:noFill/>
          <a:ln w="508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dirty="0"/>
          </a:p>
        </p:txBody>
      </p:sp>
      <p:sp>
        <p:nvSpPr>
          <p:cNvPr id="6" name="Oval 5"/>
          <p:cNvSpPr/>
          <p:nvPr/>
        </p:nvSpPr>
        <p:spPr>
          <a:xfrm>
            <a:off x="6300192" y="2852936"/>
            <a:ext cx="432048" cy="360040"/>
          </a:xfrm>
          <a:prstGeom prst="ellipse">
            <a:avLst/>
          </a:prstGeom>
          <a:noFill/>
          <a:ln w="508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dirty="0"/>
          </a:p>
        </p:txBody>
      </p:sp>
      <p:sp>
        <p:nvSpPr>
          <p:cNvPr id="7" name="Oval 6"/>
          <p:cNvSpPr/>
          <p:nvPr/>
        </p:nvSpPr>
        <p:spPr>
          <a:xfrm>
            <a:off x="6516216" y="2204864"/>
            <a:ext cx="360040" cy="360040"/>
          </a:xfrm>
          <a:prstGeom prst="ellipse">
            <a:avLst/>
          </a:prstGeom>
          <a:noFill/>
          <a:ln w="508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869691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AU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836712"/>
            <a:ext cx="7008778" cy="5256584"/>
          </a:xfrm>
        </p:spPr>
      </p:pic>
    </p:spTree>
    <p:extLst>
      <p:ext uri="{BB962C8B-B14F-4D97-AF65-F5344CB8AC3E}">
        <p14:creationId xmlns:p14="http://schemas.microsoft.com/office/powerpoint/2010/main" val="34646244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AU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836712"/>
            <a:ext cx="7008778" cy="5256584"/>
          </a:xfrm>
        </p:spPr>
      </p:pic>
      <p:sp>
        <p:nvSpPr>
          <p:cNvPr id="5" name="Oval 4"/>
          <p:cNvSpPr/>
          <p:nvPr/>
        </p:nvSpPr>
        <p:spPr>
          <a:xfrm>
            <a:off x="1907704" y="4653136"/>
            <a:ext cx="504056" cy="432048"/>
          </a:xfrm>
          <a:prstGeom prst="ellipse">
            <a:avLst/>
          </a:prstGeom>
          <a:noFill/>
          <a:ln w="508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dirty="0"/>
          </a:p>
        </p:txBody>
      </p:sp>
      <p:sp>
        <p:nvSpPr>
          <p:cNvPr id="6" name="Oval 5"/>
          <p:cNvSpPr/>
          <p:nvPr/>
        </p:nvSpPr>
        <p:spPr>
          <a:xfrm>
            <a:off x="2643492" y="4725144"/>
            <a:ext cx="504056" cy="432048"/>
          </a:xfrm>
          <a:prstGeom prst="ellipse">
            <a:avLst/>
          </a:prstGeom>
          <a:noFill/>
          <a:ln w="508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dirty="0"/>
          </a:p>
        </p:txBody>
      </p:sp>
      <p:sp>
        <p:nvSpPr>
          <p:cNvPr id="7" name="Oval 6"/>
          <p:cNvSpPr/>
          <p:nvPr/>
        </p:nvSpPr>
        <p:spPr>
          <a:xfrm>
            <a:off x="6012160" y="4797152"/>
            <a:ext cx="504056" cy="432048"/>
          </a:xfrm>
          <a:prstGeom prst="ellipse">
            <a:avLst/>
          </a:prstGeom>
          <a:noFill/>
          <a:ln w="508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dirty="0"/>
          </a:p>
        </p:txBody>
      </p:sp>
      <p:sp>
        <p:nvSpPr>
          <p:cNvPr id="8" name="Oval 7"/>
          <p:cNvSpPr/>
          <p:nvPr/>
        </p:nvSpPr>
        <p:spPr>
          <a:xfrm>
            <a:off x="4860032" y="2780928"/>
            <a:ext cx="504056" cy="432048"/>
          </a:xfrm>
          <a:prstGeom prst="ellipse">
            <a:avLst/>
          </a:prstGeom>
          <a:noFill/>
          <a:ln w="508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dirty="0"/>
          </a:p>
        </p:txBody>
      </p:sp>
      <p:sp>
        <p:nvSpPr>
          <p:cNvPr id="9" name="Oval 8"/>
          <p:cNvSpPr/>
          <p:nvPr/>
        </p:nvSpPr>
        <p:spPr>
          <a:xfrm>
            <a:off x="7308304" y="4581128"/>
            <a:ext cx="432048" cy="432048"/>
          </a:xfrm>
          <a:prstGeom prst="ellipse">
            <a:avLst/>
          </a:prstGeom>
          <a:noFill/>
          <a:ln w="508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dirty="0"/>
          </a:p>
        </p:txBody>
      </p:sp>
      <p:sp>
        <p:nvSpPr>
          <p:cNvPr id="10" name="Oval 9"/>
          <p:cNvSpPr/>
          <p:nvPr/>
        </p:nvSpPr>
        <p:spPr>
          <a:xfrm>
            <a:off x="7380312" y="4221088"/>
            <a:ext cx="360040" cy="360040"/>
          </a:xfrm>
          <a:prstGeom prst="ellipse">
            <a:avLst/>
          </a:prstGeom>
          <a:noFill/>
          <a:ln w="508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dirty="0"/>
          </a:p>
        </p:txBody>
      </p:sp>
      <p:sp>
        <p:nvSpPr>
          <p:cNvPr id="11" name="Oval 10"/>
          <p:cNvSpPr/>
          <p:nvPr/>
        </p:nvSpPr>
        <p:spPr>
          <a:xfrm>
            <a:off x="7380312" y="4005064"/>
            <a:ext cx="432048" cy="360040"/>
          </a:xfrm>
          <a:prstGeom prst="ellipse">
            <a:avLst/>
          </a:prstGeom>
          <a:noFill/>
          <a:ln w="508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4390841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5661248"/>
            <a:ext cx="8229600" cy="663352"/>
          </a:xfrm>
        </p:spPr>
        <p:txBody>
          <a:bodyPr/>
          <a:lstStyle/>
          <a:p>
            <a:r>
              <a:rPr lang="en-AU" dirty="0" smtClean="0"/>
              <a:t>Point identifiers</a:t>
            </a:r>
            <a:endParaRPr lang="en-AU" dirty="0"/>
          </a:p>
        </p:txBody>
      </p:sp>
      <p:pic>
        <p:nvPicPr>
          <p:cNvPr id="5" name="Picture 4" descr="RIMG189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3528" y="836712"/>
            <a:ext cx="4032448" cy="3024336"/>
          </a:xfrm>
          <a:prstGeom prst="rect">
            <a:avLst/>
          </a:prstGeom>
        </p:spPr>
      </p:pic>
      <p:pic>
        <p:nvPicPr>
          <p:cNvPr id="6" name="Picture 5" descr="RIMG1897.JPG"/>
          <p:cNvPicPr>
            <a:picLocks noChangeAspect="1"/>
          </p:cNvPicPr>
          <p:nvPr/>
        </p:nvPicPr>
        <p:blipFill>
          <a:blip r:embed="rId3" cstate="print"/>
          <a:srcRect l="10371" r="6657"/>
          <a:stretch>
            <a:fillRect/>
          </a:stretch>
        </p:blipFill>
        <p:spPr>
          <a:xfrm>
            <a:off x="4716016" y="2492896"/>
            <a:ext cx="4032448" cy="364502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AU" dirty="0"/>
          </a:p>
        </p:txBody>
      </p:sp>
      <p:pic>
        <p:nvPicPr>
          <p:cNvPr id="8" name="Content Placeholder 7" descr="RIMG1900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932040" y="3140968"/>
            <a:ext cx="3840428" cy="2880320"/>
          </a:xfrm>
        </p:spPr>
      </p:pic>
      <p:pic>
        <p:nvPicPr>
          <p:cNvPr id="7" name="Picture 6" descr="RIMG1899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79512" y="620688"/>
            <a:ext cx="4416491" cy="331236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44624"/>
            <a:ext cx="8229600" cy="1143000"/>
          </a:xfrm>
        </p:spPr>
        <p:txBody>
          <a:bodyPr/>
          <a:lstStyle/>
          <a:p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5661248"/>
            <a:ext cx="8229600" cy="663352"/>
          </a:xfrm>
        </p:spPr>
        <p:txBody>
          <a:bodyPr/>
          <a:lstStyle/>
          <a:p>
            <a:r>
              <a:rPr lang="en-AU" dirty="0" smtClean="0"/>
              <a:t>Instrument stations marked on office carpet</a:t>
            </a:r>
            <a:endParaRPr lang="en-AU" dirty="0"/>
          </a:p>
        </p:txBody>
      </p:sp>
      <p:pic>
        <p:nvPicPr>
          <p:cNvPr id="4" name="Picture 3" descr="Lindsays carpet #1.JPG"/>
          <p:cNvPicPr>
            <a:picLocks noChangeAspect="1"/>
          </p:cNvPicPr>
          <p:nvPr/>
        </p:nvPicPr>
        <p:blipFill>
          <a:blip r:embed="rId2" cstate="print"/>
          <a:srcRect r="16075"/>
          <a:stretch>
            <a:fillRect/>
          </a:stretch>
        </p:blipFill>
        <p:spPr>
          <a:xfrm>
            <a:off x="395536" y="1484784"/>
            <a:ext cx="3672408" cy="3240360"/>
          </a:xfrm>
          <a:prstGeom prst="rect">
            <a:avLst/>
          </a:prstGeom>
        </p:spPr>
      </p:pic>
      <p:pic>
        <p:nvPicPr>
          <p:cNvPr id="5" name="Picture 4" descr="Lindsays carpet #2.JPG"/>
          <p:cNvPicPr>
            <a:picLocks noChangeAspect="1"/>
          </p:cNvPicPr>
          <p:nvPr/>
        </p:nvPicPr>
        <p:blipFill>
          <a:blip r:embed="rId3" cstate="print"/>
          <a:srcRect r="2913"/>
          <a:stretch>
            <a:fillRect/>
          </a:stretch>
        </p:blipFill>
        <p:spPr>
          <a:xfrm>
            <a:off x="4572000" y="2276872"/>
            <a:ext cx="4320480" cy="326429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9632" y="704088"/>
            <a:ext cx="7427168" cy="204632"/>
          </a:xfrm>
        </p:spPr>
        <p:txBody>
          <a:bodyPr>
            <a:normAutofit fontScale="90000"/>
          </a:bodyPr>
          <a:lstStyle/>
          <a:p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1560" y="1700808"/>
            <a:ext cx="8085584" cy="3885064"/>
          </a:xfrm>
        </p:spPr>
        <p:txBody>
          <a:bodyPr>
            <a:normAutofit fontScale="92500"/>
          </a:bodyPr>
          <a:lstStyle/>
          <a:p>
            <a:r>
              <a:rPr lang="en-AU" dirty="0" smtClean="0"/>
              <a:t>Surveyors are losing their legendary powers of observation</a:t>
            </a:r>
          </a:p>
          <a:p>
            <a:endParaRPr lang="en-AU" dirty="0" smtClean="0"/>
          </a:p>
          <a:p>
            <a:r>
              <a:rPr lang="en-AU" dirty="0" smtClean="0"/>
              <a:t>Perhaps widespread use of CAD is eroding the opportunity to demonstrate artistic flair</a:t>
            </a:r>
          </a:p>
          <a:p>
            <a:endParaRPr lang="en-AU" dirty="0" smtClean="0"/>
          </a:p>
          <a:p>
            <a:r>
              <a:rPr lang="en-AU" dirty="0" smtClean="0"/>
              <a:t>Surveyors seem to be resorting to the use of spray cans and marker pens</a:t>
            </a:r>
          </a:p>
          <a:p>
            <a:endParaRPr lang="en-AU" dirty="0" smtClean="0"/>
          </a:p>
          <a:p>
            <a:r>
              <a:rPr lang="en-AU" dirty="0" smtClean="0"/>
              <a:t>Whatever happened to crayon and chalk?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8164230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5616" y="6381328"/>
            <a:ext cx="6408712" cy="278904"/>
          </a:xfrm>
        </p:spPr>
        <p:txBody>
          <a:bodyPr>
            <a:normAutofit fontScale="90000"/>
          </a:bodyPr>
          <a:lstStyle/>
          <a:p>
            <a:pPr algn="r"/>
            <a:endParaRPr lang="en-AU" sz="2000" i="1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2040" y="1412776"/>
            <a:ext cx="3024336" cy="2177522"/>
          </a:xfrm>
        </p:spPr>
      </p:pic>
      <p:sp>
        <p:nvSpPr>
          <p:cNvPr id="6" name="Rectangle 5"/>
          <p:cNvSpPr/>
          <p:nvPr/>
        </p:nvSpPr>
        <p:spPr>
          <a:xfrm>
            <a:off x="3779912" y="4005064"/>
            <a:ext cx="4572000" cy="2031325"/>
          </a:xfrm>
          <a:prstGeom prst="rect">
            <a:avLst/>
          </a:prstGeom>
        </p:spPr>
        <p:txBody>
          <a:bodyPr>
            <a:spAutoFit/>
          </a:bodyPr>
          <a:lstStyle/>
          <a:p>
            <a:pPr hangingPunct="0"/>
            <a:r>
              <a:rPr lang="en-AU" i="1" dirty="0"/>
              <a:t>“The City of Melbourne recognises the importance of street art in contributing to a vibrant urban culture. Melbourne’s street art has become internationally renowned and has become an attraction for local and overseas visitors experiencing Melbourne’s creative ambience.”</a:t>
            </a:r>
            <a:endParaRPr lang="en-AU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640208"/>
            <a:ext cx="3046332" cy="54157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00552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AU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3569" y="959674"/>
            <a:ext cx="6364775" cy="47735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97331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1920" y="980728"/>
            <a:ext cx="3744416" cy="280831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9632" y="3429000"/>
            <a:ext cx="5400600" cy="1368152"/>
          </a:xfrm>
        </p:spPr>
        <p:txBody>
          <a:bodyPr>
            <a:normAutofit/>
          </a:bodyPr>
          <a:lstStyle/>
          <a:p>
            <a:pPr marL="0" indent="0" algn="ctr"/>
            <a:r>
              <a:rPr lang="en-AU" sz="2000" dirty="0" err="1" smtClean="0">
                <a:solidFill>
                  <a:schemeClr val="tx2"/>
                </a:solidFill>
              </a:rPr>
              <a:t>Dy</a:t>
            </a:r>
            <a:r>
              <a:rPr lang="en-AU" sz="2000" dirty="0" smtClean="0">
                <a:solidFill>
                  <a:schemeClr val="tx2"/>
                </a:solidFill>
              </a:rPr>
              <a:t>-Mark’s Spray &amp; Mark is a premium marking out paint designed for a range of applications including construction, landscaping..... and </a:t>
            </a:r>
            <a:r>
              <a:rPr lang="en-AU" sz="2000" b="1" dirty="0" smtClean="0">
                <a:solidFill>
                  <a:schemeClr val="tx2"/>
                </a:solidFill>
              </a:rPr>
              <a:t>SURVEYING.</a:t>
            </a:r>
            <a:endParaRPr lang="en-AU" dirty="0">
              <a:solidFill>
                <a:schemeClr val="tx2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115616" y="3429000"/>
            <a:ext cx="5688632" cy="1872208"/>
          </a:xfrm>
          <a:prstGeom prst="rect">
            <a:avLst/>
          </a:prstGeom>
          <a:noFill/>
          <a:ln w="508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7" name="Rectangle 6"/>
          <p:cNvSpPr/>
          <p:nvPr/>
        </p:nvSpPr>
        <p:spPr>
          <a:xfrm>
            <a:off x="5592609" y="1736812"/>
            <a:ext cx="1080120" cy="468052"/>
          </a:xfrm>
          <a:prstGeom prst="rect">
            <a:avLst/>
          </a:prstGeom>
          <a:noFill/>
          <a:ln w="50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cxnSp>
        <p:nvCxnSpPr>
          <p:cNvPr id="9" name="Straight Connector 8"/>
          <p:cNvCxnSpPr/>
          <p:nvPr/>
        </p:nvCxnSpPr>
        <p:spPr>
          <a:xfrm flipH="1">
            <a:off x="1115616" y="1736812"/>
            <a:ext cx="4476993" cy="16921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 flipH="1" flipV="1">
            <a:off x="6672729" y="1736812"/>
            <a:ext cx="131519" cy="16921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70420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620688"/>
            <a:ext cx="8229600" cy="1010376"/>
          </a:xfrm>
        </p:spPr>
        <p:txBody>
          <a:bodyPr>
            <a:normAutofit/>
          </a:bodyPr>
          <a:lstStyle/>
          <a:p>
            <a:r>
              <a:rPr lang="en-AU" sz="2400" b="1" u="sng" dirty="0" smtClean="0"/>
              <a:t>Graffiti:</a:t>
            </a:r>
            <a:r>
              <a:rPr lang="en-AU" sz="2400" dirty="0" smtClean="0"/>
              <a:t> </a:t>
            </a:r>
            <a:r>
              <a:rPr lang="en-AU" sz="2400" i="1" dirty="0" smtClean="0"/>
              <a:t>   Writing or drawings scribbled, scratched or sprayed illicitly on a wall or other surface in a public place</a:t>
            </a:r>
            <a:endParaRPr lang="en-AU" sz="2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204864"/>
            <a:ext cx="8229600" cy="4119736"/>
          </a:xfrm>
        </p:spPr>
        <p:txBody>
          <a:bodyPr>
            <a:normAutofit fontScale="92500" lnSpcReduction="20000"/>
          </a:bodyPr>
          <a:lstStyle/>
          <a:p>
            <a:r>
              <a:rPr lang="en-AU" dirty="0" smtClean="0"/>
              <a:t>Before reaching for the spray can or marker – </a:t>
            </a:r>
            <a:r>
              <a:rPr lang="en-AU" b="1" dirty="0" smtClean="0"/>
              <a:t>THINK. </a:t>
            </a:r>
          </a:p>
          <a:p>
            <a:r>
              <a:rPr lang="en-AU" dirty="0" smtClean="0"/>
              <a:t>Ask “</a:t>
            </a:r>
            <a:r>
              <a:rPr lang="en-AU" b="1" i="1" dirty="0" smtClean="0"/>
              <a:t>Is it really necessary</a:t>
            </a:r>
            <a:r>
              <a:rPr lang="en-AU" i="1" dirty="0" smtClean="0"/>
              <a:t>?”</a:t>
            </a:r>
          </a:p>
          <a:p>
            <a:r>
              <a:rPr lang="en-AU" dirty="0" smtClean="0"/>
              <a:t>Do you have permission to apply paint or marker?</a:t>
            </a:r>
          </a:p>
          <a:p>
            <a:r>
              <a:rPr lang="en-AU" dirty="0" smtClean="0"/>
              <a:t>Take manual notes of instrument points rather than recording their numbers on the ground in paint.</a:t>
            </a:r>
          </a:p>
          <a:p>
            <a:r>
              <a:rPr lang="en-AU" dirty="0" smtClean="0"/>
              <a:t>If it is really necessary, minimise the markings and keep it neat</a:t>
            </a:r>
          </a:p>
          <a:p>
            <a:r>
              <a:rPr lang="en-AU" dirty="0" smtClean="0"/>
              <a:t>Use crayon or chalk in preference to paint</a:t>
            </a:r>
          </a:p>
          <a:p>
            <a:endParaRPr lang="en-AU" dirty="0" smtClean="0"/>
          </a:p>
          <a:p>
            <a:r>
              <a:rPr lang="en-AU" dirty="0" smtClean="0"/>
              <a:t>If this culture continues, we will be categorised with the vandals.</a:t>
            </a:r>
            <a:endParaRPr lang="en-A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RIMG189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3528" y="260648"/>
            <a:ext cx="8388424" cy="629131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2564904"/>
            <a:ext cx="8229600" cy="3005688"/>
          </a:xfrm>
        </p:spPr>
        <p:txBody>
          <a:bodyPr/>
          <a:lstStyle/>
          <a:p>
            <a:r>
              <a:rPr lang="en-AU" dirty="0" smtClean="0"/>
              <a:t>Some say it is art – street art, pavement art and artistic expression</a:t>
            </a:r>
          </a:p>
          <a:p>
            <a:endParaRPr lang="en-AU" dirty="0" smtClean="0"/>
          </a:p>
          <a:p>
            <a:r>
              <a:rPr lang="en-AU" dirty="0" smtClean="0"/>
              <a:t>Others say it is defacement and vandalism</a:t>
            </a:r>
          </a:p>
          <a:p>
            <a:endParaRPr lang="en-AU" dirty="0" smtClean="0"/>
          </a:p>
          <a:p>
            <a:pPr>
              <a:buNone/>
            </a:pPr>
            <a:endParaRPr lang="en-A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AU" b="1" u="sng" dirty="0" smtClean="0"/>
              <a:t>Graffiti:</a:t>
            </a:r>
            <a:r>
              <a:rPr lang="en-AU" dirty="0" smtClean="0"/>
              <a:t> </a:t>
            </a:r>
            <a:r>
              <a:rPr lang="en-AU" i="1" dirty="0" smtClean="0"/>
              <a:t>   </a:t>
            </a:r>
            <a:r>
              <a:rPr lang="en-AU" sz="2500" i="1" dirty="0" smtClean="0"/>
              <a:t>Writing or drawings scribbled, scratched or sprayed illicitly on a wall or other surface in a public place  (Oxford dictionary)</a:t>
            </a:r>
          </a:p>
          <a:p>
            <a:endParaRPr lang="en-AU" sz="2500" i="1" dirty="0" smtClean="0"/>
          </a:p>
          <a:p>
            <a:r>
              <a:rPr lang="en-AU" sz="2400" i="1" dirty="0" smtClean="0"/>
              <a:t>Graffiti ranges from simple written words to elaborate wall </a:t>
            </a:r>
            <a:r>
              <a:rPr lang="en-AU" sz="2300" i="1" dirty="0" smtClean="0"/>
              <a:t>paintings, and has existed since ancient times, with examples dating </a:t>
            </a:r>
            <a:r>
              <a:rPr lang="en-AU" sz="2200" i="1" dirty="0" smtClean="0"/>
              <a:t>back to Ancient Greece and the Roman Empire.  In </a:t>
            </a:r>
            <a:r>
              <a:rPr lang="en-AU" sz="2000" i="1" dirty="0" smtClean="0"/>
              <a:t>modern times, paint, particularly spray paint and marker pens have become the </a:t>
            </a:r>
            <a:r>
              <a:rPr lang="en-AU" sz="1800" i="1" dirty="0" smtClean="0"/>
              <a:t>most commonly used graffiti materials. In most countries, marking or painting </a:t>
            </a:r>
            <a:r>
              <a:rPr lang="en-AU" sz="1700" i="1" dirty="0" smtClean="0"/>
              <a:t>property without the property owner's consent is considered defacement and</a:t>
            </a:r>
            <a:r>
              <a:rPr lang="en-AU" sz="2400" i="1" dirty="0" smtClean="0"/>
              <a:t> </a:t>
            </a:r>
            <a:r>
              <a:rPr lang="en-AU" sz="1600" b="1" i="1" dirty="0" smtClean="0"/>
              <a:t>vandalism</a:t>
            </a:r>
            <a:r>
              <a:rPr lang="en-AU" sz="1600" i="1" dirty="0" smtClean="0"/>
              <a:t> which is a punishable crime. Graffiti may also express underlying social and </a:t>
            </a:r>
            <a:r>
              <a:rPr lang="en-AU" sz="1500" i="1" dirty="0" smtClean="0"/>
              <a:t>political messages and a whole genre of artistic expression is based upon spray paint graffiti </a:t>
            </a:r>
            <a:r>
              <a:rPr lang="en-AU" sz="1400" i="1" dirty="0" smtClean="0"/>
              <a:t>styles</a:t>
            </a:r>
            <a:r>
              <a:rPr lang="en-AU" sz="1400" dirty="0" smtClean="0"/>
              <a:t>.... </a:t>
            </a:r>
            <a:r>
              <a:rPr lang="en-AU" sz="1400" i="1" dirty="0" smtClean="0"/>
              <a:t>(Wikipedia)</a:t>
            </a:r>
          </a:p>
          <a:p>
            <a:endParaRPr lang="en-AU" sz="2500" i="1" dirty="0" smtClean="0"/>
          </a:p>
          <a:p>
            <a:endParaRPr lang="en-AU" sz="2500" i="1" dirty="0"/>
          </a:p>
          <a:p>
            <a:endParaRPr lang="en-AU" sz="2500" i="1" dirty="0" smtClean="0"/>
          </a:p>
          <a:p>
            <a:endParaRPr lang="en-AU" sz="2500" b="1" i="1" u="sng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5373216"/>
            <a:ext cx="8229600" cy="1143000"/>
          </a:xfrm>
        </p:spPr>
        <p:txBody>
          <a:bodyPr>
            <a:normAutofit/>
          </a:bodyPr>
          <a:lstStyle/>
          <a:p>
            <a:r>
              <a:rPr lang="en-AU" sz="2000" dirty="0" smtClean="0"/>
              <a:t>Sometimes markings are necessary to identify underground assets for safety </a:t>
            </a:r>
            <a:endParaRPr lang="en-AU" sz="2000" dirty="0"/>
          </a:p>
        </p:txBody>
      </p:sp>
      <p:pic>
        <p:nvPicPr>
          <p:cNvPr id="4" name="Content Placeholder 3" descr="08fMAY01-cP1030693-FluoroPsham-blog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67544" y="980728"/>
            <a:ext cx="3672408" cy="4896544"/>
          </a:xfrm>
        </p:spPr>
      </p:pic>
      <p:pic>
        <p:nvPicPr>
          <p:cNvPr id="5" name="Picture 4" descr="08m-P1040707-PittStCircles-blog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716016" y="1052736"/>
            <a:ext cx="3672408" cy="489654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3528" y="5373216"/>
            <a:ext cx="8229600" cy="1143000"/>
          </a:xfrm>
        </p:spPr>
        <p:txBody>
          <a:bodyPr>
            <a:normAutofit/>
          </a:bodyPr>
          <a:lstStyle/>
          <a:p>
            <a:r>
              <a:rPr lang="en-AU" sz="2000" dirty="0" smtClean="0"/>
              <a:t>Spike in pavement – marked by TWO spray paint circles (white and orange)</a:t>
            </a:r>
            <a:endParaRPr lang="en-AU" sz="2000" dirty="0"/>
          </a:p>
        </p:txBody>
      </p:sp>
      <p:pic>
        <p:nvPicPr>
          <p:cNvPr id="4" name="Content Placeholder 3" descr="RIMG1898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547664" y="908720"/>
            <a:ext cx="5664629" cy="4248472"/>
          </a:xfrm>
        </p:spPr>
      </p:pic>
    </p:spTree>
    <p:extLst>
      <p:ext uri="{BB962C8B-B14F-4D97-AF65-F5344CB8AC3E}">
        <p14:creationId xmlns:p14="http://schemas.microsoft.com/office/powerpoint/2010/main" val="6881918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67544" y="980728"/>
            <a:ext cx="8305800" cy="492664"/>
          </a:xfrm>
        </p:spPr>
        <p:txBody>
          <a:bodyPr>
            <a:normAutofit fontScale="90000"/>
          </a:bodyPr>
          <a:lstStyle/>
          <a:p>
            <a:r>
              <a:rPr lang="en-AU" sz="3300" dirty="0" smtClean="0"/>
              <a:t>More examples</a:t>
            </a:r>
            <a:r>
              <a:rPr lang="en-AU" dirty="0" smtClean="0"/>
              <a:t/>
            </a:r>
            <a:br>
              <a:rPr lang="en-AU" dirty="0" smtClean="0"/>
            </a:br>
            <a:endParaRPr lang="en-AU" dirty="0"/>
          </a:p>
        </p:txBody>
      </p:sp>
      <p:pic>
        <p:nvPicPr>
          <p:cNvPr id="5" name="Picture 4" descr="3 October 2011 00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1520" y="1052736"/>
            <a:ext cx="4064000" cy="3048000"/>
          </a:xfrm>
          <a:prstGeom prst="rect">
            <a:avLst/>
          </a:prstGeom>
        </p:spPr>
      </p:pic>
      <p:pic>
        <p:nvPicPr>
          <p:cNvPr id="6" name="Picture 5" descr="24 MAR 2011 01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644008" y="2924944"/>
            <a:ext cx="4136008" cy="31020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13474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506</TotalTime>
  <Words>667</Words>
  <Application>Microsoft Office PowerPoint</Application>
  <PresentationFormat>On-screen Show (4:3)</PresentationFormat>
  <Paragraphs>72</Paragraphs>
  <Slides>43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43</vt:i4>
      </vt:variant>
    </vt:vector>
  </HeadingPairs>
  <TitlesOfParts>
    <vt:vector size="44" baseType="lpstr">
      <vt:lpstr>Flow</vt:lpstr>
      <vt:lpstr>CADASTRAL GRAFFITI</vt:lpstr>
      <vt:lpstr>Banksy’s Rat  - Stencil work said to have been painted on a wall in Prahran about 20 years ago.  It was destroyed by builders smashing through the wall to make way for pipes.</vt:lpstr>
      <vt:lpstr>Street art in the City of Melbourne</vt:lpstr>
      <vt:lpstr>PowerPoint Presentation</vt:lpstr>
      <vt:lpstr>PowerPoint Presentation</vt:lpstr>
      <vt:lpstr>PowerPoint Presentation</vt:lpstr>
      <vt:lpstr>Sometimes markings are necessary to identify underground assets for safety </vt:lpstr>
      <vt:lpstr>Spike in pavement – marked by TWO spray paint circles (white and orange)</vt:lpstr>
      <vt:lpstr>More examples </vt:lpstr>
      <vt:lpstr>More examples </vt:lpstr>
      <vt:lpstr>More examples </vt:lpstr>
      <vt:lpstr>PowerPoint Presentation</vt:lpstr>
      <vt:lpstr>Perhaps we should be asking the question         “Is it really necessary?”    </vt:lpstr>
      <vt:lpstr>PM14 Parish of Budgee Budgee   </vt:lpstr>
      <vt:lpstr>PowerPoint Presentation</vt:lpstr>
      <vt:lpstr>In any event, there is a PM sketch plan, VicRoads and subdivision surveys  making connection to this mark </vt:lpstr>
      <vt:lpstr>The blue paint provided access to an otherwise unknown mark</vt:lpstr>
      <vt:lpstr>PM50 Parish of Melbourne North</vt:lpstr>
      <vt:lpstr>PowerPoint Presentation</vt:lpstr>
      <vt:lpstr>PowerPoint Presentation</vt:lpstr>
      <vt:lpstr> </vt:lpstr>
      <vt:lpstr>PowerPoint Presentation</vt:lpstr>
      <vt:lpstr>PowerPoint Presentation</vt:lpstr>
      <vt:lpstr>      BENTLEIGH  </vt:lpstr>
      <vt:lpstr>PowerPoint Presentation</vt:lpstr>
      <vt:lpstr>PowerPoint Presentation</vt:lpstr>
      <vt:lpstr>PowerPoint Presentation</vt:lpstr>
      <vt:lpstr>The problem does not seem to be confined to the cadastral arena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Dy-Mark’s Spray &amp; Mark is a premium marking out paint designed for a range of applications including construction, landscaping..... and SURVEYING.</vt:lpstr>
      <vt:lpstr>Graffiti:    Writing or drawings scribbled, scratched or sprayed illicitly on a wall or other surface in a public place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PEROFESSIONAL GRAFFITI</dc:title>
  <dc:creator>OEM Customer</dc:creator>
  <cp:lastModifiedBy>Gary</cp:lastModifiedBy>
  <cp:revision>58</cp:revision>
  <cp:lastPrinted>2015-08-13T23:08:30Z</cp:lastPrinted>
  <dcterms:created xsi:type="dcterms:W3CDTF">2012-10-30T09:54:12Z</dcterms:created>
  <dcterms:modified xsi:type="dcterms:W3CDTF">2016-09-02T05:23:05Z</dcterms:modified>
</cp:coreProperties>
</file>