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70" r:id="rId5"/>
    <p:sldId id="266" r:id="rId6"/>
    <p:sldId id="267" r:id="rId7"/>
    <p:sldId id="268" r:id="rId8"/>
    <p:sldId id="259" r:id="rId9"/>
    <p:sldId id="271" r:id="rId10"/>
    <p:sldId id="260" r:id="rId11"/>
    <p:sldId id="261" r:id="rId12"/>
    <p:sldId id="262" r:id="rId13"/>
    <p:sldId id="263" r:id="rId14"/>
    <p:sldId id="264" r:id="rId15"/>
    <p:sldId id="269" r:id="rId16"/>
    <p:sldId id="265" r:id="rId17"/>
    <p:sldId id="272" r:id="rId18"/>
    <p:sldId id="274" r:id="rId19"/>
    <p:sldId id="275" r:id="rId20"/>
    <p:sldId id="278" r:id="rId21"/>
    <p:sldId id="279" r:id="rId22"/>
    <p:sldId id="276" r:id="rId23"/>
    <p:sldId id="277" r:id="rId24"/>
  </p:sldIdLst>
  <p:sldSz cx="18288000" cy="10296525"/>
  <p:notesSz cx="6858000" cy="9144000"/>
  <p:defaultTextStyle>
    <a:defPPr>
      <a:defRPr lang="en-US"/>
    </a:defPPr>
    <a:lvl1pPr marL="0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816696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1633393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2450089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3266785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4083482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4900178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5716875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6533571" algn="l" defTabSz="81669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43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62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120"/>
    <p:restoredTop sz="94680"/>
  </p:normalViewPr>
  <p:slideViewPr>
    <p:cSldViewPr snapToGrid="0" snapToObjects="1">
      <p:cViewPr varScale="1">
        <p:scale>
          <a:sx n="44" d="100"/>
          <a:sy n="44" d="100"/>
        </p:scale>
        <p:origin x="-128" y="-464"/>
      </p:cViewPr>
      <p:guideLst>
        <p:guide orient="horz" pos="3243"/>
        <p:guide pos="57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E9236F-0314-CB40-A4BD-B95DD41D5F54}" type="datetimeFigureOut">
              <a:rPr lang="en-US" smtClean="0"/>
              <a:t>28/04/18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3F54E-1A6C-2340-80E2-FB3CB2C37F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65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3F54E-1A6C-2340-80E2-FB3CB2C37FD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757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nnections-homonyms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" t="23452" r="10437" b="2753"/>
          <a:stretch/>
        </p:blipFill>
        <p:spPr>
          <a:xfrm>
            <a:off x="-25400" y="0"/>
            <a:ext cx="18288000" cy="102965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5000" y="965201"/>
            <a:ext cx="7747000" cy="8559800"/>
          </a:xfrm>
        </p:spPr>
        <p:txBody>
          <a:bodyPr>
            <a:normAutofit/>
          </a:bodyPr>
          <a:lstStyle>
            <a:lvl1pPr>
              <a:defRPr sz="9600">
                <a:solidFill>
                  <a:schemeClr val="tx1"/>
                </a:solidFill>
              </a:defRPr>
            </a:lvl1pPr>
          </a:lstStyle>
          <a:p>
            <a:r>
              <a:rPr lang="en-AU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133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591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/>
          <a:srcRect l="1661" t="487" r="6323" b="832"/>
          <a:stretch/>
        </p:blipFill>
        <p:spPr>
          <a:xfrm>
            <a:off x="-1" y="0"/>
            <a:ext cx="18288001" cy="102965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26" y="6616472"/>
            <a:ext cx="15544800" cy="2045004"/>
          </a:xfrm>
        </p:spPr>
        <p:txBody>
          <a:bodyPr anchor="t"/>
          <a:lstStyle>
            <a:lvl1pPr algn="l">
              <a:defRPr sz="7100" b="1" cap="all">
                <a:solidFill>
                  <a:srgbClr val="FFFFFF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4626" y="4364107"/>
            <a:ext cx="15544800" cy="2252364"/>
          </a:xfrm>
        </p:spPr>
        <p:txBody>
          <a:bodyPr anchor="b"/>
          <a:lstStyle>
            <a:lvl1pPr marL="0" indent="0">
              <a:buNone/>
              <a:defRPr sz="3600">
                <a:solidFill>
                  <a:srgbClr val="FFFFFF"/>
                </a:solidFill>
              </a:defRPr>
            </a:lvl1pPr>
            <a:lvl2pPr marL="81669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33393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3pPr>
            <a:lvl4pPr marL="2450089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4pPr>
            <a:lvl5pPr marL="3266785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5pPr>
            <a:lvl6pPr marL="4083482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6pPr>
            <a:lvl7pPr marL="490017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7pPr>
            <a:lvl8pPr marL="5716875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8pPr>
            <a:lvl9pPr marL="653357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5716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12338"/>
            <a:ext cx="16459200" cy="1716088"/>
          </a:xfr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304801"/>
            <a:ext cx="8080376" cy="960532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6696" indent="0">
              <a:buNone/>
              <a:defRPr sz="3600" b="1"/>
            </a:lvl2pPr>
            <a:lvl3pPr marL="1633393" indent="0">
              <a:buNone/>
              <a:defRPr sz="3200" b="1"/>
            </a:lvl3pPr>
            <a:lvl4pPr marL="2450089" indent="0">
              <a:buNone/>
              <a:defRPr sz="2900" b="1"/>
            </a:lvl4pPr>
            <a:lvl5pPr marL="3266785" indent="0">
              <a:buNone/>
              <a:defRPr sz="2900" b="1"/>
            </a:lvl5pPr>
            <a:lvl6pPr marL="4083482" indent="0">
              <a:buNone/>
              <a:defRPr sz="2900" b="1"/>
            </a:lvl6pPr>
            <a:lvl7pPr marL="4900178" indent="0">
              <a:buNone/>
              <a:defRPr sz="2900" b="1"/>
            </a:lvl7pPr>
            <a:lvl8pPr marL="5716875" indent="0">
              <a:buNone/>
              <a:defRPr sz="2900" b="1"/>
            </a:lvl8pPr>
            <a:lvl9pPr marL="6533571" indent="0">
              <a:buNone/>
              <a:defRPr sz="29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3265333"/>
            <a:ext cx="8080376" cy="5932420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90051" y="2304801"/>
            <a:ext cx="8083550" cy="960532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6696" indent="0">
              <a:buNone/>
              <a:defRPr sz="3600" b="1"/>
            </a:lvl2pPr>
            <a:lvl3pPr marL="1633393" indent="0">
              <a:buNone/>
              <a:defRPr sz="3200" b="1"/>
            </a:lvl3pPr>
            <a:lvl4pPr marL="2450089" indent="0">
              <a:buNone/>
              <a:defRPr sz="2900" b="1"/>
            </a:lvl4pPr>
            <a:lvl5pPr marL="3266785" indent="0">
              <a:buNone/>
              <a:defRPr sz="2900" b="1"/>
            </a:lvl5pPr>
            <a:lvl6pPr marL="4083482" indent="0">
              <a:buNone/>
              <a:defRPr sz="2900" b="1"/>
            </a:lvl6pPr>
            <a:lvl7pPr marL="4900178" indent="0">
              <a:buNone/>
              <a:defRPr sz="2900" b="1"/>
            </a:lvl7pPr>
            <a:lvl8pPr marL="5716875" indent="0">
              <a:buNone/>
              <a:defRPr sz="2900" b="1"/>
            </a:lvl8pPr>
            <a:lvl9pPr marL="6533571" indent="0">
              <a:buNone/>
              <a:defRPr sz="29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90051" y="3265333"/>
            <a:ext cx="8083550" cy="5932420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190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30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76" y="7207568"/>
            <a:ext cx="10972800" cy="850894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84576" y="920014"/>
            <a:ext cx="10972800" cy="6177915"/>
          </a:xfrm>
        </p:spPr>
        <p:txBody>
          <a:bodyPr/>
          <a:lstStyle>
            <a:lvl1pPr marL="0" indent="0">
              <a:buNone/>
              <a:defRPr sz="5700"/>
            </a:lvl1pPr>
            <a:lvl2pPr marL="816696" indent="0">
              <a:buNone/>
              <a:defRPr sz="5000"/>
            </a:lvl2pPr>
            <a:lvl3pPr marL="1633393" indent="0">
              <a:buNone/>
              <a:defRPr sz="4300"/>
            </a:lvl3pPr>
            <a:lvl4pPr marL="2450089" indent="0">
              <a:buNone/>
              <a:defRPr sz="3600"/>
            </a:lvl4pPr>
            <a:lvl5pPr marL="3266785" indent="0">
              <a:buNone/>
              <a:defRPr sz="3600"/>
            </a:lvl5pPr>
            <a:lvl6pPr marL="4083482" indent="0">
              <a:buNone/>
              <a:defRPr sz="3600"/>
            </a:lvl6pPr>
            <a:lvl7pPr marL="4900178" indent="0">
              <a:buNone/>
              <a:defRPr sz="3600"/>
            </a:lvl7pPr>
            <a:lvl8pPr marL="5716875" indent="0">
              <a:buNone/>
              <a:defRPr sz="3600"/>
            </a:lvl8pPr>
            <a:lvl9pPr marL="6533571" indent="0">
              <a:buNone/>
              <a:defRPr sz="3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84576" y="8058462"/>
            <a:ext cx="10972800" cy="1208411"/>
          </a:xfrm>
        </p:spPr>
        <p:txBody>
          <a:bodyPr/>
          <a:lstStyle>
            <a:lvl1pPr marL="0" indent="0">
              <a:buNone/>
              <a:defRPr sz="2500"/>
            </a:lvl1pPr>
            <a:lvl2pPr marL="816696" indent="0">
              <a:buNone/>
              <a:defRPr sz="2100"/>
            </a:lvl2pPr>
            <a:lvl3pPr marL="1633393" indent="0">
              <a:buNone/>
              <a:defRPr sz="1800"/>
            </a:lvl3pPr>
            <a:lvl4pPr marL="2450089" indent="0">
              <a:buNone/>
              <a:defRPr sz="1600"/>
            </a:lvl4pPr>
            <a:lvl5pPr marL="3266785" indent="0">
              <a:buNone/>
              <a:defRPr sz="1600"/>
            </a:lvl5pPr>
            <a:lvl6pPr marL="4083482" indent="0">
              <a:buNone/>
              <a:defRPr sz="1600"/>
            </a:lvl6pPr>
            <a:lvl7pPr marL="4900178" indent="0">
              <a:buNone/>
              <a:defRPr sz="1600"/>
            </a:lvl7pPr>
            <a:lvl8pPr marL="5716875" indent="0">
              <a:buNone/>
              <a:defRPr sz="1600"/>
            </a:lvl8pPr>
            <a:lvl9pPr marL="6533571" indent="0">
              <a:buNone/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9543354"/>
            <a:ext cx="4267200" cy="548195"/>
          </a:xfrm>
          <a:prstGeom prst="rect">
            <a:avLst/>
          </a:prstGeom>
        </p:spPr>
        <p:txBody>
          <a:bodyPr/>
          <a:lstStyle/>
          <a:p>
            <a:fld id="{E54C6CDE-2F84-2444-A079-49B4982F2C99}" type="datetimeFigureOut">
              <a:rPr lang="en-US" smtClean="0"/>
              <a:t>28/04/18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248400" y="9543354"/>
            <a:ext cx="5791200" cy="54819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106400" y="9543354"/>
            <a:ext cx="4267200" cy="548195"/>
          </a:xfrm>
          <a:prstGeom prst="rect">
            <a:avLst/>
          </a:prstGeom>
        </p:spPr>
        <p:txBody>
          <a:bodyPr/>
          <a:lstStyle/>
          <a:p>
            <a:fld id="{C8AC745B-DB40-DA47-B68C-6EB8FF086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612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9543354"/>
            <a:ext cx="4267200" cy="548195"/>
          </a:xfrm>
          <a:prstGeom prst="rect">
            <a:avLst/>
          </a:prstGeom>
        </p:spPr>
        <p:txBody>
          <a:bodyPr/>
          <a:lstStyle/>
          <a:p>
            <a:fld id="{E54C6CDE-2F84-2444-A079-49B4982F2C99}" type="datetimeFigureOut">
              <a:rPr lang="en-US" smtClean="0"/>
              <a:t>28/04/18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248400" y="9543354"/>
            <a:ext cx="5791200" cy="54819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3106400" y="9543354"/>
            <a:ext cx="4267200" cy="548195"/>
          </a:xfrm>
          <a:prstGeom prst="rect">
            <a:avLst/>
          </a:prstGeom>
        </p:spPr>
        <p:txBody>
          <a:bodyPr/>
          <a:lstStyle/>
          <a:p>
            <a:fld id="{C8AC745B-DB40-DA47-B68C-6EB8FF086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78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9" Type="http://schemas.openxmlformats.org/officeDocument/2006/relationships/image" Target="../media/image1.png"/><Relationship Id="rId10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SV-logoELECTRONIC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2119" y="9173325"/>
            <a:ext cx="2454400" cy="11232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412338"/>
            <a:ext cx="16459200" cy="1618465"/>
          </a:xfrm>
          <a:prstGeom prst="rect">
            <a:avLst/>
          </a:prstGeom>
        </p:spPr>
        <p:txBody>
          <a:bodyPr vert="horz" lIns="163339" tIns="81670" rIns="163339" bIns="81670" rtlCol="0" anchor="ctr">
            <a:normAutofit/>
          </a:bodyPr>
          <a:lstStyle/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402523"/>
            <a:ext cx="16459200" cy="6795231"/>
          </a:xfrm>
          <a:prstGeom prst="rect">
            <a:avLst/>
          </a:prstGeom>
        </p:spPr>
        <p:txBody>
          <a:bodyPr vert="horz" lIns="163339" tIns="81670" rIns="163339" bIns="81670" rtlCol="0">
            <a:normAutofit/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14399" y="2030803"/>
            <a:ext cx="16200000" cy="23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34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7" r:id="rId6"/>
    <p:sldLayoutId id="2147483658" r:id="rId7"/>
  </p:sldLayoutIdLst>
  <p:txStyles>
    <p:titleStyle>
      <a:lvl1pPr algn="l" defTabSz="816696" rtl="0" eaLnBrk="1" latinLnBrk="0" hangingPunct="1">
        <a:spcBef>
          <a:spcPct val="0"/>
        </a:spcBef>
        <a:buNone/>
        <a:defRPr sz="7900" b="1" kern="1200">
          <a:solidFill>
            <a:srgbClr val="2262AC"/>
          </a:solidFill>
          <a:latin typeface="Arial Narrow"/>
          <a:ea typeface="+mj-ea"/>
          <a:cs typeface="Arial Narrow"/>
        </a:defRPr>
      </a:lvl1pPr>
    </p:titleStyle>
    <p:bodyStyle>
      <a:lvl1pPr marL="612522" indent="-612522" algn="l" defTabSz="816696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1327132" indent="-510435" algn="l" defTabSz="816696" rtl="0" eaLnBrk="1" latinLnBrk="0" hangingPunct="1">
        <a:spcBef>
          <a:spcPct val="20000"/>
        </a:spcBef>
        <a:buFont typeface="Arial"/>
        <a:buChar char="–"/>
        <a:defRPr sz="5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2041741" indent="-408348" algn="l" defTabSz="816696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2858437" indent="-408348" algn="l" defTabSz="816696" rtl="0" eaLnBrk="1" latinLnBrk="0" hangingPunct="1">
        <a:spcBef>
          <a:spcPct val="20000"/>
        </a:spcBef>
        <a:buFont typeface="Arial"/>
        <a:buChar char="–"/>
        <a:defRPr sz="3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3675134" indent="-408348" algn="l" defTabSz="816696" rtl="0" eaLnBrk="1" latinLnBrk="0" hangingPunct="1">
        <a:spcBef>
          <a:spcPct val="20000"/>
        </a:spcBef>
        <a:buFont typeface="Arial"/>
        <a:buChar char="»"/>
        <a:defRPr sz="3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4491830" indent="-408348" algn="l" defTabSz="816696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308526" indent="-408348" algn="l" defTabSz="816696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25223" indent="-408348" algn="l" defTabSz="816696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41919" indent="-408348" algn="l" defTabSz="816696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6696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33393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50089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6785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83482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900178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716875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33571" algn="l" defTabSz="81669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tiff"/><Relationship Id="rId3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tiff"/><Relationship Id="rId3" Type="http://schemas.openxmlformats.org/officeDocument/2006/relationships/image" Target="../media/image19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4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Relationship Id="rId3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3" Type="http://schemas.openxmlformats.org/officeDocument/2006/relationships/image" Target="../media/image26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4" Type="http://schemas.openxmlformats.org/officeDocument/2006/relationships/image" Target="../media/image7.emf"/><Relationship Id="rId5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5000" y="965201"/>
            <a:ext cx="8686800" cy="7924799"/>
          </a:xfrm>
        </p:spPr>
        <p:txBody>
          <a:bodyPr>
            <a:normAutofit/>
          </a:bodyPr>
          <a:lstStyle/>
          <a:p>
            <a:r>
              <a:rPr lang="en-US" sz="8000" dirty="0" smtClean="0"/>
              <a:t>THE INSTITUTION OF SURVEYORS VICTORIA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635000" y="8712200"/>
            <a:ext cx="8407400" cy="121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 smtClean="0"/>
              <a:t>2018 REGIONAL CONFERENCE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5182015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World’s Only Commercial Radial Sawmill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09652" y="3227294"/>
            <a:ext cx="8063948" cy="5378825"/>
          </a:xfrm>
          <a:prstGeom prst="rect">
            <a:avLst/>
          </a:prstGeom>
        </p:spPr>
      </p:pic>
      <p:pic>
        <p:nvPicPr>
          <p:cNvPr id="5" name="Picture Placeholder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8" r="1503" b="12548"/>
          <a:stretch/>
        </p:blipFill>
        <p:spPr>
          <a:xfrm>
            <a:off x="914401" y="3227294"/>
            <a:ext cx="8375141" cy="537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149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Radial Sawing </a:t>
            </a:r>
            <a:r>
              <a:rPr lang="mr-IN" dirty="0" smtClean="0"/>
              <a:t>–</a:t>
            </a:r>
            <a:r>
              <a:rPr lang="en-US" dirty="0" smtClean="0"/>
              <a:t> How Does it Work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1261"/>
          <a:stretch/>
        </p:blipFill>
        <p:spPr>
          <a:xfrm>
            <a:off x="914400" y="2581181"/>
            <a:ext cx="5544127" cy="67960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9348" y="3655124"/>
            <a:ext cx="82550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5346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Radial Sawing </a:t>
            </a:r>
            <a:r>
              <a:rPr lang="mr-IN" dirty="0"/>
              <a:t>–</a:t>
            </a:r>
            <a:r>
              <a:rPr lang="en-US" dirty="0"/>
              <a:t> How Does it Work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61" y="2530424"/>
            <a:ext cx="4021843" cy="38637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305" y="3716778"/>
            <a:ext cx="3822700" cy="3822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3506" y="4799197"/>
            <a:ext cx="3949699" cy="3973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488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Radial Sawing </a:t>
            </a:r>
            <a:r>
              <a:rPr lang="mr-IN" dirty="0"/>
              <a:t>–</a:t>
            </a:r>
            <a:r>
              <a:rPr lang="en-US" dirty="0"/>
              <a:t> How Does it Work</a:t>
            </a:r>
          </a:p>
        </p:txBody>
      </p:sp>
      <p:pic>
        <p:nvPicPr>
          <p:cNvPr id="4" name="Picture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8" r="5238"/>
          <a:stretch>
            <a:fillRect/>
          </a:stretch>
        </p:blipFill>
        <p:spPr>
          <a:xfrm>
            <a:off x="914400" y="2599113"/>
            <a:ext cx="8211027" cy="61145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" t="45262" r="9168" b="215"/>
          <a:stretch/>
        </p:blipFill>
        <p:spPr>
          <a:xfrm>
            <a:off x="9269514" y="2599113"/>
            <a:ext cx="7817215" cy="6114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809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Radial Sawing </a:t>
            </a:r>
            <a:r>
              <a:rPr lang="mr-IN" dirty="0"/>
              <a:t>–</a:t>
            </a:r>
            <a:r>
              <a:rPr lang="en-US" dirty="0"/>
              <a:t> How Does it Work</a:t>
            </a:r>
          </a:p>
        </p:txBody>
      </p:sp>
      <p:pic>
        <p:nvPicPr>
          <p:cNvPr id="4" name="Andrew New Deck03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/>
          </a:blip>
          <a:srcRect l="4115" t="6329" r="428" b="5388"/>
          <a:stretch/>
        </p:blipFill>
        <p:spPr>
          <a:xfrm>
            <a:off x="8943675" y="2541254"/>
            <a:ext cx="8429926" cy="58473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6" y="0"/>
                </a:moveTo>
                <a:cubicBezTo>
                  <a:pt x="209" y="0"/>
                  <a:pt x="0" y="280"/>
                  <a:pt x="0" y="625"/>
                </a:cubicBezTo>
                <a:lnTo>
                  <a:pt x="0" y="20975"/>
                </a:lnTo>
                <a:cubicBezTo>
                  <a:pt x="0" y="21320"/>
                  <a:pt x="209" y="21600"/>
                  <a:pt x="466" y="21600"/>
                </a:cubicBezTo>
                <a:lnTo>
                  <a:pt x="21134" y="21600"/>
                </a:lnTo>
                <a:cubicBezTo>
                  <a:pt x="21391" y="21600"/>
                  <a:pt x="21600" y="21320"/>
                  <a:pt x="21600" y="20975"/>
                </a:cubicBezTo>
                <a:lnTo>
                  <a:pt x="21600" y="625"/>
                </a:lnTo>
                <a:cubicBezTo>
                  <a:pt x="21600" y="280"/>
                  <a:pt x="21391" y="0"/>
                  <a:pt x="21134" y="0"/>
                </a:cubicBezTo>
                <a:lnTo>
                  <a:pt x="466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2541255"/>
            <a:ext cx="7796463" cy="584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3754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Radial Sawing </a:t>
            </a:r>
            <a:r>
              <a:rPr lang="mr-IN" dirty="0"/>
              <a:t>–</a:t>
            </a:r>
            <a:r>
              <a:rPr lang="en-US" dirty="0"/>
              <a:t> How Does it Work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6929" b="11860"/>
          <a:stretch/>
        </p:blipFill>
        <p:spPr>
          <a:xfrm>
            <a:off x="914400" y="2815390"/>
            <a:ext cx="11816860" cy="640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1010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Radial Sawing -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5000" dirty="0" smtClean="0">
                <a:solidFill>
                  <a:schemeClr val="tx1"/>
                </a:solidFill>
              </a:rPr>
              <a:t>Significant increase in wood recovery;</a:t>
            </a:r>
          </a:p>
          <a:p>
            <a:r>
              <a:rPr lang="en-US" sz="5000" dirty="0" smtClean="0">
                <a:solidFill>
                  <a:schemeClr val="tx1"/>
                </a:solidFill>
              </a:rPr>
              <a:t>Higher value products from younger trees;</a:t>
            </a:r>
          </a:p>
          <a:p>
            <a:r>
              <a:rPr lang="en-US" sz="5000" dirty="0" smtClean="0">
                <a:solidFill>
                  <a:schemeClr val="tx1"/>
                </a:solidFill>
              </a:rPr>
              <a:t>Timber more stable </a:t>
            </a:r>
            <a:r>
              <a:rPr lang="mr-IN" sz="5000" dirty="0" smtClean="0">
                <a:solidFill>
                  <a:schemeClr val="tx1"/>
                </a:solidFill>
              </a:rPr>
              <a:t>–</a:t>
            </a:r>
            <a:r>
              <a:rPr lang="en-US" sz="5000" dirty="0" smtClean="0">
                <a:solidFill>
                  <a:schemeClr val="tx1"/>
                </a:solidFill>
              </a:rPr>
              <a:t> less movement and splitting;</a:t>
            </a:r>
          </a:p>
          <a:p>
            <a:r>
              <a:rPr lang="en-US" sz="5000" dirty="0" smtClean="0">
                <a:solidFill>
                  <a:schemeClr val="tx1"/>
                </a:solidFill>
              </a:rPr>
              <a:t>Capability to deal with young eucalyptus wood.</a:t>
            </a:r>
            <a:endParaRPr lang="en-US" sz="5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264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Agroforestry in the developing world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399" y="2402523"/>
            <a:ext cx="9521811" cy="6795231"/>
          </a:xfrm>
        </p:spPr>
        <p:txBody>
          <a:bodyPr>
            <a:normAutofit fontScale="92500" lnSpcReduction="10000"/>
          </a:bodyPr>
          <a:lstStyle/>
          <a:p>
            <a:r>
              <a:rPr lang="en-US" sz="5000" dirty="0" smtClean="0">
                <a:solidFill>
                  <a:schemeClr val="tx1"/>
                </a:solidFill>
              </a:rPr>
              <a:t>There is a tremendous need for trees in the developing world;</a:t>
            </a:r>
          </a:p>
          <a:p>
            <a:r>
              <a:rPr lang="en-US" sz="5000" dirty="0" smtClean="0">
                <a:solidFill>
                  <a:schemeClr val="tx1"/>
                </a:solidFill>
              </a:rPr>
              <a:t>Timber is used predominantly for fuel and building materials;</a:t>
            </a:r>
          </a:p>
          <a:p>
            <a:r>
              <a:rPr lang="en-US" sz="5000" dirty="0" smtClean="0">
                <a:solidFill>
                  <a:schemeClr val="tx1"/>
                </a:solidFill>
              </a:rPr>
              <a:t>Poverty and population growth have led to significant deforestation;</a:t>
            </a:r>
          </a:p>
          <a:p>
            <a:r>
              <a:rPr lang="en-US" sz="5000" dirty="0" smtClean="0">
                <a:solidFill>
                  <a:schemeClr val="tx1"/>
                </a:solidFill>
              </a:rPr>
              <a:t>This has reduced agricultural productivity.</a:t>
            </a:r>
            <a:endParaRPr lang="en-US" sz="50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6"/>
          <a:stretch/>
        </p:blipFill>
        <p:spPr>
          <a:xfrm>
            <a:off x="10436211" y="2839451"/>
            <a:ext cx="6691250" cy="577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359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Agroforestry in the developing world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399" y="2402523"/>
            <a:ext cx="10130590" cy="6795231"/>
          </a:xfrm>
        </p:spPr>
        <p:txBody>
          <a:bodyPr>
            <a:normAutofit/>
          </a:bodyPr>
          <a:lstStyle/>
          <a:p>
            <a:r>
              <a:rPr lang="en-US" sz="5000" dirty="0" smtClean="0">
                <a:solidFill>
                  <a:schemeClr val="tx1"/>
                </a:solidFill>
              </a:rPr>
              <a:t>In 2008 we established Beyond Subsistence;</a:t>
            </a:r>
          </a:p>
          <a:p>
            <a:r>
              <a:rPr lang="en-US" sz="5000" dirty="0" smtClean="0">
                <a:solidFill>
                  <a:schemeClr val="tx1"/>
                </a:solidFill>
              </a:rPr>
              <a:t>We provide training and support in agroforestry;</a:t>
            </a:r>
          </a:p>
          <a:p>
            <a:r>
              <a:rPr lang="en-US" sz="5000" dirty="0" smtClean="0">
                <a:solidFill>
                  <a:schemeClr val="tx1"/>
                </a:solidFill>
              </a:rPr>
              <a:t>Currently we work in 4 African countries.</a:t>
            </a:r>
            <a:endParaRPr lang="en-US" sz="50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r="11380"/>
          <a:stretch/>
        </p:blipFill>
        <p:spPr>
          <a:xfrm>
            <a:off x="11326548" y="2574759"/>
            <a:ext cx="5806422" cy="517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784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Agroforestry in the developing world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399" y="2402523"/>
            <a:ext cx="7603959" cy="6795231"/>
          </a:xfrm>
        </p:spPr>
        <p:txBody>
          <a:bodyPr>
            <a:normAutofit/>
          </a:bodyPr>
          <a:lstStyle/>
          <a:p>
            <a:r>
              <a:rPr lang="en-US" sz="5000" dirty="0" smtClean="0">
                <a:solidFill>
                  <a:schemeClr val="tx1"/>
                </a:solidFill>
              </a:rPr>
              <a:t>We have trained over 500 farmers in our Master Tree Grower program;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54"/>
          <a:stretch/>
        </p:blipFill>
        <p:spPr>
          <a:xfrm>
            <a:off x="8722714" y="2402523"/>
            <a:ext cx="8362128" cy="635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0804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89648"/>
            <a:ext cx="16459200" cy="1905297"/>
          </a:xfrm>
        </p:spPr>
        <p:txBody>
          <a:bodyPr>
            <a:noAutofit/>
          </a:bodyPr>
          <a:lstStyle/>
          <a:p>
            <a:r>
              <a:rPr lang="en-US" sz="6600" dirty="0" smtClean="0"/>
              <a:t>Forestry &amp; Agroforestry in </a:t>
            </a:r>
            <a:r>
              <a:rPr lang="en-US" sz="6600" dirty="0" err="1" smtClean="0"/>
              <a:t>Gippsland</a:t>
            </a:r>
            <a:r>
              <a:rPr lang="en-US" sz="6600" dirty="0" smtClean="0"/>
              <a:t> &amp; </a:t>
            </a:r>
            <a:br>
              <a:rPr lang="en-US" sz="6600" dirty="0" smtClean="0"/>
            </a:br>
            <a:r>
              <a:rPr lang="en-US" sz="6600" dirty="0" smtClean="0"/>
              <a:t>The Developing World</a:t>
            </a:r>
            <a:endParaRPr lang="en-US" sz="4800" dirty="0"/>
          </a:p>
        </p:txBody>
      </p:sp>
      <p:pic>
        <p:nvPicPr>
          <p:cNvPr id="4" name="HeartwoodPlantationLogo_V1_CMYK.jpg"/>
          <p:cNvPicPr>
            <a:picLocks noGrp="1" noChangeAspect="1"/>
          </p:cNvPicPr>
          <p:nvPr>
            <p:ph idx="1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975662" y="3375088"/>
            <a:ext cx="6980277" cy="2236817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heartwood_tagline.g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523639" y="5611905"/>
            <a:ext cx="4432300" cy="284288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096" y="7288570"/>
            <a:ext cx="7014864" cy="16512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3406" y="3375089"/>
            <a:ext cx="2839548" cy="556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4109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Agroforestry in the developing world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399" y="2402523"/>
            <a:ext cx="7603959" cy="6795231"/>
          </a:xfrm>
        </p:spPr>
        <p:txBody>
          <a:bodyPr>
            <a:normAutofit/>
          </a:bodyPr>
          <a:lstStyle/>
          <a:p>
            <a:r>
              <a:rPr lang="en-US" sz="5000" dirty="0" smtClean="0">
                <a:solidFill>
                  <a:schemeClr val="tx1"/>
                </a:solidFill>
              </a:rPr>
              <a:t>Established kitchen gardens in 15 schools;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284" y="2446596"/>
            <a:ext cx="8942778" cy="6707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2941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Agroforestry in the developing world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399" y="2402523"/>
            <a:ext cx="7603959" cy="6795231"/>
          </a:xfrm>
        </p:spPr>
        <p:txBody>
          <a:bodyPr>
            <a:normAutofit/>
          </a:bodyPr>
          <a:lstStyle/>
          <a:p>
            <a:r>
              <a:rPr lang="en-US" sz="5000" dirty="0" smtClean="0">
                <a:solidFill>
                  <a:schemeClr val="tx1"/>
                </a:solidFill>
              </a:rPr>
              <a:t>Introduced fuel-efficient stoves to over 200 families.</a:t>
            </a:r>
            <a:endParaRPr lang="en-US" sz="50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751" y="2402523"/>
            <a:ext cx="6780028" cy="680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2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Agroforestry in the developing world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399" y="2402523"/>
            <a:ext cx="8181475" cy="6795231"/>
          </a:xfrm>
        </p:spPr>
        <p:txBody>
          <a:bodyPr>
            <a:normAutofit/>
          </a:bodyPr>
          <a:lstStyle/>
          <a:p>
            <a:r>
              <a:rPr lang="en-US" sz="5000" dirty="0" smtClean="0">
                <a:solidFill>
                  <a:schemeClr val="tx1"/>
                </a:solidFill>
              </a:rPr>
              <a:t>Our chance to give something back to those that have so little;</a:t>
            </a:r>
          </a:p>
          <a:p>
            <a:r>
              <a:rPr lang="en-US" sz="5000" dirty="0" smtClean="0">
                <a:solidFill>
                  <a:schemeClr val="tx1"/>
                </a:solidFill>
              </a:rPr>
              <a:t>We are working at the heart of the poverty issue;</a:t>
            </a:r>
          </a:p>
          <a:p>
            <a:r>
              <a:rPr lang="en-US" sz="5000" dirty="0" smtClean="0">
                <a:solidFill>
                  <a:schemeClr val="tx1"/>
                </a:solidFill>
              </a:rPr>
              <a:t>The impact is substantial!</a:t>
            </a:r>
            <a:endParaRPr lang="en-US" sz="50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6" t="11942"/>
          <a:stretch/>
        </p:blipFill>
        <p:spPr>
          <a:xfrm>
            <a:off x="9336505" y="2402523"/>
            <a:ext cx="7772400" cy="5528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894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Beyond Subsistence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526632"/>
            <a:ext cx="8494295" cy="667112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For more information: </a:t>
            </a:r>
            <a:r>
              <a:rPr lang="en-US" b="1" dirty="0" err="1" smtClean="0">
                <a:solidFill>
                  <a:schemeClr val="tx1"/>
                </a:solidFill>
              </a:rPr>
              <a:t>beyondsubsistence.org.au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0910" y="2526632"/>
            <a:ext cx="3521440" cy="6906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113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Heartwood Plantations - Forestry 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2767263"/>
            <a:ext cx="13764126" cy="6414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1362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Heartwood Plantations - Forestry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73740" y="2730984"/>
            <a:ext cx="895527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74700" indent="-457200">
              <a:buFont typeface="Arial" charset="0"/>
              <a:buChar char="•"/>
              <a:defRPr sz="3000"/>
            </a:pPr>
            <a:r>
              <a:rPr lang="en-US" sz="5000" dirty="0" smtClean="0"/>
              <a:t>Each </a:t>
            </a:r>
            <a:r>
              <a:rPr lang="en-US" sz="5000" dirty="0"/>
              <a:t>investment privately </a:t>
            </a:r>
            <a:r>
              <a:rPr lang="en-US" sz="5000" dirty="0" smtClean="0"/>
              <a:t>owned (20-250 ha);</a:t>
            </a:r>
            <a:endParaRPr lang="en-US" sz="5000" dirty="0"/>
          </a:p>
          <a:p>
            <a:pPr marL="774700" indent="-457200">
              <a:buFont typeface="Arial" charset="0"/>
              <a:buChar char="•"/>
              <a:defRPr sz="3000"/>
            </a:pPr>
            <a:r>
              <a:rPr lang="en-US" sz="5000" dirty="0"/>
              <a:t>Trees pruned and thinned;</a:t>
            </a:r>
          </a:p>
          <a:p>
            <a:pPr marL="774700" indent="-457200">
              <a:buFont typeface="Arial" charset="0"/>
              <a:buChar char="•"/>
              <a:defRPr sz="3000"/>
            </a:pPr>
            <a:r>
              <a:rPr lang="en-US" sz="5000" dirty="0"/>
              <a:t>Total area of approximately 4,000 </a:t>
            </a:r>
            <a:r>
              <a:rPr lang="en-US" sz="5000" dirty="0" smtClean="0"/>
              <a:t>ha on 50 properties;</a:t>
            </a:r>
          </a:p>
          <a:p>
            <a:pPr marL="774700" indent="-457200">
              <a:buFont typeface="Arial" charset="0"/>
              <a:buChar char="•"/>
              <a:defRPr sz="3000"/>
            </a:pPr>
            <a:r>
              <a:rPr lang="en-US" sz="5000" dirty="0" smtClean="0"/>
              <a:t>Predominantly </a:t>
            </a:r>
            <a:r>
              <a:rPr lang="en-US" sz="5000" dirty="0"/>
              <a:t>located in </a:t>
            </a:r>
            <a:r>
              <a:rPr lang="en-US" sz="5000" dirty="0" err="1"/>
              <a:t>Gippsland</a:t>
            </a:r>
            <a:r>
              <a:rPr lang="en-US" sz="5000" dirty="0"/>
              <a:t>;</a:t>
            </a:r>
          </a:p>
          <a:p>
            <a:pPr marL="774700" indent="-457200">
              <a:buFont typeface="Arial" charset="0"/>
              <a:buChar char="•"/>
              <a:defRPr sz="3000"/>
            </a:pPr>
            <a:r>
              <a:rPr lang="en-US" sz="5000" dirty="0"/>
              <a:t>First plantings in 1998.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9380" b="7836"/>
          <a:stretch/>
        </p:blipFill>
        <p:spPr>
          <a:xfrm>
            <a:off x="9529010" y="2730984"/>
            <a:ext cx="7507705" cy="643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126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Heartwood Plantations - Forestry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402523"/>
            <a:ext cx="11430000" cy="6795231"/>
          </a:xfrm>
        </p:spPr>
        <p:txBody>
          <a:bodyPr>
            <a:normAutofit fontScale="92500"/>
          </a:bodyPr>
          <a:lstStyle/>
          <a:p>
            <a:r>
              <a:rPr lang="en-US" sz="5000" dirty="0">
                <a:solidFill>
                  <a:schemeClr val="tx1"/>
                </a:solidFill>
              </a:rPr>
              <a:t>Primary species are spotted gum and yellow </a:t>
            </a:r>
            <a:r>
              <a:rPr lang="en-US" sz="5000" dirty="0" err="1">
                <a:solidFill>
                  <a:schemeClr val="tx1"/>
                </a:solidFill>
              </a:rPr>
              <a:t>stringybark</a:t>
            </a:r>
            <a:r>
              <a:rPr lang="en-US" sz="5000" dirty="0">
                <a:solidFill>
                  <a:schemeClr val="tx1"/>
                </a:solidFill>
              </a:rPr>
              <a:t>;</a:t>
            </a:r>
          </a:p>
          <a:p>
            <a:r>
              <a:rPr lang="en-US" sz="5000" dirty="0" err="1">
                <a:solidFill>
                  <a:schemeClr val="tx1"/>
                </a:solidFill>
              </a:rPr>
              <a:t>Silvertop</a:t>
            </a:r>
            <a:r>
              <a:rPr lang="en-US" sz="5000" dirty="0">
                <a:solidFill>
                  <a:schemeClr val="tx1"/>
                </a:solidFill>
              </a:rPr>
              <a:t> ash and red mahogany also grown;</a:t>
            </a:r>
          </a:p>
          <a:p>
            <a:r>
              <a:rPr lang="en-US" sz="5000" dirty="0" smtClean="0">
                <a:solidFill>
                  <a:schemeClr val="tx1"/>
                </a:solidFill>
              </a:rPr>
              <a:t>High </a:t>
            </a:r>
            <a:r>
              <a:rPr lang="en-US" sz="5000" dirty="0">
                <a:solidFill>
                  <a:schemeClr val="tx1"/>
                </a:solidFill>
              </a:rPr>
              <a:t>durability </a:t>
            </a:r>
            <a:r>
              <a:rPr lang="en-US" sz="5000" dirty="0" smtClean="0">
                <a:solidFill>
                  <a:schemeClr val="tx1"/>
                </a:solidFill>
              </a:rPr>
              <a:t>species +15 years without treatment;</a:t>
            </a:r>
          </a:p>
          <a:p>
            <a:r>
              <a:rPr lang="en-US" sz="5000" dirty="0" smtClean="0">
                <a:solidFill>
                  <a:schemeClr val="tx1"/>
                </a:solidFill>
              </a:rPr>
              <a:t>Predominantly for outdoor purposes </a:t>
            </a:r>
          </a:p>
          <a:p>
            <a:r>
              <a:rPr lang="en-US" sz="5000" dirty="0" smtClean="0">
                <a:solidFill>
                  <a:schemeClr val="tx1"/>
                </a:solidFill>
              </a:rPr>
              <a:t>Appearance </a:t>
            </a:r>
            <a:r>
              <a:rPr lang="en-US" sz="5000" dirty="0">
                <a:solidFill>
                  <a:schemeClr val="tx1"/>
                </a:solidFill>
              </a:rPr>
              <a:t>and </a:t>
            </a:r>
            <a:r>
              <a:rPr lang="en-US" sz="5000" dirty="0" err="1">
                <a:solidFill>
                  <a:schemeClr val="tx1"/>
                </a:solidFill>
              </a:rPr>
              <a:t>colour</a:t>
            </a:r>
            <a:r>
              <a:rPr lang="en-US" sz="5000" dirty="0">
                <a:solidFill>
                  <a:schemeClr val="tx1"/>
                </a:solidFill>
              </a:rPr>
              <a:t> highly desirable;</a:t>
            </a:r>
          </a:p>
          <a:p>
            <a:r>
              <a:rPr lang="en-US" sz="5000" dirty="0">
                <a:solidFill>
                  <a:schemeClr val="tx1"/>
                </a:solidFill>
              </a:rPr>
              <a:t>Strength, hardness, etc...</a:t>
            </a:r>
          </a:p>
          <a:p>
            <a:endParaRPr lang="en-US" sz="50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5445" y="2552732"/>
            <a:ext cx="5043503" cy="664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933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Heartwood Plantations - Forestry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402523"/>
            <a:ext cx="11430000" cy="6795231"/>
          </a:xfrm>
        </p:spPr>
        <p:txBody>
          <a:bodyPr>
            <a:normAutofit/>
          </a:bodyPr>
          <a:lstStyle/>
          <a:p>
            <a:r>
              <a:rPr lang="en-US" sz="5000" dirty="0">
                <a:solidFill>
                  <a:schemeClr val="tx1"/>
                </a:solidFill>
              </a:rPr>
              <a:t>Approximately 1 million hectares of hardwood plantations in Australia;</a:t>
            </a:r>
          </a:p>
          <a:p>
            <a:r>
              <a:rPr lang="en-US" sz="5000" dirty="0">
                <a:solidFill>
                  <a:schemeClr val="tx1"/>
                </a:solidFill>
              </a:rPr>
              <a:t>Currently less than 5% are durable species (class 1 or 2);</a:t>
            </a:r>
          </a:p>
          <a:p>
            <a:r>
              <a:rPr lang="en-US" sz="5000" dirty="0">
                <a:solidFill>
                  <a:schemeClr val="tx1"/>
                </a:solidFill>
              </a:rPr>
              <a:t>Most of this timber comes from native forest and imports;</a:t>
            </a:r>
          </a:p>
          <a:p>
            <a:r>
              <a:rPr lang="en-US" sz="5000" dirty="0" smtClean="0">
                <a:solidFill>
                  <a:schemeClr val="tx1"/>
                </a:solidFill>
              </a:rPr>
              <a:t>Our commercial plantations are unique </a:t>
            </a:r>
            <a:r>
              <a:rPr lang="en-US" sz="5000" dirty="0">
                <a:solidFill>
                  <a:schemeClr val="tx1"/>
                </a:solidFill>
              </a:rPr>
              <a:t>in Southern Australia</a:t>
            </a:r>
            <a:r>
              <a:rPr lang="en-US" sz="5000" dirty="0" smtClean="0">
                <a:solidFill>
                  <a:schemeClr val="tx1"/>
                </a:solidFill>
              </a:rPr>
              <a:t>;</a:t>
            </a:r>
            <a:endParaRPr lang="en-US" sz="5000" dirty="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2255" y="2485438"/>
            <a:ext cx="497205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4940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Heartwood Plantations </a:t>
            </a:r>
            <a:r>
              <a:rPr lang="mr-IN" dirty="0" smtClean="0"/>
              <a:t>–</a:t>
            </a:r>
            <a:r>
              <a:rPr lang="en-US" dirty="0" smtClean="0"/>
              <a:t> Land &amp; Agriculture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402523"/>
            <a:ext cx="9083174" cy="6795231"/>
          </a:xfrm>
        </p:spPr>
        <p:txBody>
          <a:bodyPr>
            <a:normAutofit/>
          </a:bodyPr>
          <a:lstStyle/>
          <a:p>
            <a:r>
              <a:rPr lang="en-US" sz="5000" dirty="0" smtClean="0">
                <a:solidFill>
                  <a:schemeClr val="tx1"/>
                </a:solidFill>
              </a:rPr>
              <a:t>Investment in rural land - 8% increase over last 16 years;</a:t>
            </a:r>
          </a:p>
          <a:p>
            <a:r>
              <a:rPr lang="en-US" sz="5000" dirty="0" smtClean="0">
                <a:solidFill>
                  <a:schemeClr val="tx1"/>
                </a:solidFill>
              </a:rPr>
              <a:t>Investment in livestock - grazing boundaries and easements;</a:t>
            </a:r>
          </a:p>
          <a:p>
            <a:r>
              <a:rPr lang="en-US" sz="5000" dirty="0" smtClean="0">
                <a:solidFill>
                  <a:schemeClr val="tx1"/>
                </a:solidFill>
              </a:rPr>
              <a:t>Opportunities for other agricultural pursuits e.g. apiary</a:t>
            </a:r>
            <a:endParaRPr lang="en-US" sz="50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574" y="2741863"/>
            <a:ext cx="71628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9648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Radial Timber Sawmill - Processing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t="8100" b="3144"/>
          <a:stretch/>
        </p:blipFill>
        <p:spPr>
          <a:xfrm>
            <a:off x="914400" y="2719137"/>
            <a:ext cx="14696217" cy="632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506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Radial Timber Sawmill - Processing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306" y="2402523"/>
            <a:ext cx="12694023" cy="6795231"/>
          </a:xfrm>
        </p:spPr>
        <p:txBody>
          <a:bodyPr>
            <a:normAutofit/>
          </a:bodyPr>
          <a:lstStyle/>
          <a:p>
            <a:pPr marL="755542" indent="-438042">
              <a:defRPr sz="3000"/>
            </a:pPr>
            <a:r>
              <a:rPr lang="en-US" sz="5000" dirty="0" smtClean="0">
                <a:solidFill>
                  <a:schemeClr val="tx1"/>
                </a:solidFill>
              </a:rPr>
              <a:t>Developed in the 1980s but </a:t>
            </a:r>
            <a:r>
              <a:rPr lang="en-US" sz="5000" dirty="0" err="1" smtClean="0">
                <a:solidFill>
                  <a:schemeClr val="tx1"/>
                </a:solidFill>
              </a:rPr>
              <a:t>commercialised</a:t>
            </a:r>
            <a:r>
              <a:rPr lang="en-US" sz="5000" dirty="0" smtClean="0">
                <a:solidFill>
                  <a:schemeClr val="tx1"/>
                </a:solidFill>
              </a:rPr>
              <a:t> in 2004</a:t>
            </a:r>
          </a:p>
          <a:p>
            <a:pPr marL="755542" indent="-438042">
              <a:defRPr sz="3000"/>
            </a:pPr>
            <a:r>
              <a:rPr lang="en-US" sz="5000" dirty="0" smtClean="0">
                <a:solidFill>
                  <a:schemeClr val="tx1"/>
                </a:solidFill>
              </a:rPr>
              <a:t>Eucalyptus </a:t>
            </a:r>
            <a:r>
              <a:rPr lang="en-US" sz="5000" dirty="0">
                <a:solidFill>
                  <a:schemeClr val="tx1"/>
                </a:solidFill>
              </a:rPr>
              <a:t>logs currently sourced </a:t>
            </a:r>
            <a:r>
              <a:rPr lang="en-US" sz="5000" dirty="0" smtClean="0">
                <a:solidFill>
                  <a:schemeClr val="tx1"/>
                </a:solidFill>
              </a:rPr>
              <a:t>from </a:t>
            </a:r>
            <a:r>
              <a:rPr lang="en-US" sz="5000" dirty="0" err="1" smtClean="0">
                <a:solidFill>
                  <a:schemeClr val="tx1"/>
                </a:solidFill>
              </a:rPr>
              <a:t>VicForests</a:t>
            </a:r>
            <a:r>
              <a:rPr lang="en-US" sz="5000" dirty="0">
                <a:solidFill>
                  <a:schemeClr val="tx1"/>
                </a:solidFill>
              </a:rPr>
              <a:t> </a:t>
            </a:r>
            <a:r>
              <a:rPr lang="en-US" sz="5000" dirty="0" smtClean="0">
                <a:solidFill>
                  <a:schemeClr val="tx1"/>
                </a:solidFill>
              </a:rPr>
              <a:t>(native forests);  </a:t>
            </a:r>
            <a:endParaRPr lang="en-US" sz="5000" dirty="0">
              <a:solidFill>
                <a:schemeClr val="tx1"/>
              </a:solidFill>
            </a:endParaRPr>
          </a:p>
          <a:p>
            <a:pPr marL="755542" indent="-438042">
              <a:defRPr sz="3000"/>
            </a:pPr>
            <a:r>
              <a:rPr lang="en-US" sz="5000" dirty="0" smtClean="0">
                <a:solidFill>
                  <a:schemeClr val="tx1"/>
                </a:solidFill>
              </a:rPr>
              <a:t>Annual </a:t>
            </a:r>
            <a:r>
              <a:rPr lang="en-US" sz="5000" dirty="0">
                <a:solidFill>
                  <a:schemeClr val="tx1"/>
                </a:solidFill>
              </a:rPr>
              <a:t>cut of </a:t>
            </a:r>
            <a:r>
              <a:rPr lang="en-US" sz="5000" dirty="0" smtClean="0">
                <a:solidFill>
                  <a:schemeClr val="tx1"/>
                </a:solidFill>
              </a:rPr>
              <a:t>7,000 </a:t>
            </a:r>
            <a:r>
              <a:rPr lang="en-US" sz="5000" dirty="0">
                <a:solidFill>
                  <a:schemeClr val="tx1"/>
                </a:solidFill>
              </a:rPr>
              <a:t>m</a:t>
            </a:r>
            <a:r>
              <a:rPr lang="en-US" sz="5000" baseline="31999" dirty="0">
                <a:solidFill>
                  <a:schemeClr val="tx1"/>
                </a:solidFill>
              </a:rPr>
              <a:t>3</a:t>
            </a:r>
            <a:r>
              <a:rPr lang="en-US" sz="5000" dirty="0">
                <a:solidFill>
                  <a:schemeClr val="tx1"/>
                </a:solidFill>
              </a:rPr>
              <a:t> year</a:t>
            </a:r>
            <a:r>
              <a:rPr lang="en-US" sz="5000" baseline="31999" dirty="0">
                <a:solidFill>
                  <a:schemeClr val="tx1"/>
                </a:solidFill>
              </a:rPr>
              <a:t>-1 </a:t>
            </a:r>
            <a:r>
              <a:rPr lang="en-US" sz="5000" dirty="0">
                <a:solidFill>
                  <a:schemeClr val="tx1"/>
                </a:solidFill>
              </a:rPr>
              <a:t> increasing to 15,000; </a:t>
            </a:r>
          </a:p>
          <a:p>
            <a:pPr marL="755542" indent="-438042">
              <a:defRPr sz="3000"/>
            </a:pPr>
            <a:r>
              <a:rPr lang="en-US" sz="5000" dirty="0">
                <a:solidFill>
                  <a:schemeClr val="tx1"/>
                </a:solidFill>
              </a:rPr>
              <a:t>New sawmill </a:t>
            </a:r>
            <a:r>
              <a:rPr lang="en-US" sz="5000" dirty="0" smtClean="0">
                <a:solidFill>
                  <a:schemeClr val="tx1"/>
                </a:solidFill>
              </a:rPr>
              <a:t>commissioned in mid 2017.</a:t>
            </a:r>
            <a:endParaRPr lang="en-US" sz="50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6520" y="2657254"/>
            <a:ext cx="4329145" cy="320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263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Sky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472</Words>
  <Application>Microsoft Macintosh PowerPoint</Application>
  <PresentationFormat>Custom</PresentationFormat>
  <Paragraphs>65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THE INSTITUTION OF SURVEYORS VICTORIA</vt:lpstr>
      <vt:lpstr>Forestry &amp; Agroforestry in Gippsland &amp;  The Developing World</vt:lpstr>
      <vt:lpstr>Heartwood Plantations - Forestry </vt:lpstr>
      <vt:lpstr>Heartwood Plantations - Forestry </vt:lpstr>
      <vt:lpstr>Heartwood Plantations - Forestry </vt:lpstr>
      <vt:lpstr>Heartwood Plantations - Forestry </vt:lpstr>
      <vt:lpstr>Heartwood Plantations – Land &amp; Agriculture </vt:lpstr>
      <vt:lpstr>Radial Timber Sawmill - Processing</vt:lpstr>
      <vt:lpstr>Radial Timber Sawmill - Processing</vt:lpstr>
      <vt:lpstr>The World’s Only Commercial Radial Sawmill</vt:lpstr>
      <vt:lpstr>Radial Sawing – How Does it Work</vt:lpstr>
      <vt:lpstr>Radial Sawing – How Does it Work</vt:lpstr>
      <vt:lpstr>Radial Sawing – How Does it Work</vt:lpstr>
      <vt:lpstr>Radial Sawing – How Does it Work</vt:lpstr>
      <vt:lpstr>Radial Sawing – How Does it Work</vt:lpstr>
      <vt:lpstr>Radial Sawing - Advantages</vt:lpstr>
      <vt:lpstr>Agroforestry in the developing world</vt:lpstr>
      <vt:lpstr>Agroforestry in the developing world</vt:lpstr>
      <vt:lpstr>Agroforestry in the developing world</vt:lpstr>
      <vt:lpstr>Agroforestry in the developing world</vt:lpstr>
      <vt:lpstr>Agroforestry in the developing world</vt:lpstr>
      <vt:lpstr>Agroforestry in the developing world</vt:lpstr>
      <vt:lpstr>Beyond Subsistence</vt:lpstr>
    </vt:vector>
  </TitlesOfParts>
  <Company>The Lead Agency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Silcox</dc:creator>
  <cp:lastModifiedBy>Jon  Lambert</cp:lastModifiedBy>
  <cp:revision>21</cp:revision>
  <dcterms:created xsi:type="dcterms:W3CDTF">2018-02-19T03:53:03Z</dcterms:created>
  <dcterms:modified xsi:type="dcterms:W3CDTF">2018-04-28T06:09:03Z</dcterms:modified>
</cp:coreProperties>
</file>