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60" r:id="rId4"/>
    <p:sldId id="280" r:id="rId5"/>
    <p:sldId id="281" r:id="rId6"/>
    <p:sldId id="279" r:id="rId7"/>
    <p:sldId id="282" r:id="rId8"/>
    <p:sldId id="283" r:id="rId9"/>
    <p:sldId id="284" r:id="rId10"/>
    <p:sldId id="285" r:id="rId11"/>
    <p:sldId id="286" r:id="rId12"/>
    <p:sldId id="258" r:id="rId13"/>
    <p:sldId id="259" r:id="rId14"/>
    <p:sldId id="261" r:id="rId15"/>
    <p:sldId id="263" r:id="rId16"/>
    <p:sldId id="267" r:id="rId17"/>
    <p:sldId id="262" r:id="rId18"/>
    <p:sldId id="271" r:id="rId19"/>
    <p:sldId id="288" r:id="rId20"/>
    <p:sldId id="273" r:id="rId21"/>
    <p:sldId id="264" r:id="rId22"/>
    <p:sldId id="275" r:id="rId23"/>
    <p:sldId id="278" r:id="rId24"/>
    <p:sldId id="265" r:id="rId25"/>
    <p:sldId id="272" r:id="rId26"/>
    <p:sldId id="274" r:id="rId27"/>
    <p:sldId id="277" r:id="rId28"/>
    <p:sldId id="266" r:id="rId29"/>
    <p:sldId id="270" r:id="rId30"/>
    <p:sldId id="287" r:id="rId3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391" autoAdjust="0"/>
  </p:normalViewPr>
  <p:slideViewPr>
    <p:cSldViewPr>
      <p:cViewPr varScale="1">
        <p:scale>
          <a:sx n="93" d="100"/>
          <a:sy n="93" d="100"/>
        </p:scale>
        <p:origin x="-13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03003-EE7E-44D5-A0FB-BDFB0BC451EF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01925-997B-41D6-8C15-14CDBF7F274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8834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34761-4B32-4D56-ABD1-54D51C598E6F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B0D89-F183-4003-8193-081F821C0D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041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354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4337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 smtClean="0"/>
              <a:t>Reg</a:t>
            </a:r>
            <a:r>
              <a:rPr lang="en-AU" dirty="0" smtClean="0"/>
              <a:t> 5 allows us to remove superfluous information from plans</a:t>
            </a:r>
          </a:p>
          <a:p>
            <a:r>
              <a:rPr lang="en-AU" dirty="0" smtClean="0"/>
              <a:t>-</a:t>
            </a:r>
            <a:r>
              <a:rPr lang="en-AU" baseline="0" dirty="0" smtClean="0"/>
              <a:t> </a:t>
            </a:r>
            <a:r>
              <a:rPr lang="en-AU" baseline="0" dirty="0" err="1" smtClean="0"/>
              <a:t>ie</a:t>
            </a:r>
            <a:r>
              <a:rPr lang="en-AU" dirty="0" err="1" smtClean="0"/>
              <a:t>‘Features</a:t>
            </a:r>
            <a:r>
              <a:rPr lang="en-AU" dirty="0" smtClean="0"/>
              <a:t>’ such as visitor parking </a:t>
            </a:r>
            <a:r>
              <a:rPr lang="en-AU" dirty="0" err="1" smtClean="0"/>
              <a:t>etc</a:t>
            </a:r>
            <a:r>
              <a:rPr lang="en-AU" dirty="0" smtClean="0"/>
              <a:t>, any notation not related to title boundaries</a:t>
            </a:r>
          </a:p>
          <a:p>
            <a:endParaRPr lang="en-AU" dirty="0" smtClean="0"/>
          </a:p>
          <a:p>
            <a:r>
              <a:rPr lang="en-AU" dirty="0" smtClean="0"/>
              <a:t>Overall – since new </a:t>
            </a:r>
            <a:r>
              <a:rPr lang="en-AU" dirty="0" err="1" smtClean="0"/>
              <a:t>regs</a:t>
            </a:r>
            <a:r>
              <a:rPr lang="en-AU" dirty="0" smtClean="0"/>
              <a:t> in 2012ish plans are increasingly easier to interpret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4027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7326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584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5918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 smtClean="0"/>
              <a:t>ie</a:t>
            </a:r>
            <a:r>
              <a:rPr lang="en-AU" dirty="0" smtClean="0"/>
              <a:t> don’t say “Land in the plan” when you only mean the Lots</a:t>
            </a:r>
          </a:p>
          <a:p>
            <a:r>
              <a:rPr lang="en-AU" dirty="0" smtClean="0"/>
              <a:t>Also Stage plans – lots</a:t>
            </a:r>
            <a:r>
              <a:rPr lang="en-AU" baseline="0" dirty="0" smtClean="0"/>
              <a:t> in this plan means only that stage.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173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“But it’s built and on the map base” is not enough justification. It may have been the developer’s intention to deny access!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5748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059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1. Consistency!</a:t>
            </a:r>
          </a:p>
          <a:p>
            <a:endParaRPr lang="en-AU" dirty="0" smtClean="0"/>
          </a:p>
          <a:p>
            <a:r>
              <a:rPr lang="en-AU" dirty="0" smtClean="0"/>
              <a:t>2. See inclusion and exclusion statements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0403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1. Also if structure is CP No.1 between two interior  faces.</a:t>
            </a:r>
          </a:p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778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7513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 general, if you can make an assumption from the plan, then the plan should say it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159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0575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0495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Not valid to “interpret” 32AI. Its intention is simple.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9319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362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68061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52239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Stage 1 created both balance Stage Lots and Super Lots</a:t>
            </a:r>
          </a:p>
          <a:p>
            <a:r>
              <a:rPr lang="en-AU" dirty="0" smtClean="0"/>
              <a:t>Limited to Common Property OC created over whole of plan</a:t>
            </a:r>
          </a:p>
          <a:p>
            <a:r>
              <a:rPr lang="en-AU" dirty="0" smtClean="0"/>
              <a:t>Any future plan whether Section</a:t>
            </a:r>
            <a:r>
              <a:rPr lang="en-AU" baseline="0" dirty="0" smtClean="0"/>
              <a:t> 37 or Section 32 will need Unanimous Resolution of a separate CP is created!!!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88710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Our goal in checking</a:t>
            </a:r>
            <a:r>
              <a:rPr lang="en-AU" baseline="0" dirty="0" smtClean="0"/>
              <a:t> the survey is the effect on others in the area. More information makes this easier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When </a:t>
            </a:r>
            <a:r>
              <a:rPr lang="en-AU" dirty="0" smtClean="0"/>
              <a:t>you’re first in the island,</a:t>
            </a:r>
            <a:r>
              <a:rPr lang="en-AU" baseline="0" dirty="0" smtClean="0"/>
              <a:t> w</a:t>
            </a:r>
            <a:r>
              <a:rPr lang="en-AU" dirty="0" smtClean="0"/>
              <a:t>e need to see the effect</a:t>
            </a:r>
            <a:r>
              <a:rPr lang="en-AU" baseline="0" dirty="0" smtClean="0"/>
              <a:t> of the adopted position on all parcels not just the subject land.</a:t>
            </a:r>
          </a:p>
          <a:p>
            <a:r>
              <a:rPr lang="en-AU" baseline="0" dirty="0" smtClean="0"/>
              <a:t>Laying across the road from an alignment adopted by an RE with minimum located monuments? We need more beef!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09836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With less staff and expertise retiring, simpler and clearer plans means faster registration!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Symptom</a:t>
            </a:r>
            <a:r>
              <a:rPr lang="en-AU" baseline="0" dirty="0" smtClean="0"/>
              <a:t> of the industry – lots of pressure on both ends. May mean some plans get through with practices/errors before you are requisitioned. Main thing is you understand what the goal is.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0522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42191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7283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0271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0639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2498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8475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altLang="en-US" dirty="0" smtClean="0"/>
              <a:t>As part of </a:t>
            </a:r>
            <a:r>
              <a:rPr lang="en-AU" altLang="en-US" dirty="0" err="1" smtClean="0"/>
              <a:t>ePlan</a:t>
            </a:r>
            <a:r>
              <a:rPr lang="en-AU" altLang="en-US" dirty="0" smtClean="0"/>
              <a:t> Engagement Program, the </a:t>
            </a:r>
            <a:r>
              <a:rPr lang="en-AU" altLang="en-US" dirty="0" err="1" smtClean="0"/>
              <a:t>ePlan</a:t>
            </a:r>
            <a:r>
              <a:rPr lang="en-AU" altLang="en-US" dirty="0" smtClean="0"/>
              <a:t> team has visited 9 firms so far, including Bosco Jonson, SMEC, </a:t>
            </a:r>
            <a:r>
              <a:rPr lang="en-AU" altLang="en-US" dirty="0" err="1" smtClean="0"/>
              <a:t>spiire</a:t>
            </a:r>
            <a:r>
              <a:rPr lang="en-AU" altLang="en-US" dirty="0" smtClean="0"/>
              <a:t>, SMC Land Surveyors, Charter keck Cramer, Reeds Consulting, TGM Group, Beveridge Williams, </a:t>
            </a:r>
            <a:r>
              <a:rPr lang="en-AU" altLang="en-US" dirty="0" err="1" smtClean="0"/>
              <a:t>Nobelius</a:t>
            </a:r>
            <a:r>
              <a:rPr lang="en-AU" altLang="en-US" dirty="0" smtClean="0"/>
              <a:t> Land Surveyors.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8711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B0D89-F183-4003-8193-081F821C0D25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809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4" b="21764"/>
          <a:stretch/>
        </p:blipFill>
        <p:spPr bwMode="auto">
          <a:xfrm>
            <a:off x="-12699" y="-27384"/>
            <a:ext cx="9156700" cy="106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>
            <a:normAutofit/>
          </a:bodyPr>
          <a:lstStyle>
            <a:lvl1pPr marL="571500" indent="-571500">
              <a:buFont typeface="Arial" panose="020B0604020202020204" pitchFamily="34" charset="0"/>
              <a:buChar char="•"/>
              <a:defRPr sz="3600"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pic>
        <p:nvPicPr>
          <p:cNvPr id="5" name="Picture 4" descr="(DELWP) Insignia PMS541 Right Align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561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13/07/2016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9332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6071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3CBFC-5AE8-4174-BA86-722BE2A3408F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40C3A7-D675-4235-A29F-6B1E0DCD99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66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116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63" y="1988840"/>
            <a:ext cx="8116866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 descr="(DELWP) Insignia PMS541 Right Aligned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3CBFC-5AE8-4174-BA86-722BE2A3408F}" type="datetimeFigureOut">
              <a:rPr lang="en-AU" smtClean="0"/>
              <a:t>13/07/2016</a:t>
            </a:fld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2433372"/>
            <a:ext cx="9151196" cy="370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775"/>
            <a:ext cx="7772400" cy="1470025"/>
          </a:xfrm>
        </p:spPr>
        <p:txBody>
          <a:bodyPr/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ISV Surveying Expo - 2016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1388368"/>
            <a:ext cx="6400800" cy="1752600"/>
          </a:xfrm>
        </p:spPr>
        <p:txBody>
          <a:bodyPr>
            <a:normAutofit/>
          </a:bodyPr>
          <a:lstStyle/>
          <a:p>
            <a:r>
              <a:rPr lang="en-AU" sz="2800" b="1" dirty="0" smtClean="0">
                <a:solidFill>
                  <a:schemeClr val="bg1"/>
                </a:solidFill>
              </a:rPr>
              <a:t>Land Victoria, Subdivision Branch</a:t>
            </a:r>
          </a:p>
          <a:p>
            <a:r>
              <a:rPr lang="en-AU" sz="2800" b="1" dirty="0" smtClean="0">
                <a:solidFill>
                  <a:schemeClr val="bg1"/>
                </a:solidFill>
              </a:rPr>
              <a:t>Common issues with Plans of Subdivision </a:t>
            </a:r>
            <a:endParaRPr lang="en-A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9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116866" cy="11430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Common Issues in Plans of Subdivision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266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Common </a:t>
            </a:r>
            <a:r>
              <a:rPr lang="en-AU" dirty="0" smtClean="0"/>
              <a:t>Issues </a:t>
            </a:r>
            <a:r>
              <a:rPr lang="en-AU" dirty="0" smtClean="0"/>
              <a:t>in Plans of Subdivision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AU" dirty="0" smtClean="0"/>
              <a:t>Plan requisitions are at 70%</a:t>
            </a:r>
          </a:p>
          <a:p>
            <a:endParaRPr lang="en-AU" sz="2400" dirty="0" smtClean="0"/>
          </a:p>
          <a:p>
            <a:r>
              <a:rPr lang="en-AU" dirty="0" smtClean="0"/>
              <a:t>Goal of new Regulations in 2011 was to gain clarity in plans</a:t>
            </a:r>
            <a:br>
              <a:rPr lang="en-AU" dirty="0" smtClean="0"/>
            </a:br>
            <a:endParaRPr lang="en-AU" sz="2400" dirty="0" smtClean="0"/>
          </a:p>
          <a:p>
            <a:r>
              <a:rPr lang="en-AU" dirty="0" smtClean="0"/>
              <a:t>Summary of the most common issues that hold up plans</a:t>
            </a:r>
          </a:p>
          <a:p>
            <a:pPr lvl="1"/>
            <a:r>
              <a:rPr lang="en-AU" dirty="0" smtClean="0"/>
              <a:t>Not counting patent errors and SPEAR format issues</a:t>
            </a:r>
          </a:p>
        </p:txBody>
      </p:sp>
    </p:spTree>
    <p:extLst>
      <p:ext uri="{BB962C8B-B14F-4D97-AF65-F5344CB8AC3E}">
        <p14:creationId xmlns:p14="http://schemas.microsoft.com/office/powerpoint/2010/main" val="26263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Common Issues in </a:t>
            </a:r>
            <a:r>
              <a:rPr lang="en-AU" dirty="0"/>
              <a:t>Plans of Subdivision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3689101" cy="496855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General </a:t>
            </a:r>
            <a:r>
              <a:rPr lang="en-AU" sz="2800" dirty="0" smtClean="0"/>
              <a:t>Plan Presentation</a:t>
            </a:r>
            <a:r>
              <a:rPr lang="en-AU" sz="2800" dirty="0" smtClean="0"/>
              <a:t/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Easements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Road Abuttals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Building </a:t>
            </a:r>
            <a:r>
              <a:rPr lang="en-AU" sz="2800" dirty="0" smtClean="0"/>
              <a:t>Subdivisions</a:t>
            </a:r>
            <a:r>
              <a:rPr lang="en-AU" sz="2800" dirty="0" smtClean="0"/>
              <a:t/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AU" sz="2800" dirty="0" smtClean="0"/>
              <a:t>Cross Sections</a:t>
            </a:r>
          </a:p>
          <a:p>
            <a:pPr marL="0" indent="0">
              <a:buNone/>
            </a:pP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endParaRPr lang="en-AU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4048" y="1340768"/>
            <a:ext cx="3689101" cy="49685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571500" indent="-571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OC </a:t>
            </a:r>
            <a:r>
              <a:rPr lang="en-AU" sz="2800" dirty="0" smtClean="0"/>
              <a:t>Setups (Multiples</a:t>
            </a:r>
            <a:r>
              <a:rPr lang="en-AU" sz="2800" dirty="0" smtClean="0"/>
              <a:t>)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Section 32 Plans</a:t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Stage </a:t>
            </a:r>
            <a:r>
              <a:rPr lang="en-AU" sz="2800" dirty="0" smtClean="0"/>
              <a:t>Plans</a:t>
            </a:r>
            <a:r>
              <a:rPr lang="en-AU" sz="2800" dirty="0" smtClean="0"/>
              <a:t/>
            </a:r>
            <a:br>
              <a:rPr lang="en-AU" sz="2800" dirty="0" smtClean="0"/>
            </a:br>
            <a:endParaRPr lang="en-AU" sz="280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 smtClean="0"/>
              <a:t>Future </a:t>
            </a:r>
            <a:r>
              <a:rPr lang="en-AU" sz="2800" dirty="0" smtClean="0"/>
              <a:t>Subdivisions</a:t>
            </a:r>
            <a:r>
              <a:rPr lang="en-AU" sz="2800" dirty="0" smtClean="0"/>
              <a:t/>
            </a:r>
            <a:br>
              <a:rPr lang="en-AU" sz="2800" dirty="0" smtClean="0"/>
            </a:br>
            <a:endParaRPr lang="en-AU" sz="2800" dirty="0"/>
          </a:p>
          <a:p>
            <a:pPr marL="514350" indent="-514350">
              <a:buFont typeface="+mj-lt"/>
              <a:buAutoNum type="arabicPeriod" startAt="6"/>
            </a:pPr>
            <a:r>
              <a:rPr lang="en-AU" sz="2800" dirty="0"/>
              <a:t>Re-establishment </a:t>
            </a:r>
            <a:r>
              <a:rPr lang="en-AU" sz="2800" dirty="0" smtClean="0"/>
              <a:t>Issues</a:t>
            </a:r>
            <a:endParaRPr lang="en-AU" sz="2800" dirty="0" smtClean="0"/>
          </a:p>
          <a:p>
            <a:pPr marL="514350" indent="-514350">
              <a:buFont typeface="+mj-lt"/>
              <a:buAutoNum type="arabicPeriod"/>
            </a:pP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4493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1. General Plan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124744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err="1" smtClean="0"/>
              <a:t>Linework</a:t>
            </a:r>
            <a:r>
              <a:rPr lang="en-AU" dirty="0" smtClean="0"/>
              <a:t> and Drafting</a:t>
            </a:r>
          </a:p>
          <a:p>
            <a:r>
              <a:rPr lang="en-AU" dirty="0" smtClean="0"/>
              <a:t>Continuous lines only to be used for boundaries</a:t>
            </a:r>
          </a:p>
          <a:p>
            <a:pPr lvl="1"/>
            <a:r>
              <a:rPr lang="en-AU" dirty="0" smtClean="0"/>
              <a:t>No “</a:t>
            </a:r>
            <a:r>
              <a:rPr lang="en-AU" dirty="0" err="1" smtClean="0"/>
              <a:t>boxouts</a:t>
            </a:r>
            <a:r>
              <a:rPr lang="en-AU" dirty="0" smtClean="0"/>
              <a:t>” or diagram borders</a:t>
            </a:r>
          </a:p>
          <a:p>
            <a:pPr lvl="1"/>
            <a:r>
              <a:rPr lang="en-AU" dirty="0" smtClean="0"/>
              <a:t>Beware of arrows creating ‘parcels’ by crossing boundaries</a:t>
            </a:r>
          </a:p>
          <a:p>
            <a:pPr lvl="1"/>
            <a:r>
              <a:rPr lang="en-AU" dirty="0" smtClean="0"/>
              <a:t>Feature lines with large ‘dash’ length on short lines need to be broken (&gt;5mm)</a:t>
            </a:r>
          </a:p>
          <a:p>
            <a:pPr lvl="1"/>
            <a:r>
              <a:rPr lang="en-AU" dirty="0" smtClean="0"/>
              <a:t>‘Thick’ lines are only for building boundaries!</a:t>
            </a:r>
          </a:p>
          <a:p>
            <a:r>
              <a:rPr lang="en-AU" dirty="0" smtClean="0"/>
              <a:t>Fonts should be large, clear and standard</a:t>
            </a:r>
          </a:p>
          <a:p>
            <a:pPr lvl="1"/>
            <a:r>
              <a:rPr lang="en-AU" dirty="0" smtClean="0"/>
              <a:t>Minimum 0.35 for dimensions, 0.5 for parcels, no smaller than 0.2 anywhere else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8406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1. General Plan </a:t>
            </a:r>
            <a:r>
              <a:rPr lang="en-AU" dirty="0" smtClean="0"/>
              <a:t>Presentation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/>
              <a:t>Plan </a:t>
            </a:r>
            <a:r>
              <a:rPr lang="en-AU" dirty="0" smtClean="0"/>
              <a:t>Clutter</a:t>
            </a:r>
            <a:endParaRPr lang="en-AU" dirty="0"/>
          </a:p>
          <a:p>
            <a:r>
              <a:rPr lang="en-AU" dirty="0" smtClean="0"/>
              <a:t>Try not to cram everything onto single pages</a:t>
            </a:r>
          </a:p>
          <a:p>
            <a:r>
              <a:rPr lang="en-AU" dirty="0" smtClean="0"/>
              <a:t>All boundaries must be clear and defined</a:t>
            </a:r>
          </a:p>
          <a:p>
            <a:r>
              <a:rPr lang="en-AU" dirty="0" smtClean="0"/>
              <a:t>Use enlargements, split diagrams between sheets to avoid clutter</a:t>
            </a:r>
          </a:p>
          <a:p>
            <a:pPr lvl="1"/>
            <a:r>
              <a:rPr lang="en-AU" dirty="0" smtClean="0"/>
              <a:t>Group cross sections together</a:t>
            </a:r>
          </a:p>
          <a:p>
            <a:pPr lvl="1"/>
            <a:r>
              <a:rPr lang="en-AU" dirty="0" smtClean="0"/>
              <a:t>Restrictions are always on their own sheet!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098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2. Easements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Confirm the easement purpose is valid and in keeping with the “acceptable easement purpose” document online</a:t>
            </a:r>
          </a:p>
          <a:p>
            <a:pPr lvl="1"/>
            <a:r>
              <a:rPr lang="en-AU" dirty="0" smtClean="0"/>
              <a:t>“Gas</a:t>
            </a:r>
            <a:r>
              <a:rPr lang="en-AU" dirty="0" smtClean="0"/>
              <a:t>” or “</a:t>
            </a:r>
            <a:r>
              <a:rPr lang="en-AU" dirty="0" smtClean="0"/>
              <a:t>Water” </a:t>
            </a:r>
            <a:r>
              <a:rPr lang="en-AU" dirty="0" smtClean="0"/>
              <a:t>or “</a:t>
            </a:r>
            <a:r>
              <a:rPr lang="en-AU" dirty="0" smtClean="0"/>
              <a:t>Access” or “Maintenance” not enough information</a:t>
            </a:r>
          </a:p>
          <a:p>
            <a:r>
              <a:rPr lang="en-AU" dirty="0" smtClean="0"/>
              <a:t>Look for easements not fixed, or not identified clearly</a:t>
            </a:r>
          </a:p>
          <a:p>
            <a:r>
              <a:rPr lang="en-AU" dirty="0" smtClean="0"/>
              <a:t>Be clear about the land to be </a:t>
            </a:r>
            <a:r>
              <a:rPr lang="en-AU" dirty="0" smtClean="0"/>
              <a:t>benefited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9110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3. Road Abuttals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If your plan shows a Road Abuttal that is not on title, it must be justified!	</a:t>
            </a:r>
          </a:p>
          <a:p>
            <a:pPr lvl="1"/>
            <a:r>
              <a:rPr lang="en-AU" dirty="0" smtClean="0"/>
              <a:t>Supply the letter from council or give gazette reference</a:t>
            </a:r>
          </a:p>
          <a:p>
            <a:pPr lvl="1"/>
            <a:r>
              <a:rPr lang="en-AU" dirty="0" smtClean="0"/>
              <a:t>Give the justification in your Surveyor’s report, don’t just identify that it is not known</a:t>
            </a:r>
          </a:p>
        </p:txBody>
      </p:sp>
    </p:spTree>
    <p:extLst>
      <p:ext uri="{BB962C8B-B14F-4D97-AF65-F5344CB8AC3E}">
        <p14:creationId xmlns:p14="http://schemas.microsoft.com/office/powerpoint/2010/main" val="369110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4. Building </a:t>
            </a:r>
            <a:r>
              <a:rPr lang="en-AU" dirty="0" smtClean="0"/>
              <a:t>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Building boundaries must be defined in </a:t>
            </a:r>
            <a:r>
              <a:rPr lang="en-AU" dirty="0" smtClean="0">
                <a:solidFill>
                  <a:srgbClr val="00B0F0"/>
                </a:solidFill>
              </a:rPr>
              <a:t>two </a:t>
            </a:r>
            <a:r>
              <a:rPr lang="en-AU" dirty="0" smtClean="0"/>
              <a:t>parts: </a:t>
            </a:r>
          </a:p>
          <a:p>
            <a:pPr lvl="1"/>
            <a:r>
              <a:rPr lang="en-AU" dirty="0" smtClean="0">
                <a:solidFill>
                  <a:srgbClr val="00B0F0"/>
                </a:solidFill>
              </a:rPr>
              <a:t>Which lines? </a:t>
            </a:r>
            <a:r>
              <a:rPr lang="en-AU" dirty="0" err="1" smtClean="0"/>
              <a:t>ie</a:t>
            </a:r>
            <a:r>
              <a:rPr lang="en-AU" dirty="0" smtClean="0"/>
              <a:t> “thick continuous lines”, “thick continuous hatched lines”</a:t>
            </a:r>
          </a:p>
          <a:p>
            <a:pPr lvl="1"/>
            <a:r>
              <a:rPr lang="en-AU" dirty="0" smtClean="0">
                <a:solidFill>
                  <a:srgbClr val="00B0F0"/>
                </a:solidFill>
              </a:rPr>
              <a:t>What is the boundary location? </a:t>
            </a:r>
            <a:r>
              <a:rPr lang="en-AU" dirty="0" err="1" smtClean="0"/>
              <a:t>ie</a:t>
            </a:r>
            <a:r>
              <a:rPr lang="en-AU" dirty="0" smtClean="0"/>
              <a:t> </a:t>
            </a:r>
            <a:r>
              <a:rPr lang="en-AU" dirty="0"/>
              <a:t>m</a:t>
            </a:r>
            <a:r>
              <a:rPr lang="en-AU" dirty="0" smtClean="0"/>
              <a:t>edian, interior face, exterior face.</a:t>
            </a:r>
          </a:p>
          <a:p>
            <a:r>
              <a:rPr lang="en-AU" dirty="0"/>
              <a:t>Keep it simple and consistent</a:t>
            </a:r>
          </a:p>
          <a:p>
            <a:r>
              <a:rPr lang="en-AU" dirty="0" smtClean="0"/>
              <a:t>Are there three separate boundary </a:t>
            </a:r>
            <a:r>
              <a:rPr lang="en-AU" dirty="0"/>
              <a:t>“Locations</a:t>
            </a:r>
            <a:r>
              <a:rPr lang="en-AU" dirty="0" smtClean="0"/>
              <a:t>”?</a:t>
            </a:r>
            <a:br>
              <a:rPr lang="en-AU" dirty="0" smtClean="0"/>
            </a:br>
            <a:r>
              <a:rPr lang="en-AU" dirty="0" smtClean="0"/>
              <a:t>Use three </a:t>
            </a:r>
            <a:r>
              <a:rPr lang="en-AU" dirty="0" smtClean="0"/>
              <a:t>separately identifiable lines to </a:t>
            </a:r>
            <a:r>
              <a:rPr lang="en-AU" dirty="0"/>
              <a:t>define those </a:t>
            </a:r>
            <a:r>
              <a:rPr lang="en-AU" dirty="0" smtClean="0"/>
              <a:t>locations!</a:t>
            </a:r>
            <a:endParaRPr lang="en-AU" dirty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55920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4. Building </a:t>
            </a:r>
            <a:r>
              <a:rPr lang="en-AU" dirty="0" smtClean="0"/>
              <a:t>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/>
          </a:bodyPr>
          <a:lstStyle/>
          <a:p>
            <a:r>
              <a:rPr lang="en-AU" dirty="0" smtClean="0"/>
              <a:t>Don’t use different lines to represent the same boundary location	</a:t>
            </a:r>
          </a:p>
          <a:p>
            <a:pPr lvl="1"/>
            <a:r>
              <a:rPr lang="en-AU" dirty="0" err="1" smtClean="0"/>
              <a:t>ie</a:t>
            </a:r>
            <a:r>
              <a:rPr lang="en-AU" dirty="0" smtClean="0"/>
              <a:t> “Exterior face shown marked ‘E’ and all other boundaries</a:t>
            </a:r>
            <a:r>
              <a:rPr lang="en-AU" dirty="0" smtClean="0"/>
              <a:t>”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Do </a:t>
            </a:r>
            <a:r>
              <a:rPr lang="en-AU" dirty="0" smtClean="0"/>
              <a:t>not only use “ownership” of a structure to define a boundary </a:t>
            </a:r>
            <a:r>
              <a:rPr lang="en-AU" dirty="0" smtClean="0"/>
              <a:t>location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“Boundaries are thick continuous lines and the walls are in Common Property No.1” </a:t>
            </a:r>
            <a:br>
              <a:rPr lang="en-AU" dirty="0" smtClean="0"/>
            </a:br>
            <a:r>
              <a:rPr lang="en-AU" dirty="0" smtClean="0">
                <a:solidFill>
                  <a:srgbClr val="FF0000"/>
                </a:solidFill>
              </a:rPr>
              <a:t>Missing the Boundary Location!!!</a:t>
            </a:r>
            <a:endParaRPr lang="en-A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99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4. Building Subdivisions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en-AU" dirty="0" smtClean="0"/>
              <a:t>A Common Property “</a:t>
            </a:r>
            <a:r>
              <a:rPr lang="en-AU" dirty="0" smtClean="0">
                <a:solidFill>
                  <a:srgbClr val="00B0F0"/>
                </a:solidFill>
              </a:rPr>
              <a:t>Exclusion</a:t>
            </a:r>
            <a:r>
              <a:rPr lang="en-AU" dirty="0" smtClean="0"/>
              <a:t>” statement is required if a single common property is not shown in plan view</a:t>
            </a:r>
            <a:endParaRPr lang="en-AU" dirty="0"/>
          </a:p>
          <a:p>
            <a:pPr lvl="1"/>
            <a:r>
              <a:rPr lang="en-AU" dirty="0" smtClean="0"/>
              <a:t>“</a:t>
            </a:r>
            <a:r>
              <a:rPr lang="en-AU" dirty="0" err="1" smtClean="0"/>
              <a:t>Eg</a:t>
            </a:r>
            <a:r>
              <a:rPr lang="en-AU" dirty="0" smtClean="0"/>
              <a:t> Common Property No.1 is all the land in the plan except the Lots and </a:t>
            </a:r>
            <a:r>
              <a:rPr lang="en-AU" dirty="0"/>
              <a:t>Common Property No.2 </a:t>
            </a:r>
            <a:r>
              <a:rPr lang="en-AU" dirty="0" smtClean="0"/>
              <a:t>.”</a:t>
            </a:r>
          </a:p>
          <a:p>
            <a:pPr lvl="1"/>
            <a:r>
              <a:rPr lang="en-AU" dirty="0" smtClean="0"/>
              <a:t>Used for CP airspace or overhanging lots </a:t>
            </a:r>
          </a:p>
          <a:p>
            <a:pPr lvl="1"/>
            <a:r>
              <a:rPr lang="en-AU" dirty="0" smtClean="0"/>
              <a:t>Only valid for one Common Property. Any other CP Parcels must be fully defined as if they were Lots!</a:t>
            </a:r>
            <a:endParaRPr lang="en-AU" dirty="0"/>
          </a:p>
          <a:p>
            <a:endParaRPr lang="en-AU" sz="1700" dirty="0" smtClean="0"/>
          </a:p>
          <a:p>
            <a:r>
              <a:rPr lang="en-AU" dirty="0" smtClean="0"/>
              <a:t>Common </a:t>
            </a:r>
            <a:r>
              <a:rPr lang="en-AU" dirty="0"/>
              <a:t>Property </a:t>
            </a:r>
            <a:r>
              <a:rPr lang="en-AU" dirty="0" smtClean="0">
                <a:solidFill>
                  <a:srgbClr val="00B0F0"/>
                </a:solidFill>
              </a:rPr>
              <a:t>“Inclusion”</a:t>
            </a:r>
            <a:r>
              <a:rPr lang="en-AU" dirty="0" smtClean="0"/>
              <a:t> statements can be used to </a:t>
            </a:r>
            <a:r>
              <a:rPr lang="en-AU" dirty="0"/>
              <a:t>improve clarity where </a:t>
            </a:r>
            <a:r>
              <a:rPr lang="en-AU" dirty="0" smtClean="0"/>
              <a:t>appropriate</a:t>
            </a:r>
          </a:p>
          <a:p>
            <a:pPr lvl="1"/>
            <a:r>
              <a:rPr lang="en-AU" dirty="0"/>
              <a:t>“</a:t>
            </a:r>
            <a:r>
              <a:rPr lang="en-AU" dirty="0" err="1"/>
              <a:t>Eg</a:t>
            </a:r>
            <a:r>
              <a:rPr lang="en-AU" dirty="0"/>
              <a:t> Common Property No.1 is all the land in the plan except the </a:t>
            </a:r>
            <a:r>
              <a:rPr lang="en-AU" dirty="0" smtClean="0"/>
              <a:t>Lots and Common Property No.2 </a:t>
            </a:r>
            <a:r>
              <a:rPr lang="en-AU" dirty="0" smtClean="0">
                <a:solidFill>
                  <a:srgbClr val="00B0F0"/>
                </a:solidFill>
              </a:rPr>
              <a:t>and includes the structures of walls floors and ceilings except those marked M.”</a:t>
            </a:r>
            <a:endParaRPr lang="en-AU" dirty="0">
              <a:solidFill>
                <a:srgbClr val="00B0F0"/>
              </a:solidFill>
            </a:endParaRPr>
          </a:p>
          <a:p>
            <a:pPr lvl="1"/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85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Subdivision Branch status</a:t>
            </a:r>
          </a:p>
          <a:p>
            <a:r>
              <a:rPr lang="en-AU" dirty="0" err="1" smtClean="0"/>
              <a:t>ePlan</a:t>
            </a:r>
            <a:r>
              <a:rPr lang="en-AU" dirty="0" smtClean="0"/>
              <a:t> update</a:t>
            </a:r>
          </a:p>
          <a:p>
            <a:r>
              <a:rPr lang="en-AU" dirty="0" smtClean="0"/>
              <a:t>Common issues with Plans of Subdivisions</a:t>
            </a:r>
          </a:p>
          <a:p>
            <a:r>
              <a:rPr lang="en-AU" dirty="0" smtClean="0"/>
              <a:t>Questions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042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5. Cross Sections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Once you have parcels above and below each other, make sure every parcel in the plan is defined in some way</a:t>
            </a:r>
          </a:p>
          <a:p>
            <a:pPr lvl="1"/>
            <a:r>
              <a:rPr lang="en-AU" dirty="0" smtClean="0"/>
              <a:t>yes, even the unlimited ones</a:t>
            </a:r>
          </a:p>
          <a:p>
            <a:r>
              <a:rPr lang="en-AU" dirty="0" smtClean="0"/>
              <a:t>Stating ‘Typical’ is not enough. What is it typical for? </a:t>
            </a:r>
          </a:p>
          <a:p>
            <a:r>
              <a:rPr lang="en-AU" dirty="0" smtClean="0"/>
              <a:t>You may need extra symbols where a section has multiple heights for part lots on that level</a:t>
            </a:r>
          </a:p>
          <a:p>
            <a:pPr lvl="1"/>
            <a:r>
              <a:rPr lang="en-AU" dirty="0" err="1" smtClean="0"/>
              <a:t>Eg</a:t>
            </a:r>
            <a:r>
              <a:rPr lang="en-AU" dirty="0" smtClean="0"/>
              <a:t> “Lot 1(</a:t>
            </a:r>
            <a:r>
              <a:rPr lang="en-AU" dirty="0" err="1" smtClean="0"/>
              <a:t>pt</a:t>
            </a:r>
            <a:r>
              <a:rPr lang="en-AU" dirty="0" smtClean="0"/>
              <a:t>) is typical for those part lots marked #”	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55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6. Owners Corporation Setups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Be aware of the Subdivision Act rules when creating multiple OC’s</a:t>
            </a:r>
          </a:p>
          <a:p>
            <a:r>
              <a:rPr lang="en-AU" dirty="0" smtClean="0"/>
              <a:t>Ensure ownership and use of common property is valid</a:t>
            </a:r>
          </a:p>
          <a:p>
            <a:pPr lvl="1"/>
            <a:r>
              <a:rPr lang="en-AU" dirty="0" smtClean="0"/>
              <a:t>Unlimited OC </a:t>
            </a:r>
            <a:r>
              <a:rPr lang="en-AU" b="1" dirty="0" smtClean="0"/>
              <a:t>owns</a:t>
            </a:r>
            <a:r>
              <a:rPr lang="en-AU" dirty="0" smtClean="0"/>
              <a:t> CP</a:t>
            </a:r>
          </a:p>
          <a:p>
            <a:pPr lvl="1"/>
            <a:r>
              <a:rPr lang="en-AU" dirty="0" smtClean="0"/>
              <a:t>Limited OC </a:t>
            </a:r>
            <a:r>
              <a:rPr lang="en-AU" b="1" dirty="0" smtClean="0"/>
              <a:t>uses</a:t>
            </a:r>
            <a:r>
              <a:rPr lang="en-AU" dirty="0" smtClean="0"/>
              <a:t> CP</a:t>
            </a:r>
          </a:p>
          <a:p>
            <a:pPr lvl="1"/>
            <a:r>
              <a:rPr lang="en-AU" dirty="0" smtClean="0"/>
              <a:t>As soon as a lot is in a </a:t>
            </a:r>
            <a:r>
              <a:rPr lang="en-AU" b="1" dirty="0" smtClean="0"/>
              <a:t>Limited OC with CP </a:t>
            </a:r>
            <a:r>
              <a:rPr lang="en-AU" dirty="0" smtClean="0"/>
              <a:t>it </a:t>
            </a:r>
            <a:r>
              <a:rPr lang="en-AU" b="1" u="sng" dirty="0" smtClean="0"/>
              <a:t>must</a:t>
            </a:r>
            <a:r>
              <a:rPr lang="en-AU" dirty="0" smtClean="0"/>
              <a:t> be in the </a:t>
            </a:r>
            <a:r>
              <a:rPr lang="en-AU" b="1" dirty="0" smtClean="0"/>
              <a:t>Unlimited OC that owns the CP</a:t>
            </a:r>
            <a:r>
              <a:rPr lang="en-AU" dirty="0" smtClean="0"/>
              <a:t>.</a:t>
            </a:r>
          </a:p>
          <a:p>
            <a:r>
              <a:rPr lang="en-AU" dirty="0" smtClean="0"/>
              <a:t>“Services” are not linked to entitlement and liability. You don’t need another OC with the same members!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76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7. Section 32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Be sure to clearly define the “Purpose of the Plan”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Each step must be set out in order, outlining exactly what the plan is doing</a:t>
            </a:r>
          </a:p>
          <a:p>
            <a:pPr lvl="1"/>
            <a:r>
              <a:rPr lang="en-AU" dirty="0" smtClean="0"/>
              <a:t>Especially where subdividing with land not in the OC. The 32 must start with “To bring the land into the OC”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231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7. Section 32 </a:t>
            </a:r>
            <a:r>
              <a:rPr lang="en-AU" dirty="0" smtClean="0"/>
              <a:t>Plans – 32AI??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solidFill>
                  <a:srgbClr val="0070C0"/>
                </a:solidFill>
              </a:rPr>
              <a:t>Do I need unanimous resolution?</a:t>
            </a:r>
          </a:p>
          <a:p>
            <a:r>
              <a:rPr lang="en-AU" dirty="0"/>
              <a:t>Section 32AI must be read as “</a:t>
            </a:r>
            <a:r>
              <a:rPr lang="en-AU" dirty="0">
                <a:solidFill>
                  <a:srgbClr val="0070C0"/>
                </a:solidFill>
              </a:rPr>
              <a:t>you need unanimous resolution unless you meet the criteria of 32AI</a:t>
            </a:r>
            <a:r>
              <a:rPr lang="en-AU" dirty="0"/>
              <a:t>”</a:t>
            </a:r>
          </a:p>
          <a:p>
            <a:r>
              <a:rPr lang="en-AU" dirty="0" smtClean="0"/>
              <a:t>32AI </a:t>
            </a:r>
            <a:r>
              <a:rPr lang="en-AU" dirty="0"/>
              <a:t>is not a stand-alone section. Where section 32AI gives no option that is in 32 (</a:t>
            </a:r>
            <a:r>
              <a:rPr lang="en-AU" dirty="0" err="1"/>
              <a:t>eg</a:t>
            </a:r>
            <a:r>
              <a:rPr lang="en-AU" dirty="0"/>
              <a:t> create a road), it means 32AI does not </a:t>
            </a:r>
            <a:r>
              <a:rPr lang="en-AU" dirty="0" smtClean="0"/>
              <a:t>apply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974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8. Stage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To subdivide a stage lot (</a:t>
            </a:r>
            <a:r>
              <a:rPr lang="en-AU" dirty="0" err="1" smtClean="0"/>
              <a:t>ie</a:t>
            </a:r>
            <a:r>
              <a:rPr lang="en-AU" dirty="0" smtClean="0"/>
              <a:t> S2), you must do a stage plan!</a:t>
            </a:r>
          </a:p>
          <a:p>
            <a:pPr lvl="1"/>
            <a:r>
              <a:rPr lang="en-AU" dirty="0" smtClean="0"/>
              <a:t>This is due to certification and SOC for the balance lot</a:t>
            </a:r>
          </a:p>
          <a:p>
            <a:r>
              <a:rPr lang="en-AU" dirty="0" smtClean="0"/>
              <a:t>If a new plan must be started, finish off the previous staging process using a text only 37(8) plan first (especially in the case of a section 32) or as a purpose of the new plan</a:t>
            </a:r>
          </a:p>
          <a:p>
            <a:r>
              <a:rPr lang="en-AU" dirty="0" smtClean="0"/>
              <a:t>Have a compiled plan ready to go to speed up registration </a:t>
            </a:r>
          </a:p>
          <a:p>
            <a:pPr lvl="1"/>
            <a:r>
              <a:rPr lang="en-AU" dirty="0" smtClean="0"/>
              <a:t>Remember </a:t>
            </a:r>
            <a:r>
              <a:rPr lang="en-AU" dirty="0" smtClean="0"/>
              <a:t>to consider compatibility with earlier stages!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45704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8. Stage Plans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Be aware stage plans have additional rules regarding multiple </a:t>
            </a:r>
            <a:r>
              <a:rPr lang="en-AU" dirty="0" smtClean="0"/>
              <a:t>Owners Corporations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Creating a new Common Property in Stage 2? Then you need a new OC. </a:t>
            </a:r>
          </a:p>
          <a:p>
            <a:pPr lvl="1"/>
            <a:r>
              <a:rPr lang="en-AU" dirty="0" smtClean="0"/>
              <a:t>Especially if no CP exists in the first stage</a:t>
            </a:r>
          </a:p>
        </p:txBody>
      </p:sp>
    </p:spTree>
    <p:extLst>
      <p:ext uri="{BB962C8B-B14F-4D97-AF65-F5344CB8AC3E}">
        <p14:creationId xmlns:p14="http://schemas.microsoft.com/office/powerpoint/2010/main" val="45704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9. Future Subdivisions?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When there is definitely going to be future development, think about options at the start</a:t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If </a:t>
            </a:r>
            <a:r>
              <a:rPr lang="en-AU" dirty="0"/>
              <a:t>an OC is required in </a:t>
            </a:r>
            <a:r>
              <a:rPr lang="en-AU" dirty="0" smtClean="0"/>
              <a:t>the first plan where </a:t>
            </a:r>
            <a:r>
              <a:rPr lang="en-AU" dirty="0"/>
              <a:t>there are balance S Lots </a:t>
            </a:r>
            <a:r>
              <a:rPr lang="en-AU" dirty="0" smtClean="0"/>
              <a:t>and/or </a:t>
            </a:r>
            <a:r>
              <a:rPr lang="en-AU" dirty="0"/>
              <a:t>Super lots, make the OC Unlimited!!</a:t>
            </a:r>
          </a:p>
          <a:p>
            <a:pPr lvl="1"/>
            <a:r>
              <a:rPr lang="en-AU" dirty="0">
                <a:solidFill>
                  <a:srgbClr val="FF0000"/>
                </a:solidFill>
              </a:rPr>
              <a:t>Limited OC = Limited options in the future!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23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Future Subdivisions – A Big Problem</a:t>
            </a:r>
            <a:endParaRPr lang="en-AU" dirty="0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1547664" y="2060848"/>
            <a:ext cx="0" cy="43204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47664" y="2060848"/>
            <a:ext cx="64807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028384" y="2060848"/>
            <a:ext cx="0" cy="30243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547664" y="6381328"/>
            <a:ext cx="396044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5508104" y="5085184"/>
            <a:ext cx="25202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508104" y="5085184"/>
            <a:ext cx="0" cy="12961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028384" y="5085184"/>
            <a:ext cx="0" cy="43204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508104" y="6381328"/>
            <a:ext cx="72008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547664" y="1844824"/>
            <a:ext cx="0" cy="2160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8028384" y="1844824"/>
            <a:ext cx="0" cy="21602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427984" y="4509120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4788024" y="5085184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788024" y="594928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788024" y="551723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4788024" y="5085184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4788024" y="4509120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973937" y="4365104"/>
            <a:ext cx="1254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4788024" y="4365104"/>
            <a:ext cx="185913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779912" y="4005064"/>
            <a:ext cx="0" cy="23762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3779912" y="5949280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3779912" y="551723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3779912" y="508518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292080" y="436510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228184" y="4365104"/>
            <a:ext cx="0" cy="7200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775498" y="436510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6228184" y="4005064"/>
            <a:ext cx="0" cy="360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3779912" y="4005064"/>
            <a:ext cx="244827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779912" y="436510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4283968" y="4365104"/>
            <a:ext cx="14401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1547664" y="4005064"/>
            <a:ext cx="22322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4767476" y="2060848"/>
            <a:ext cx="0" cy="19442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2339752" y="479889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A</a:t>
            </a:r>
            <a:endParaRPr lang="en-AU" sz="3600" dirty="0"/>
          </a:p>
        </p:txBody>
      </p:sp>
      <p:sp>
        <p:nvSpPr>
          <p:cNvPr id="94" name="TextBox 93"/>
          <p:cNvSpPr txBox="1"/>
          <p:nvPr/>
        </p:nvSpPr>
        <p:spPr>
          <a:xfrm>
            <a:off x="4324976" y="4057327"/>
            <a:ext cx="8413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>
                <a:solidFill>
                  <a:srgbClr val="0070C0"/>
                </a:solidFill>
              </a:rPr>
              <a:t>ROAD R1</a:t>
            </a:r>
            <a:endParaRPr lang="en-AU" sz="1400" dirty="0">
              <a:solidFill>
                <a:srgbClr val="0070C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95936" y="5291916"/>
            <a:ext cx="12601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rgbClr val="0070C0"/>
                </a:solidFill>
              </a:rPr>
              <a:t>STAGE 1</a:t>
            </a:r>
            <a:endParaRPr lang="en-AU" dirty="0">
              <a:solidFill>
                <a:srgbClr val="0070C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663788" y="270979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S2</a:t>
            </a:r>
            <a:endParaRPr lang="en-AU" sz="3600" dirty="0"/>
          </a:p>
        </p:txBody>
      </p:sp>
      <p:sp>
        <p:nvSpPr>
          <p:cNvPr id="97" name="TextBox 96"/>
          <p:cNvSpPr txBox="1"/>
          <p:nvPr/>
        </p:nvSpPr>
        <p:spPr>
          <a:xfrm>
            <a:off x="6444208" y="285744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/>
              <a:t>S3</a:t>
            </a:r>
            <a:endParaRPr lang="en-AU" sz="3600" dirty="0"/>
          </a:p>
        </p:txBody>
      </p:sp>
      <p:sp>
        <p:nvSpPr>
          <p:cNvPr id="98" name="TextBox 97"/>
          <p:cNvSpPr txBox="1"/>
          <p:nvPr/>
        </p:nvSpPr>
        <p:spPr>
          <a:xfrm>
            <a:off x="3940326" y="6381328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99" name="TextBox 98"/>
          <p:cNvSpPr txBox="1"/>
          <p:nvPr/>
        </p:nvSpPr>
        <p:spPr>
          <a:xfrm rot="16200000">
            <a:off x="755576" y="3990255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100" name="TextBox 99"/>
          <p:cNvSpPr txBox="1"/>
          <p:nvPr/>
        </p:nvSpPr>
        <p:spPr>
          <a:xfrm rot="16200000">
            <a:off x="7873439" y="3367922"/>
            <a:ext cx="915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dirty="0" smtClean="0"/>
              <a:t>ROAD</a:t>
            </a:r>
            <a:endParaRPr lang="en-AU" sz="2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539552" y="1085835"/>
            <a:ext cx="83381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400" i="1" dirty="0" smtClean="0">
                <a:solidFill>
                  <a:srgbClr val="0070C0"/>
                </a:solidFill>
              </a:rPr>
              <a:t>All Lots in a Limited To Common Property OC</a:t>
            </a:r>
          </a:p>
          <a:p>
            <a:pPr algn="ctr"/>
            <a:r>
              <a:rPr lang="en-AU" sz="2400" i="1" dirty="0" smtClean="0">
                <a:solidFill>
                  <a:srgbClr val="0070C0"/>
                </a:solidFill>
              </a:rPr>
              <a:t>As soon as CP No.2 is created anywhere: Unanimous Resolution !!</a:t>
            </a:r>
            <a:endParaRPr lang="en-AU" sz="2400" i="1" dirty="0">
              <a:solidFill>
                <a:srgbClr val="0070C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79912" y="4438853"/>
            <a:ext cx="630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rgbClr val="0070C0"/>
                </a:solidFill>
              </a:rPr>
              <a:t>CP </a:t>
            </a:r>
            <a:br>
              <a:rPr lang="en-AU" dirty="0" smtClean="0">
                <a:solidFill>
                  <a:srgbClr val="0070C0"/>
                </a:solidFill>
              </a:rPr>
            </a:br>
            <a:r>
              <a:rPr lang="en-AU" dirty="0" smtClean="0">
                <a:solidFill>
                  <a:srgbClr val="0070C0"/>
                </a:solidFill>
              </a:rPr>
              <a:t>No.1</a:t>
            </a:r>
            <a:endParaRPr lang="en-A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53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10. Re-establishment issues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Make sure there are at least three good marks from each survey</a:t>
            </a:r>
          </a:p>
          <a:p>
            <a:r>
              <a:rPr lang="en-AU" dirty="0" smtClean="0"/>
              <a:t>Re-establish all abutting surveys! </a:t>
            </a:r>
          </a:p>
          <a:p>
            <a:r>
              <a:rPr lang="en-AU" dirty="0" smtClean="0"/>
              <a:t>First in the island? Go around the block.</a:t>
            </a:r>
          </a:p>
          <a:p>
            <a:r>
              <a:rPr lang="en-AU" dirty="0" smtClean="0"/>
              <a:t>Show radiations and/or chainage and offsets to occupation, and show ages!</a:t>
            </a:r>
          </a:p>
          <a:p>
            <a:r>
              <a:rPr lang="en-AU" dirty="0" smtClean="0"/>
              <a:t>Make sure your report is comprehensive and complete, with the correct references!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99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dirty="0" smtClean="0"/>
              <a:t>The common theme is: </a:t>
            </a:r>
            <a:br>
              <a:rPr lang="en-AU" dirty="0" smtClean="0"/>
            </a:br>
            <a:r>
              <a:rPr lang="en-AU" dirty="0" smtClean="0"/>
              <a:t>A Plan becomes a title diagram.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Simplicity </a:t>
            </a:r>
            <a:r>
              <a:rPr lang="en-AU" dirty="0" smtClean="0"/>
              <a:t>and clarity helps everyone understand the plan going </a:t>
            </a:r>
            <a:r>
              <a:rPr lang="en-AU" dirty="0" smtClean="0"/>
              <a:t>forward!</a:t>
            </a: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83041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Subdivision Branch </a:t>
            </a:r>
            <a:r>
              <a:rPr lang="en-AU" dirty="0" smtClean="0"/>
              <a:t>Status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Retirement of Neil </a:t>
            </a:r>
            <a:r>
              <a:rPr lang="en-AU" dirty="0" err="1"/>
              <a:t>Coupar</a:t>
            </a:r>
            <a:endParaRPr lang="en-AU" dirty="0"/>
          </a:p>
          <a:p>
            <a:r>
              <a:rPr lang="en-AU" dirty="0"/>
              <a:t>Lodgements </a:t>
            </a:r>
            <a:r>
              <a:rPr lang="en-AU" dirty="0" smtClean="0"/>
              <a:t>2015/2016:</a:t>
            </a:r>
          </a:p>
          <a:p>
            <a:pPr lvl="1"/>
            <a:r>
              <a:rPr lang="en-AU" dirty="0" smtClean="0"/>
              <a:t> </a:t>
            </a:r>
            <a:r>
              <a:rPr lang="en-AU" sz="3000" dirty="0" smtClean="0"/>
              <a:t>9103 </a:t>
            </a:r>
            <a:r>
              <a:rPr lang="en-AU" sz="3000" dirty="0"/>
              <a:t>plans (up 8%)</a:t>
            </a:r>
          </a:p>
          <a:p>
            <a:r>
              <a:rPr lang="en-AU" dirty="0"/>
              <a:t>Lodgement to Registration time </a:t>
            </a:r>
            <a:r>
              <a:rPr lang="en-AU" dirty="0" smtClean="0"/>
              <a:t>- </a:t>
            </a:r>
            <a:r>
              <a:rPr lang="en-AU" dirty="0"/>
              <a:t>currently 15 days (available on SPEAR homepage)</a:t>
            </a:r>
          </a:p>
          <a:p>
            <a:r>
              <a:rPr lang="en-AU" dirty="0"/>
              <a:t>Next SPEAR release in October - introduces Lodging Parties as a new user</a:t>
            </a:r>
          </a:p>
          <a:p>
            <a:r>
              <a:rPr lang="en-AU" dirty="0"/>
              <a:t>Plans refused - 40%</a:t>
            </a:r>
          </a:p>
          <a:p>
            <a:r>
              <a:rPr lang="en-AU" dirty="0"/>
              <a:t>Plans requisitioned - 70%</a:t>
            </a:r>
          </a:p>
        </p:txBody>
      </p:sp>
    </p:spTree>
    <p:extLst>
      <p:ext uri="{BB962C8B-B14F-4D97-AF65-F5344CB8AC3E}">
        <p14:creationId xmlns:p14="http://schemas.microsoft.com/office/powerpoint/2010/main" val="4944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Thank you!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Questions?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8551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775"/>
            <a:ext cx="7772400" cy="1470025"/>
          </a:xfrm>
        </p:spPr>
        <p:txBody>
          <a:bodyPr/>
          <a:lstStyle/>
          <a:p>
            <a:r>
              <a:rPr lang="en-AU" b="1" dirty="0" err="1" smtClean="0">
                <a:solidFill>
                  <a:schemeClr val="bg1"/>
                </a:solidFill>
              </a:rPr>
              <a:t>ePlan</a:t>
            </a:r>
            <a:r>
              <a:rPr lang="en-AU" b="1" dirty="0" smtClean="0">
                <a:solidFill>
                  <a:schemeClr val="bg1"/>
                </a:solidFill>
              </a:rPr>
              <a:t> Update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48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/>
              <a:t>ePlan</a:t>
            </a:r>
            <a:r>
              <a:rPr lang="en-AU" dirty="0"/>
              <a:t> Implementation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Since May 2013, </a:t>
            </a:r>
            <a:r>
              <a:rPr lang="en-AU" dirty="0" err="1"/>
              <a:t>ePlans</a:t>
            </a:r>
            <a:r>
              <a:rPr lang="en-AU" dirty="0"/>
              <a:t> have been able to be lodged in SPEAR instead of the PDF drafted by the </a:t>
            </a:r>
            <a:r>
              <a:rPr lang="en-AU" dirty="0" smtClean="0"/>
              <a:t>surveyor</a:t>
            </a:r>
            <a:br>
              <a:rPr lang="en-AU" dirty="0" smtClean="0"/>
            </a:br>
            <a:endParaRPr lang="en-AU" sz="1000" dirty="0"/>
          </a:p>
          <a:p>
            <a:r>
              <a:rPr lang="en-AU" dirty="0" err="1"/>
              <a:t>ePlan</a:t>
            </a:r>
            <a:r>
              <a:rPr lang="en-AU" dirty="0"/>
              <a:t> supports Section 22 (Plan of Subdivision/Consolidation), 23, 24A, 26, 32, 32A, 32B, 35, 35(8), 37 (Stage Plan) and text-only </a:t>
            </a:r>
            <a:r>
              <a:rPr lang="en-AU" dirty="0" smtClean="0"/>
              <a:t>plans</a:t>
            </a:r>
            <a:br>
              <a:rPr lang="en-AU" dirty="0" smtClean="0"/>
            </a:br>
            <a:endParaRPr lang="en-AU" sz="1400" dirty="0"/>
          </a:p>
          <a:p>
            <a:r>
              <a:rPr lang="en-AU" dirty="0"/>
              <a:t>SPEAR validates the </a:t>
            </a:r>
            <a:r>
              <a:rPr lang="en-AU" dirty="0" err="1"/>
              <a:t>ePlan</a:t>
            </a:r>
            <a:r>
              <a:rPr lang="en-AU" dirty="0"/>
              <a:t> data and creates a </a:t>
            </a:r>
            <a:r>
              <a:rPr lang="en-AU" dirty="0" smtClean="0"/>
              <a:t>PDF</a:t>
            </a:r>
          </a:p>
          <a:p>
            <a:endParaRPr lang="en-AU" sz="1400" dirty="0"/>
          </a:p>
          <a:p>
            <a:r>
              <a:rPr lang="en-AU" dirty="0"/>
              <a:t>LISCAD, </a:t>
            </a:r>
            <a:r>
              <a:rPr lang="en-AU" dirty="0" err="1"/>
              <a:t>GeoCivil</a:t>
            </a:r>
            <a:r>
              <a:rPr lang="en-AU" dirty="0"/>
              <a:t>, AutoCAD Civil 3D and 12D support </a:t>
            </a:r>
            <a:r>
              <a:rPr lang="en-AU" dirty="0" err="1"/>
              <a:t>ePlan</a:t>
            </a:r>
            <a:r>
              <a:rPr lang="en-AU" dirty="0"/>
              <a:t> in </a:t>
            </a:r>
            <a:r>
              <a:rPr lang="en-AU" dirty="0" smtClean="0"/>
              <a:t>Victoria</a:t>
            </a:r>
          </a:p>
          <a:p>
            <a:endParaRPr lang="en-AU" sz="1500" dirty="0"/>
          </a:p>
          <a:p>
            <a:r>
              <a:rPr lang="en-AU" dirty="0"/>
              <a:t>60 </a:t>
            </a:r>
            <a:r>
              <a:rPr lang="en-AU" dirty="0" err="1"/>
              <a:t>ePlans</a:t>
            </a:r>
            <a:r>
              <a:rPr lang="en-AU" dirty="0"/>
              <a:t> submitted to SPEAR from 8 firms with 25 </a:t>
            </a:r>
            <a:r>
              <a:rPr lang="en-AU" dirty="0" smtClean="0"/>
              <a:t>registered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4963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1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/>
              <a:t>Collaboration with </a:t>
            </a:r>
            <a:r>
              <a:rPr lang="en-AU" dirty="0" smtClean="0"/>
              <a:t>the</a:t>
            </a:r>
            <a:br>
              <a:rPr lang="en-AU" dirty="0" smtClean="0"/>
            </a:br>
            <a:r>
              <a:rPr lang="en-AU" dirty="0" smtClean="0"/>
              <a:t> </a:t>
            </a:r>
            <a:r>
              <a:rPr lang="en-AU" dirty="0"/>
              <a:t>University of Melbourne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851" y="1268760"/>
            <a:ext cx="8229600" cy="5112568"/>
          </a:xfrm>
        </p:spPr>
        <p:txBody>
          <a:bodyPr>
            <a:normAutofit fontScale="92500" lnSpcReduction="10000"/>
          </a:bodyPr>
          <a:lstStyle/>
          <a:p>
            <a:r>
              <a:rPr lang="en-AU" dirty="0"/>
              <a:t>Aim: design and develop an ‘</a:t>
            </a:r>
            <a:r>
              <a:rPr lang="en-AU" dirty="0" err="1"/>
              <a:t>ePlan</a:t>
            </a:r>
            <a:r>
              <a:rPr lang="en-AU" dirty="0"/>
              <a:t> Visualisation Enhancement Tool’ to enable surveyors to:</a:t>
            </a:r>
          </a:p>
          <a:p>
            <a:pPr lvl="1"/>
            <a:r>
              <a:rPr lang="en-AU" dirty="0"/>
              <a:t>define sheets</a:t>
            </a:r>
          </a:p>
          <a:p>
            <a:pPr lvl="1"/>
            <a:r>
              <a:rPr lang="en-AU" dirty="0"/>
              <a:t>define exaggerations</a:t>
            </a:r>
          </a:p>
          <a:p>
            <a:pPr lvl="1"/>
            <a:r>
              <a:rPr lang="en-AU" dirty="0"/>
              <a:t>create enlargement diagrams</a:t>
            </a:r>
          </a:p>
          <a:p>
            <a:pPr lvl="1"/>
            <a:r>
              <a:rPr lang="en-AU" dirty="0"/>
              <a:t>adjust labels and </a:t>
            </a:r>
            <a:r>
              <a:rPr lang="en-AU" dirty="0" smtClean="0"/>
              <a:t>arrows</a:t>
            </a:r>
          </a:p>
          <a:p>
            <a:pPr lvl="1"/>
            <a:endParaRPr lang="en-AU" dirty="0" smtClean="0"/>
          </a:p>
          <a:p>
            <a:r>
              <a:rPr lang="en-AU" dirty="0">
                <a:solidFill>
                  <a:srgbClr val="C00000"/>
                </a:solidFill>
              </a:rPr>
              <a:t>Further functions will be considered in the development of the tool through consultation with the surveying </a:t>
            </a:r>
            <a:r>
              <a:rPr lang="en-AU" dirty="0" smtClean="0">
                <a:solidFill>
                  <a:srgbClr val="C00000"/>
                </a:solidFill>
              </a:rPr>
              <a:t>industry</a:t>
            </a:r>
            <a:endParaRPr lang="en-AU" dirty="0">
              <a:solidFill>
                <a:srgbClr val="C0000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8891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What Can Be Included In An </a:t>
            </a:r>
            <a:r>
              <a:rPr lang="en-AU" dirty="0" err="1"/>
              <a:t>ePlan</a:t>
            </a:r>
            <a:r>
              <a:rPr lang="en-AU" dirty="0"/>
              <a:t>?</a:t>
            </a:r>
          </a:p>
        </p:txBody>
      </p:sp>
      <p:sp>
        <p:nvSpPr>
          <p:cNvPr id="37" name="Flowchart: Card 36"/>
          <p:cNvSpPr/>
          <p:nvPr/>
        </p:nvSpPr>
        <p:spPr>
          <a:xfrm>
            <a:off x="4015532" y="3170138"/>
            <a:ext cx="1152525" cy="1368425"/>
          </a:xfrm>
          <a:prstGeom prst="flowChartPunchedCard">
            <a:avLst/>
          </a:prstGeom>
          <a:solidFill>
            <a:srgbClr val="FFC000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ePlan LandXML File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930057" y="1560413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Lots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261220" y="2308125"/>
            <a:ext cx="1150937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Owners Corporation Details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272582" y="5360888"/>
            <a:ext cx="1150938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Observations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259632" y="3079650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Common Property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638082" y="4538563"/>
            <a:ext cx="1150938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Survey Marks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84057" y="5373588"/>
            <a:ext cx="1150938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Monuments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688257" y="5373588"/>
            <a:ext cx="1150938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 Annotations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4634657" y="5341838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Occupation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281857" y="3855938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Restrictions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1283445" y="4603650"/>
            <a:ext cx="1150937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Easements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591795" y="1557238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Location (LGA) and Addresses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1807320" y="1558825"/>
            <a:ext cx="1150937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Signatures &amp; Approvals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234482" y="1558825"/>
            <a:ext cx="1208088" cy="6985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Plan and Surveyor’s Details</a:t>
            </a:r>
          </a:p>
        </p:txBody>
      </p:sp>
      <p:cxnSp>
        <p:nvCxnSpPr>
          <p:cNvPr id="51" name="Straight Arrow Connector 50"/>
          <p:cNvCxnSpPr>
            <a:stCxn id="50" idx="2"/>
            <a:endCxn id="37" idx="0"/>
          </p:cNvCxnSpPr>
          <p:nvPr/>
        </p:nvCxnSpPr>
        <p:spPr>
          <a:xfrm>
            <a:off x="3837732" y="2257325"/>
            <a:ext cx="754063" cy="912813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2" name="Straight Arrow Connector 51"/>
          <p:cNvCxnSpPr>
            <a:stCxn id="38" idx="2"/>
          </p:cNvCxnSpPr>
          <p:nvPr/>
        </p:nvCxnSpPr>
        <p:spPr>
          <a:xfrm flipH="1">
            <a:off x="5168057" y="2208113"/>
            <a:ext cx="1338263" cy="1146175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3" name="Straight Arrow Connector 52"/>
          <p:cNvCxnSpPr>
            <a:stCxn id="45" idx="0"/>
            <a:endCxn id="37" idx="2"/>
          </p:cNvCxnSpPr>
          <p:nvPr/>
        </p:nvCxnSpPr>
        <p:spPr>
          <a:xfrm flipH="1" flipV="1">
            <a:off x="4591795" y="4538563"/>
            <a:ext cx="619125" cy="803275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4" name="Straight Arrow Connector 53"/>
          <p:cNvCxnSpPr>
            <a:stCxn id="44" idx="0"/>
          </p:cNvCxnSpPr>
          <p:nvPr/>
        </p:nvCxnSpPr>
        <p:spPr>
          <a:xfrm flipV="1">
            <a:off x="2264520" y="4503638"/>
            <a:ext cx="1751012" cy="86995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5" name="Straight Arrow Connector 54"/>
          <p:cNvCxnSpPr>
            <a:stCxn id="49" idx="2"/>
          </p:cNvCxnSpPr>
          <p:nvPr/>
        </p:nvCxnSpPr>
        <p:spPr>
          <a:xfrm>
            <a:off x="2383582" y="2206525"/>
            <a:ext cx="1830388" cy="107950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6" name="Straight Arrow Connector 55"/>
          <p:cNvCxnSpPr>
            <a:stCxn id="40" idx="0"/>
          </p:cNvCxnSpPr>
          <p:nvPr/>
        </p:nvCxnSpPr>
        <p:spPr>
          <a:xfrm flipV="1">
            <a:off x="3848845" y="4538563"/>
            <a:ext cx="515937" cy="822325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7" name="Straight Arrow Connector 56"/>
          <p:cNvCxnSpPr>
            <a:stCxn id="42" idx="1"/>
          </p:cNvCxnSpPr>
          <p:nvPr/>
        </p:nvCxnSpPr>
        <p:spPr>
          <a:xfrm flipH="1" flipV="1">
            <a:off x="5168057" y="4294088"/>
            <a:ext cx="1470025" cy="568325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8" name="Straight Arrow Connector 57"/>
          <p:cNvCxnSpPr>
            <a:stCxn id="41" idx="3"/>
          </p:cNvCxnSpPr>
          <p:nvPr/>
        </p:nvCxnSpPr>
        <p:spPr>
          <a:xfrm>
            <a:off x="2412157" y="3403500"/>
            <a:ext cx="1603375" cy="201613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9" name="Straight Arrow Connector 58"/>
          <p:cNvCxnSpPr>
            <a:stCxn id="46" idx="3"/>
            <a:endCxn id="37" idx="1"/>
          </p:cNvCxnSpPr>
          <p:nvPr/>
        </p:nvCxnSpPr>
        <p:spPr>
          <a:xfrm flipV="1">
            <a:off x="2434382" y="3854350"/>
            <a:ext cx="1581150" cy="325438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0" name="Straight Arrow Connector 59"/>
          <p:cNvCxnSpPr>
            <a:stCxn id="47" idx="3"/>
          </p:cNvCxnSpPr>
          <p:nvPr/>
        </p:nvCxnSpPr>
        <p:spPr>
          <a:xfrm flipV="1">
            <a:off x="2434382" y="4179788"/>
            <a:ext cx="1581150" cy="747712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1" name="Straight Arrow Connector 60"/>
          <p:cNvCxnSpPr>
            <a:stCxn id="39" idx="3"/>
          </p:cNvCxnSpPr>
          <p:nvPr/>
        </p:nvCxnSpPr>
        <p:spPr>
          <a:xfrm>
            <a:off x="2412157" y="2631975"/>
            <a:ext cx="1643063" cy="81280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2" name="Straight Arrow Connector 61"/>
          <p:cNvCxnSpPr>
            <a:stCxn id="65" idx="1"/>
            <a:endCxn id="37" idx="3"/>
          </p:cNvCxnSpPr>
          <p:nvPr/>
        </p:nvCxnSpPr>
        <p:spPr>
          <a:xfrm flipH="1">
            <a:off x="5168057" y="3354288"/>
            <a:ext cx="1433513" cy="500062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3" name="Straight Arrow Connector 62"/>
          <p:cNvCxnSpPr>
            <a:stCxn id="48" idx="2"/>
          </p:cNvCxnSpPr>
          <p:nvPr/>
        </p:nvCxnSpPr>
        <p:spPr>
          <a:xfrm flipH="1">
            <a:off x="4893420" y="2204938"/>
            <a:ext cx="274637" cy="96520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64" name="Rounded Rectangle 63"/>
          <p:cNvSpPr/>
          <p:nvPr/>
        </p:nvSpPr>
        <p:spPr>
          <a:xfrm>
            <a:off x="6638082" y="3794025"/>
            <a:ext cx="1150938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Field Notes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601570" y="3030438"/>
            <a:ext cx="1187450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Reserves</a:t>
            </a:r>
          </a:p>
        </p:txBody>
      </p:sp>
      <p:cxnSp>
        <p:nvCxnSpPr>
          <p:cNvPr id="66" name="Straight Arrow Connector 65"/>
          <p:cNvCxnSpPr>
            <a:stCxn id="43" idx="0"/>
          </p:cNvCxnSpPr>
          <p:nvPr/>
        </p:nvCxnSpPr>
        <p:spPr>
          <a:xfrm flipH="1" flipV="1">
            <a:off x="4901357" y="4535388"/>
            <a:ext cx="1858963" cy="83820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7" name="Straight Arrow Connector 66"/>
          <p:cNvCxnSpPr>
            <a:stCxn id="64" idx="1"/>
          </p:cNvCxnSpPr>
          <p:nvPr/>
        </p:nvCxnSpPr>
        <p:spPr>
          <a:xfrm flipH="1" flipV="1">
            <a:off x="5168057" y="4016275"/>
            <a:ext cx="1470025" cy="10160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68" name="Rounded Rectangle 67"/>
          <p:cNvSpPr/>
          <p:nvPr/>
        </p:nvSpPr>
        <p:spPr>
          <a:xfrm>
            <a:off x="6606332" y="2281138"/>
            <a:ext cx="1152525" cy="647700"/>
          </a:xfrm>
          <a:prstGeom prst="roundRect">
            <a:avLst/>
          </a:prstGeom>
          <a:solidFill>
            <a:srgbClr val="333399">
              <a:lumMod val="20000"/>
              <a:lumOff val="80000"/>
            </a:srgbClr>
          </a:solidFill>
          <a:ln w="25400" cap="flat" cmpd="sng" algn="ctr">
            <a:solidFill>
              <a:srgbClr val="333399">
                <a:lumMod val="60000"/>
                <a:lumOff val="4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Roads</a:t>
            </a:r>
          </a:p>
        </p:txBody>
      </p:sp>
      <p:cxnSp>
        <p:nvCxnSpPr>
          <p:cNvPr id="69" name="Straight Arrow Connector 68"/>
          <p:cNvCxnSpPr>
            <a:stCxn id="68" idx="1"/>
          </p:cNvCxnSpPr>
          <p:nvPr/>
        </p:nvCxnSpPr>
        <p:spPr>
          <a:xfrm flipH="1">
            <a:off x="5168057" y="2604988"/>
            <a:ext cx="1438275" cy="1073150"/>
          </a:xfrm>
          <a:prstGeom prst="straightConnector1">
            <a:avLst/>
          </a:prstGeom>
          <a:noFill/>
          <a:ln w="38100" cap="flat" cmpd="sng" algn="ctr">
            <a:solidFill>
              <a:srgbClr val="2D2D8A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81749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AU" altLang="en-US" sz="3600" dirty="0" err="1"/>
              <a:t>ePlan</a:t>
            </a:r>
            <a:r>
              <a:rPr lang="en-AU" altLang="en-US" sz="3600" dirty="0"/>
              <a:t> Engagement Program</a:t>
            </a:r>
            <a:r>
              <a:rPr lang="en-AU" altLang="en-US" sz="2800" dirty="0"/>
              <a:t/>
            </a:r>
            <a:br>
              <a:rPr lang="en-AU" altLang="en-US" sz="2800" dirty="0"/>
            </a:br>
            <a:r>
              <a:rPr lang="en-AU" altLang="en-US" sz="2400" b="1" dirty="0">
                <a:solidFill>
                  <a:srgbClr val="FFFF00"/>
                </a:solidFill>
              </a:rPr>
              <a:t>SMEC </a:t>
            </a:r>
            <a:r>
              <a:rPr lang="en-AU" altLang="en-US" sz="2400" b="1" dirty="0" err="1">
                <a:solidFill>
                  <a:srgbClr val="FFFF00"/>
                </a:solidFill>
              </a:rPr>
              <a:t>ePlan</a:t>
            </a:r>
            <a:r>
              <a:rPr lang="en-AU" altLang="en-US" sz="2400" b="1" dirty="0">
                <a:solidFill>
                  <a:srgbClr val="FFFF00"/>
                </a:solidFill>
              </a:rPr>
              <a:t> Case </a:t>
            </a:r>
            <a:r>
              <a:rPr lang="en-AU" altLang="en-US" sz="2400" b="1" dirty="0" smtClean="0">
                <a:solidFill>
                  <a:srgbClr val="FFFF00"/>
                </a:solidFill>
              </a:rPr>
              <a:t>Study</a:t>
            </a:r>
            <a:r>
              <a:rPr lang="en-AU" altLang="en-US" sz="3200" b="1" dirty="0">
                <a:solidFill>
                  <a:srgbClr val="FFFF00"/>
                </a:solidFill>
              </a:rPr>
              <a:t> </a:t>
            </a:r>
            <a:r>
              <a:rPr lang="en-AU" altLang="en-US" sz="3200" b="1" dirty="0" smtClean="0">
                <a:solidFill>
                  <a:srgbClr val="FFFF00"/>
                </a:solidFill>
              </a:rPr>
              <a:t> -  </a:t>
            </a:r>
            <a:r>
              <a:rPr lang="en-AU" altLang="en-US" sz="2400" b="1" dirty="0" smtClean="0">
                <a:solidFill>
                  <a:srgbClr val="FFFF00"/>
                </a:solidFill>
              </a:rPr>
              <a:t>PDF </a:t>
            </a:r>
            <a:r>
              <a:rPr lang="en-AU" altLang="en-US" sz="2400" b="1" dirty="0">
                <a:solidFill>
                  <a:srgbClr val="FFFF00"/>
                </a:solidFill>
              </a:rPr>
              <a:t>vs </a:t>
            </a:r>
            <a:r>
              <a:rPr lang="en-AU" altLang="en-US" sz="2400" b="1" dirty="0" err="1">
                <a:solidFill>
                  <a:srgbClr val="FFFF00"/>
                </a:solidFill>
              </a:rPr>
              <a:t>ePlan</a:t>
            </a:r>
            <a:r>
              <a:rPr lang="en-AU" altLang="en-US" sz="2400" b="1" dirty="0">
                <a:solidFill>
                  <a:srgbClr val="FFFF00"/>
                </a:solidFill>
              </a:rPr>
              <a:t> </a:t>
            </a:r>
            <a:r>
              <a:rPr lang="en-AU" altLang="en-US" sz="2400" b="1" dirty="0" smtClean="0">
                <a:solidFill>
                  <a:srgbClr val="FFFF00"/>
                </a:solidFill>
              </a:rPr>
              <a:t>Creation</a:t>
            </a:r>
            <a:endParaRPr lang="en-AU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7" name="Text Box 9"/>
          <p:cNvSpPr txBox="1"/>
          <p:nvPr/>
        </p:nvSpPr>
        <p:spPr bwMode="auto">
          <a:xfrm>
            <a:off x="6392863" y="2470150"/>
            <a:ext cx="523875" cy="204788"/>
          </a:xfrm>
          <a:prstGeom prst="rect">
            <a:avLst/>
          </a:prstGeom>
          <a:noFill/>
          <a:ln w="6350"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Input</a:t>
            </a:r>
            <a:endParaRPr kumimoji="0" lang="en-AU" sz="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7011988" y="2311400"/>
            <a:ext cx="1231900" cy="549275"/>
          </a:xfrm>
          <a:prstGeom prst="roundRect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Data Preparation for Stage 5</a:t>
            </a:r>
            <a:endParaRPr kumimoji="0" lang="en-AU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45163" y="2170113"/>
            <a:ext cx="808037" cy="319087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Computed Plan</a:t>
            </a:r>
            <a:endParaRPr kumimoji="0" lang="en-AU" sz="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</p:txBody>
      </p:sp>
      <p:cxnSp>
        <p:nvCxnSpPr>
          <p:cNvPr id="40" name="Straight Arrow Connector 39"/>
          <p:cNvCxnSpPr/>
          <p:nvPr/>
        </p:nvCxnSpPr>
        <p:spPr bwMode="auto">
          <a:xfrm>
            <a:off x="6129338" y="2619375"/>
            <a:ext cx="846137" cy="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41" name="Straight Arrow Connector 40"/>
          <p:cNvCxnSpPr>
            <a:stCxn id="38" idx="2"/>
            <a:endCxn id="42" idx="0"/>
          </p:cNvCxnSpPr>
          <p:nvPr/>
        </p:nvCxnSpPr>
        <p:spPr bwMode="auto">
          <a:xfrm flipH="1">
            <a:off x="7613650" y="2860675"/>
            <a:ext cx="14288" cy="52705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42" name="Rounded Rectangle 41"/>
          <p:cNvSpPr/>
          <p:nvPr/>
        </p:nvSpPr>
        <p:spPr bwMode="auto">
          <a:xfrm>
            <a:off x="6983413" y="3387725"/>
            <a:ext cx="1260475" cy="719138"/>
          </a:xfrm>
          <a:prstGeom prst="roundRect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Add Attributes to Computed Plan</a:t>
            </a:r>
          </a:p>
        </p:txBody>
      </p:sp>
      <p:cxnSp>
        <p:nvCxnSpPr>
          <p:cNvPr id="43" name="Straight Arrow Connector 42"/>
          <p:cNvCxnSpPr>
            <a:stCxn id="42" idx="2"/>
            <a:endCxn id="44" idx="0"/>
          </p:cNvCxnSpPr>
          <p:nvPr/>
        </p:nvCxnSpPr>
        <p:spPr bwMode="auto">
          <a:xfrm>
            <a:off x="7613650" y="4106863"/>
            <a:ext cx="9525" cy="46990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44" name="Rounded Rectangle 43"/>
          <p:cNvSpPr/>
          <p:nvPr/>
        </p:nvSpPr>
        <p:spPr bwMode="auto">
          <a:xfrm>
            <a:off x="7002463" y="4576763"/>
            <a:ext cx="1241425" cy="482600"/>
          </a:xfrm>
          <a:prstGeom prst="roundRect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Convert CAD file into ePlan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7015163" y="5340350"/>
            <a:ext cx="1228725" cy="598488"/>
          </a:xfrm>
          <a:prstGeom prst="roundRect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Validate and Visualise ePlan</a:t>
            </a:r>
          </a:p>
        </p:txBody>
      </p:sp>
      <p:cxnSp>
        <p:nvCxnSpPr>
          <p:cNvPr id="46" name="Straight Arrow Connector 45"/>
          <p:cNvCxnSpPr>
            <a:stCxn id="44" idx="2"/>
            <a:endCxn id="45" idx="0"/>
          </p:cNvCxnSpPr>
          <p:nvPr/>
        </p:nvCxnSpPr>
        <p:spPr bwMode="auto">
          <a:xfrm>
            <a:off x="7623175" y="5059363"/>
            <a:ext cx="6350" cy="280987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47" name="Rounded Rectangle 46"/>
          <p:cNvSpPr/>
          <p:nvPr/>
        </p:nvSpPr>
        <p:spPr bwMode="auto">
          <a:xfrm>
            <a:off x="6129338" y="5822950"/>
            <a:ext cx="781050" cy="482600"/>
          </a:xfrm>
          <a:prstGeom prst="roundRect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Amend Plan</a:t>
            </a:r>
          </a:p>
        </p:txBody>
      </p:sp>
      <p:cxnSp>
        <p:nvCxnSpPr>
          <p:cNvPr id="48" name="Straight Arrow Connector 47"/>
          <p:cNvCxnSpPr/>
          <p:nvPr/>
        </p:nvCxnSpPr>
        <p:spPr bwMode="auto">
          <a:xfrm flipH="1">
            <a:off x="6910388" y="6030913"/>
            <a:ext cx="719137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49" name="Straight Connector 48"/>
          <p:cNvCxnSpPr/>
          <p:nvPr/>
        </p:nvCxnSpPr>
        <p:spPr bwMode="auto">
          <a:xfrm>
            <a:off x="6513513" y="2744788"/>
            <a:ext cx="0" cy="30702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0" name="Straight Arrow Connector 49"/>
          <p:cNvCxnSpPr/>
          <p:nvPr/>
        </p:nvCxnSpPr>
        <p:spPr bwMode="auto">
          <a:xfrm>
            <a:off x="6507163" y="2744788"/>
            <a:ext cx="508000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1" name="Straight Arrow Connector 50"/>
          <p:cNvCxnSpPr/>
          <p:nvPr/>
        </p:nvCxnSpPr>
        <p:spPr bwMode="auto">
          <a:xfrm>
            <a:off x="6129338" y="2489200"/>
            <a:ext cx="0" cy="131763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>
            <a:stCxn id="45" idx="2"/>
          </p:cNvCxnSpPr>
          <p:nvPr/>
        </p:nvCxnSpPr>
        <p:spPr bwMode="auto">
          <a:xfrm>
            <a:off x="7629525" y="5938838"/>
            <a:ext cx="0" cy="12065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3" name="Straight Connector 52"/>
          <p:cNvCxnSpPr/>
          <p:nvPr/>
        </p:nvCxnSpPr>
        <p:spPr>
          <a:xfrm>
            <a:off x="4067175" y="2060575"/>
            <a:ext cx="0" cy="4752975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4" name="Rounded Rectangle 53"/>
          <p:cNvSpPr/>
          <p:nvPr/>
        </p:nvSpPr>
        <p:spPr bwMode="auto">
          <a:xfrm>
            <a:off x="1543050" y="2311400"/>
            <a:ext cx="1257300" cy="565150"/>
          </a:xfrm>
          <a:prstGeom prst="roundRect">
            <a:avLst/>
          </a:prstGeom>
          <a:solidFill>
            <a:srgbClr val="6B6BC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Computed Plan Preparation</a:t>
            </a:r>
            <a:endParaRPr kumimoji="0" lang="en-AU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</p:txBody>
      </p:sp>
      <p:sp>
        <p:nvSpPr>
          <p:cNvPr id="55" name="Rounded Rectangle 54"/>
          <p:cNvSpPr/>
          <p:nvPr/>
        </p:nvSpPr>
        <p:spPr bwMode="auto">
          <a:xfrm>
            <a:off x="1550988" y="3387725"/>
            <a:ext cx="1255712" cy="655638"/>
          </a:xfrm>
          <a:prstGeom prst="roundRect">
            <a:avLst/>
          </a:prstGeom>
          <a:solidFill>
            <a:srgbClr val="6B6BC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Copy Stage 5 Data to a New Drawing File</a:t>
            </a: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2190750" y="4043363"/>
            <a:ext cx="0" cy="458787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57" name="Rounded Rectangle 56"/>
          <p:cNvSpPr/>
          <p:nvPr/>
        </p:nvSpPr>
        <p:spPr bwMode="auto">
          <a:xfrm>
            <a:off x="1573213" y="4502150"/>
            <a:ext cx="1257300" cy="565150"/>
          </a:xfrm>
          <a:prstGeom prst="roundRect">
            <a:avLst/>
          </a:prstGeom>
          <a:solidFill>
            <a:srgbClr val="6B6BC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Draft the Plan of Subdivision in CAD</a:t>
            </a:r>
          </a:p>
        </p:txBody>
      </p:sp>
      <p:sp>
        <p:nvSpPr>
          <p:cNvPr id="58" name="Rounded Rectangle 57"/>
          <p:cNvSpPr/>
          <p:nvPr/>
        </p:nvSpPr>
        <p:spPr bwMode="auto">
          <a:xfrm>
            <a:off x="1589088" y="5394325"/>
            <a:ext cx="1255712" cy="565150"/>
          </a:xfrm>
          <a:prstGeom prst="roundRect">
            <a:avLst/>
          </a:prstGeom>
          <a:solidFill>
            <a:srgbClr val="6B6BC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Quality Assurance</a:t>
            </a:r>
          </a:p>
        </p:txBody>
      </p:sp>
      <p:cxnSp>
        <p:nvCxnSpPr>
          <p:cNvPr id="59" name="Straight Arrow Connector 58"/>
          <p:cNvCxnSpPr/>
          <p:nvPr/>
        </p:nvCxnSpPr>
        <p:spPr bwMode="auto">
          <a:xfrm>
            <a:off x="2228850" y="5067300"/>
            <a:ext cx="0" cy="327025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60" name="Rounded Rectangle 59"/>
          <p:cNvSpPr/>
          <p:nvPr/>
        </p:nvSpPr>
        <p:spPr bwMode="auto">
          <a:xfrm>
            <a:off x="611188" y="5959475"/>
            <a:ext cx="857250" cy="565150"/>
          </a:xfrm>
          <a:prstGeom prst="roundRect">
            <a:avLst/>
          </a:prstGeom>
          <a:solidFill>
            <a:srgbClr val="6B6BC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</a:rPr>
              <a:t>Amend Plan</a:t>
            </a:r>
          </a:p>
        </p:txBody>
      </p:sp>
      <p:cxnSp>
        <p:nvCxnSpPr>
          <p:cNvPr id="61" name="Straight Arrow Connector 60"/>
          <p:cNvCxnSpPr/>
          <p:nvPr/>
        </p:nvCxnSpPr>
        <p:spPr bwMode="auto">
          <a:xfrm flipH="1">
            <a:off x="1468438" y="6203950"/>
            <a:ext cx="774700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2" name="Straight Connector 61"/>
          <p:cNvCxnSpPr/>
          <p:nvPr/>
        </p:nvCxnSpPr>
        <p:spPr bwMode="auto">
          <a:xfrm>
            <a:off x="1039813" y="2586038"/>
            <a:ext cx="0" cy="338137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3" name="Straight Arrow Connector 62"/>
          <p:cNvCxnSpPr/>
          <p:nvPr/>
        </p:nvCxnSpPr>
        <p:spPr bwMode="auto">
          <a:xfrm>
            <a:off x="1039813" y="2586038"/>
            <a:ext cx="509587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4" name="Straight Arrow Connector 63"/>
          <p:cNvCxnSpPr>
            <a:stCxn id="54" idx="2"/>
            <a:endCxn id="55" idx="0"/>
          </p:cNvCxnSpPr>
          <p:nvPr/>
        </p:nvCxnSpPr>
        <p:spPr bwMode="auto">
          <a:xfrm>
            <a:off x="2171700" y="2876550"/>
            <a:ext cx="7938" cy="511175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5" name="Straight Connector 64"/>
          <p:cNvCxnSpPr/>
          <p:nvPr/>
        </p:nvCxnSpPr>
        <p:spPr bwMode="auto">
          <a:xfrm flipH="1">
            <a:off x="2262188" y="5959475"/>
            <a:ext cx="0" cy="24447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6" name="Straight Arrow Connector 65"/>
          <p:cNvCxnSpPr/>
          <p:nvPr/>
        </p:nvCxnSpPr>
        <p:spPr>
          <a:xfrm flipV="1">
            <a:off x="485775" y="2744788"/>
            <a:ext cx="1057275" cy="955675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67" name="Straight Arrow Connector 66"/>
          <p:cNvCxnSpPr>
            <a:endCxn id="57" idx="1"/>
          </p:cNvCxnSpPr>
          <p:nvPr/>
        </p:nvCxnSpPr>
        <p:spPr>
          <a:xfrm>
            <a:off x="485775" y="4162425"/>
            <a:ext cx="1087438" cy="6223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68" name="Rectangle 67"/>
          <p:cNvSpPr/>
          <p:nvPr/>
        </p:nvSpPr>
        <p:spPr>
          <a:xfrm>
            <a:off x="4554538" y="2063750"/>
            <a:ext cx="4319587" cy="2443163"/>
          </a:xfrm>
          <a:prstGeom prst="rect">
            <a:avLst/>
          </a:prstGeom>
          <a:solidFill>
            <a:srgbClr val="FF0000">
              <a:alpha val="25098"/>
            </a:srgbClr>
          </a:solidFill>
          <a:ln w="25400" cap="flat" cmpd="sng" algn="ctr">
            <a:solidFill>
              <a:srgbClr val="FF0000"/>
            </a:solidFill>
            <a:prstDash val="lgDash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533900" y="4048125"/>
            <a:ext cx="2019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Enriched Computed Plan as a single data source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-34925" y="3700463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1200" dirty="0">
                <a:solidFill>
                  <a:srgbClr val="000000"/>
                </a:solidFill>
              </a:rPr>
              <a:t>Duplicated drawing files</a:t>
            </a:r>
          </a:p>
        </p:txBody>
      </p:sp>
    </p:spTree>
    <p:extLst>
      <p:ext uri="{BB962C8B-B14F-4D97-AF65-F5344CB8AC3E}">
        <p14:creationId xmlns:p14="http://schemas.microsoft.com/office/powerpoint/2010/main" val="39461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Potential Benefits of </a:t>
            </a:r>
            <a:r>
              <a:rPr lang="en-AU" dirty="0" err="1"/>
              <a:t>ePlan</a:t>
            </a:r>
            <a:endParaRPr lang="en-AU" dirty="0"/>
          </a:p>
        </p:txBody>
      </p:sp>
      <p:sp>
        <p:nvSpPr>
          <p:cNvPr id="18" name="Flowchart: Card 17"/>
          <p:cNvSpPr/>
          <p:nvPr/>
        </p:nvSpPr>
        <p:spPr>
          <a:xfrm>
            <a:off x="3777804" y="3141117"/>
            <a:ext cx="1152525" cy="1368425"/>
          </a:xfrm>
          <a:prstGeom prst="flowChartPunchedCard">
            <a:avLst/>
          </a:prstGeom>
          <a:solidFill>
            <a:srgbClr val="FFC000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ePlan LandXML File</a:t>
            </a: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1258442" y="5314404"/>
            <a:ext cx="4608512" cy="922338"/>
          </a:xfrm>
          <a:prstGeom prst="rect">
            <a:avLst/>
          </a:prstGeom>
          <a:solidFill>
            <a:srgbClr val="72BFC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Populates the Created Parcel Names for Street Addressing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Provides input for creating parcels databases (lots, roads, reserves, easements, restrictions)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257104" y="4814342"/>
            <a:ext cx="2105025" cy="414337"/>
          </a:xfrm>
          <a:prstGeom prst="rect">
            <a:avLst/>
          </a:prstGeom>
          <a:solidFill>
            <a:srgbClr val="BBE0E3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Councils and Referral Authorities</a:t>
            </a:r>
          </a:p>
        </p:txBody>
      </p:sp>
      <p:sp>
        <p:nvSpPr>
          <p:cNvPr id="21" name="Rectangle 20"/>
          <p:cNvSpPr/>
          <p:nvPr/>
        </p:nvSpPr>
        <p:spPr>
          <a:xfrm rot="16200000">
            <a:off x="4604098" y="3610223"/>
            <a:ext cx="1930400" cy="414338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Surveyors</a:t>
            </a: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6012308" y="2317204"/>
            <a:ext cx="3024188" cy="3416300"/>
          </a:xfrm>
          <a:prstGeom prst="rect">
            <a:avLst/>
          </a:prstGeom>
          <a:solidFill>
            <a:srgbClr val="92D05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Provides pre-lodgement checks via Validation Report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Eliminates the drafting step via Visualisation Service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Eliminates the duplication of drawing files by storing all required data in Computed Plan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Speeds up the application creation process in SPEAR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Saves time in constructing the subsequent surveys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Auto-generates the Surveyor’s Report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257104" y="2420392"/>
            <a:ext cx="2105025" cy="414337"/>
          </a:xfrm>
          <a:prstGeom prst="rect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Entire State</a:t>
            </a: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1691829" y="1556792"/>
            <a:ext cx="5168900" cy="612775"/>
          </a:xfrm>
          <a:prstGeom prst="rect">
            <a:avLst/>
          </a:prstGeom>
          <a:solidFill>
            <a:srgbClr val="A6A6A6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Prepares a standard data exchange format for all stakeholders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Upgrades the spatial accuracy of map base</a:t>
            </a:r>
          </a:p>
        </p:txBody>
      </p:sp>
      <p:sp>
        <p:nvSpPr>
          <p:cNvPr id="25" name="Rectangle 24"/>
          <p:cNvSpPr/>
          <p:nvPr/>
        </p:nvSpPr>
        <p:spPr>
          <a:xfrm rot="16200000">
            <a:off x="2075211" y="3619748"/>
            <a:ext cx="1949450" cy="414337"/>
          </a:xfrm>
          <a:prstGeom prst="rect">
            <a:avLst/>
          </a:prstGeom>
          <a:solidFill>
            <a:srgbClr val="33339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Land Victoria</a:t>
            </a:r>
          </a:p>
        </p:txBody>
      </p:sp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107504" y="2317204"/>
            <a:ext cx="2376488" cy="2838450"/>
          </a:xfrm>
          <a:prstGeom prst="rect">
            <a:avLst/>
          </a:prstGeom>
          <a:solidFill>
            <a:srgbClr val="6B6BC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Pre-populates the Titling System 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Creates the OC reports and new titles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Reduces lodgement to registration turnaround time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Provides the data for digital plan examination</a:t>
            </a: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  <a:p>
            <a:pPr marL="285750" marR="0" lvl="0" indent="-28575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altLang="en-US" sz="11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7" name="Up Arrow 26"/>
          <p:cNvSpPr/>
          <p:nvPr/>
        </p:nvSpPr>
        <p:spPr>
          <a:xfrm>
            <a:off x="4138167" y="2852192"/>
            <a:ext cx="504825" cy="215900"/>
          </a:xfrm>
          <a:prstGeom prst="upArrow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Up Arrow 27"/>
          <p:cNvSpPr/>
          <p:nvPr/>
        </p:nvSpPr>
        <p:spPr>
          <a:xfrm flipV="1">
            <a:off x="4138167" y="4542879"/>
            <a:ext cx="504825" cy="239713"/>
          </a:xfrm>
          <a:prstGeom prst="upArrow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Up Arrow 28"/>
          <p:cNvSpPr/>
          <p:nvPr/>
        </p:nvSpPr>
        <p:spPr>
          <a:xfrm rot="5400000">
            <a:off x="4858891" y="3709442"/>
            <a:ext cx="504825" cy="215900"/>
          </a:xfrm>
          <a:prstGeom prst="upArrow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Up Arrow 29"/>
          <p:cNvSpPr/>
          <p:nvPr/>
        </p:nvSpPr>
        <p:spPr>
          <a:xfrm rot="5400000" flipV="1">
            <a:off x="3361879" y="3693567"/>
            <a:ext cx="504825" cy="247650"/>
          </a:xfrm>
          <a:prstGeom prst="upArrow">
            <a:avLst/>
          </a:prstGeom>
          <a:solidFill>
            <a:srgbClr val="FF99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76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WP-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DELWP-Powerpoint</Template>
  <TotalTime>549</TotalTime>
  <Words>1701</Words>
  <Application>Microsoft Office PowerPoint</Application>
  <PresentationFormat>On-screen Show (4:3)</PresentationFormat>
  <Paragraphs>261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DELWP-Powerpoint</vt:lpstr>
      <vt:lpstr>ISV Surveying Expo - 2016</vt:lpstr>
      <vt:lpstr>Introduction</vt:lpstr>
      <vt:lpstr>Subdivision Branch Status</vt:lpstr>
      <vt:lpstr>ePlan Update</vt:lpstr>
      <vt:lpstr>ePlan Implementation Progress</vt:lpstr>
      <vt:lpstr>Collaboration with the  University of Melbourne</vt:lpstr>
      <vt:lpstr>What Can Be Included In An ePlan?</vt:lpstr>
      <vt:lpstr>ePlan Engagement Program SMEC ePlan Case Study  -  PDF vs ePlan Creation</vt:lpstr>
      <vt:lpstr>Potential Benefits of ePlan</vt:lpstr>
      <vt:lpstr>Common Issues in Plans of Subdivision</vt:lpstr>
      <vt:lpstr>Common Issues in Plans of Subdivision</vt:lpstr>
      <vt:lpstr>Common Issues in Plans of Subdivision</vt:lpstr>
      <vt:lpstr>1. General Plan Presentation</vt:lpstr>
      <vt:lpstr>1. General Plan Presentation</vt:lpstr>
      <vt:lpstr>2. Easements</vt:lpstr>
      <vt:lpstr>3. Road Abuttals</vt:lpstr>
      <vt:lpstr>4. Building Subdivisions</vt:lpstr>
      <vt:lpstr>4. Building Subdivisions</vt:lpstr>
      <vt:lpstr>4. Building Subdivisions</vt:lpstr>
      <vt:lpstr>5. Cross Sections</vt:lpstr>
      <vt:lpstr>6. Owners Corporation Setups</vt:lpstr>
      <vt:lpstr>7. Section 32 Plans</vt:lpstr>
      <vt:lpstr>7. Section 32 Plans – 32AI??</vt:lpstr>
      <vt:lpstr>8. Stage Plans</vt:lpstr>
      <vt:lpstr>8. Stage Plans</vt:lpstr>
      <vt:lpstr>9. Future Subdivisions?</vt:lpstr>
      <vt:lpstr>Future Subdivisions – A Big Problem</vt:lpstr>
      <vt:lpstr>10. Re-establishment issues</vt:lpstr>
      <vt:lpstr>Summary</vt:lpstr>
      <vt:lpstr>Thank you!</vt:lpstr>
    </vt:vector>
  </TitlesOfParts>
  <Company>CenITex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Matthews</dc:creator>
  <cp:lastModifiedBy>Jason Matthews</cp:lastModifiedBy>
  <cp:revision>44</cp:revision>
  <cp:lastPrinted>2016-07-12T00:40:12Z</cp:lastPrinted>
  <dcterms:created xsi:type="dcterms:W3CDTF">2016-06-24T00:02:37Z</dcterms:created>
  <dcterms:modified xsi:type="dcterms:W3CDTF">2016-07-13T06:36:52Z</dcterms:modified>
</cp:coreProperties>
</file>