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6"/>
  </p:sldMasterIdLst>
  <p:notesMasterIdLst>
    <p:notesMasterId r:id="rId33"/>
  </p:notesMasterIdLst>
  <p:handoutMasterIdLst>
    <p:handoutMasterId r:id="rId34"/>
  </p:handoutMasterIdLst>
  <p:sldIdLst>
    <p:sldId id="383" r:id="rId7"/>
    <p:sldId id="384" r:id="rId8"/>
    <p:sldId id="344" r:id="rId9"/>
    <p:sldId id="392" r:id="rId10"/>
    <p:sldId id="359" r:id="rId11"/>
    <p:sldId id="385" r:id="rId12"/>
    <p:sldId id="386" r:id="rId13"/>
    <p:sldId id="298" r:id="rId14"/>
    <p:sldId id="364" r:id="rId15"/>
    <p:sldId id="377" r:id="rId16"/>
    <p:sldId id="378" r:id="rId17"/>
    <p:sldId id="388" r:id="rId18"/>
    <p:sldId id="371" r:id="rId19"/>
    <p:sldId id="372" r:id="rId20"/>
    <p:sldId id="369" r:id="rId21"/>
    <p:sldId id="370" r:id="rId22"/>
    <p:sldId id="373" r:id="rId23"/>
    <p:sldId id="374" r:id="rId24"/>
    <p:sldId id="375" r:id="rId25"/>
    <p:sldId id="389" r:id="rId26"/>
    <p:sldId id="380" r:id="rId27"/>
    <p:sldId id="381" r:id="rId28"/>
    <p:sldId id="390" r:id="rId29"/>
    <p:sldId id="391" r:id="rId30"/>
    <p:sldId id="379" r:id="rId31"/>
    <p:sldId id="387" r:id="rId32"/>
  </p:sldIdLst>
  <p:sldSz cx="9144000" cy="6858000" type="screen4x3"/>
  <p:notesSz cx="6799263"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icia Lowndes" initials="A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82" autoAdjust="0"/>
    <p:restoredTop sz="88015" autoAdjust="0"/>
  </p:normalViewPr>
  <p:slideViewPr>
    <p:cSldViewPr snapToGrid="0" snapToObjects="1">
      <p:cViewPr>
        <p:scale>
          <a:sx n="70" d="100"/>
          <a:sy n="70" d="100"/>
        </p:scale>
        <p:origin x="-1704" y="-240"/>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62" d="100"/>
          <a:sy n="62" d="100"/>
        </p:scale>
        <p:origin x="-2611" y="-82"/>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4"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347" cy="4964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1342" y="0"/>
            <a:ext cx="2946347" cy="496491"/>
          </a:xfrm>
          <a:prstGeom prst="rect">
            <a:avLst/>
          </a:prstGeom>
        </p:spPr>
        <p:txBody>
          <a:bodyPr vert="horz" lIns="91440" tIns="45720" rIns="91440" bIns="45720" rtlCol="0"/>
          <a:lstStyle>
            <a:lvl1pPr algn="r">
              <a:defRPr sz="1200"/>
            </a:lvl1pPr>
          </a:lstStyle>
          <a:p>
            <a:fld id="{1E3D7F65-2D33-FE4A-BA52-E31972929255}" type="datetime1">
              <a:rPr lang="en-AU" smtClean="0"/>
              <a:t>5/9/16</a:t>
            </a:fld>
            <a:endParaRPr lang="en-US"/>
          </a:p>
        </p:txBody>
      </p:sp>
      <p:sp>
        <p:nvSpPr>
          <p:cNvPr id="4" name="Footer Placeholder 3"/>
          <p:cNvSpPr>
            <a:spLocks noGrp="1"/>
          </p:cNvSpPr>
          <p:nvPr>
            <p:ph type="ftr" sz="quarter" idx="2"/>
          </p:nvPr>
        </p:nvSpPr>
        <p:spPr>
          <a:xfrm>
            <a:off x="0" y="9431599"/>
            <a:ext cx="2946347" cy="49649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1342" y="9431599"/>
            <a:ext cx="2946347" cy="496491"/>
          </a:xfrm>
          <a:prstGeom prst="rect">
            <a:avLst/>
          </a:prstGeom>
        </p:spPr>
        <p:txBody>
          <a:bodyPr vert="horz" lIns="91440" tIns="45720" rIns="91440" bIns="45720" rtlCol="0" anchor="b"/>
          <a:lstStyle>
            <a:lvl1pPr algn="r">
              <a:defRPr sz="1200"/>
            </a:lvl1pPr>
          </a:lstStyle>
          <a:p>
            <a:fld id="{4414D5E9-520A-C747-BE77-ABF35811E0DA}" type="slidenum">
              <a:rPr lang="en-US" smtClean="0"/>
              <a:t>‹#›</a:t>
            </a:fld>
            <a:endParaRPr lang="en-US"/>
          </a:p>
        </p:txBody>
      </p:sp>
    </p:spTree>
    <p:extLst>
      <p:ext uri="{BB962C8B-B14F-4D97-AF65-F5344CB8AC3E}">
        <p14:creationId xmlns:p14="http://schemas.microsoft.com/office/powerpoint/2010/main" val="1654686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347" cy="4964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1342" y="0"/>
            <a:ext cx="2946347" cy="496491"/>
          </a:xfrm>
          <a:prstGeom prst="rect">
            <a:avLst/>
          </a:prstGeom>
        </p:spPr>
        <p:txBody>
          <a:bodyPr vert="horz" lIns="91440" tIns="45720" rIns="91440" bIns="45720" rtlCol="0"/>
          <a:lstStyle>
            <a:lvl1pPr algn="r">
              <a:defRPr sz="1200"/>
            </a:lvl1pPr>
          </a:lstStyle>
          <a:p>
            <a:fld id="{D70E1C0A-36E7-FD46-9941-FA2812195910}" type="datetime1">
              <a:rPr lang="en-AU" smtClean="0"/>
              <a:t>5/9/16</a:t>
            </a:fld>
            <a:endParaRPr lang="en-US"/>
          </a:p>
        </p:txBody>
      </p:sp>
      <p:sp>
        <p:nvSpPr>
          <p:cNvPr id="4" name="Slide Image Placeholder 3"/>
          <p:cNvSpPr>
            <a:spLocks noGrp="1" noRot="1" noChangeAspect="1"/>
          </p:cNvSpPr>
          <p:nvPr>
            <p:ph type="sldImg" idx="2"/>
          </p:nvPr>
        </p:nvSpPr>
        <p:spPr>
          <a:xfrm>
            <a:off x="917575" y="744538"/>
            <a:ext cx="4964113" cy="3724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927" y="4716661"/>
            <a:ext cx="5439410" cy="4468416"/>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9431599"/>
            <a:ext cx="2946347" cy="496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1342" y="9431599"/>
            <a:ext cx="2946347" cy="496491"/>
          </a:xfrm>
          <a:prstGeom prst="rect">
            <a:avLst/>
          </a:prstGeom>
        </p:spPr>
        <p:txBody>
          <a:bodyPr vert="horz" lIns="91440" tIns="45720" rIns="91440" bIns="45720" rtlCol="0" anchor="b"/>
          <a:lstStyle>
            <a:lvl1pPr algn="r">
              <a:defRPr sz="1200"/>
            </a:lvl1pPr>
          </a:lstStyle>
          <a:p>
            <a:fld id="{9915E373-238E-BF4B-BC78-5089B2840B71}" type="slidenum">
              <a:rPr lang="en-US" smtClean="0"/>
              <a:t>‹#›</a:t>
            </a:fld>
            <a:endParaRPr lang="en-US"/>
          </a:p>
        </p:txBody>
      </p:sp>
    </p:spTree>
    <p:extLst>
      <p:ext uri="{BB962C8B-B14F-4D97-AF65-F5344CB8AC3E}">
        <p14:creationId xmlns:p14="http://schemas.microsoft.com/office/powerpoint/2010/main" val="403618978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Footer Placeholder 3"/>
          <p:cNvSpPr>
            <a:spLocks noGrp="1"/>
          </p:cNvSpPr>
          <p:nvPr>
            <p:ph type="ftr" sz="quarter" idx="10"/>
          </p:nvPr>
        </p:nvSpPr>
        <p:spPr/>
        <p:txBody>
          <a:bodyPr/>
          <a:lstStyle/>
          <a:p>
            <a:pPr>
              <a:defRPr/>
            </a:pPr>
            <a:r>
              <a:rPr lang="en-US" smtClean="0"/>
              <a:t>© 2016 nbn co ltd | nbn-Confidential: Commercial</a:t>
            </a:r>
            <a:endParaRPr lang="en-US"/>
          </a:p>
        </p:txBody>
      </p:sp>
      <p:sp>
        <p:nvSpPr>
          <p:cNvPr id="5" name="Slide Number Placeholder 4"/>
          <p:cNvSpPr>
            <a:spLocks noGrp="1"/>
          </p:cNvSpPr>
          <p:nvPr>
            <p:ph type="sldNum" sz="quarter" idx="11"/>
          </p:nvPr>
        </p:nvSpPr>
        <p:spPr/>
        <p:txBody>
          <a:bodyPr/>
          <a:lstStyle/>
          <a:p>
            <a:pPr>
              <a:defRPr/>
            </a:pPr>
            <a:fld id="{EDB97863-0C50-6642-8E5D-6BC84DA681AC}" type="slidenum">
              <a:rPr lang="en-US" smtClean="0"/>
              <a:pPr>
                <a:defRPr/>
              </a:pPr>
              <a:t>1</a:t>
            </a:fld>
            <a:endParaRPr lang="en-US"/>
          </a:p>
        </p:txBody>
      </p:sp>
      <p:sp>
        <p:nvSpPr>
          <p:cNvPr id="6" name="Date Placeholder 5"/>
          <p:cNvSpPr>
            <a:spLocks noGrp="1"/>
          </p:cNvSpPr>
          <p:nvPr>
            <p:ph type="dt" idx="12"/>
          </p:nvPr>
        </p:nvSpPr>
        <p:spPr/>
        <p:txBody>
          <a:bodyPr/>
          <a:lstStyle/>
          <a:p>
            <a:pPr>
              <a:defRPr/>
            </a:pPr>
            <a:r>
              <a:rPr lang="en-US" smtClean="0"/>
              <a:t>Rev 1.0 // DD/MM/YYYY</a:t>
            </a:r>
            <a:endParaRPr lang="en-US"/>
          </a:p>
        </p:txBody>
      </p:sp>
    </p:spTree>
    <p:extLst>
      <p:ext uri="{BB962C8B-B14F-4D97-AF65-F5344CB8AC3E}">
        <p14:creationId xmlns:p14="http://schemas.microsoft.com/office/powerpoint/2010/main" val="3010038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Date Placeholder 3"/>
          <p:cNvSpPr>
            <a:spLocks noGrp="1"/>
          </p:cNvSpPr>
          <p:nvPr>
            <p:ph type="dt" idx="10"/>
          </p:nvPr>
        </p:nvSpPr>
        <p:spPr/>
        <p:txBody>
          <a:bodyPr/>
          <a:lstStyle/>
          <a:p>
            <a:pPr>
              <a:defRPr/>
            </a:pPr>
            <a:r>
              <a:rPr lang="en-US" smtClean="0"/>
              <a:t>Rev 1.0 // DD/MM/YYYY</a:t>
            </a:r>
            <a:endParaRPr lang="en-US"/>
          </a:p>
        </p:txBody>
      </p:sp>
      <p:sp>
        <p:nvSpPr>
          <p:cNvPr id="5" name="Footer Placeholder 4"/>
          <p:cNvSpPr>
            <a:spLocks noGrp="1"/>
          </p:cNvSpPr>
          <p:nvPr>
            <p:ph type="ftr" sz="quarter" idx="11"/>
          </p:nvPr>
        </p:nvSpPr>
        <p:spPr/>
        <p:txBody>
          <a:bodyPr/>
          <a:lstStyle/>
          <a:p>
            <a:pPr>
              <a:defRPr/>
            </a:pPr>
            <a:r>
              <a:rPr lang="en-US" smtClean="0"/>
              <a:t>© 2016 nbn co ltd | nbn-Confidential: Commercial</a:t>
            </a:r>
            <a:endParaRPr lang="en-US"/>
          </a:p>
        </p:txBody>
      </p:sp>
      <p:sp>
        <p:nvSpPr>
          <p:cNvPr id="6" name="Slide Number Placeholder 5"/>
          <p:cNvSpPr>
            <a:spLocks noGrp="1"/>
          </p:cNvSpPr>
          <p:nvPr>
            <p:ph type="sldNum" sz="quarter" idx="12"/>
          </p:nvPr>
        </p:nvSpPr>
        <p:spPr/>
        <p:txBody>
          <a:bodyPr/>
          <a:lstStyle/>
          <a:p>
            <a:pPr>
              <a:defRPr/>
            </a:pPr>
            <a:fld id="{EDB97863-0C50-6642-8E5D-6BC84DA681AC}" type="slidenum">
              <a:rPr lang="en-US" smtClean="0"/>
              <a:pPr>
                <a:defRPr/>
              </a:pPr>
              <a:t>6</a:t>
            </a:fld>
            <a:endParaRPr lang="en-US"/>
          </a:p>
        </p:txBody>
      </p:sp>
    </p:spTree>
    <p:extLst>
      <p:ext uri="{BB962C8B-B14F-4D97-AF65-F5344CB8AC3E}">
        <p14:creationId xmlns:p14="http://schemas.microsoft.com/office/powerpoint/2010/main" val="508068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Date Placeholder 3"/>
          <p:cNvSpPr>
            <a:spLocks noGrp="1"/>
          </p:cNvSpPr>
          <p:nvPr>
            <p:ph type="dt" idx="10"/>
          </p:nvPr>
        </p:nvSpPr>
        <p:spPr/>
        <p:txBody>
          <a:bodyPr/>
          <a:lstStyle/>
          <a:p>
            <a:pPr>
              <a:defRPr/>
            </a:pPr>
            <a:r>
              <a:rPr lang="en-US" smtClean="0"/>
              <a:t>Rev 1.0 // DD/MM/YYYY</a:t>
            </a:r>
            <a:endParaRPr lang="en-US"/>
          </a:p>
        </p:txBody>
      </p:sp>
      <p:sp>
        <p:nvSpPr>
          <p:cNvPr id="5" name="Footer Placeholder 4"/>
          <p:cNvSpPr>
            <a:spLocks noGrp="1"/>
          </p:cNvSpPr>
          <p:nvPr>
            <p:ph type="ftr" sz="quarter" idx="11"/>
          </p:nvPr>
        </p:nvSpPr>
        <p:spPr/>
        <p:txBody>
          <a:bodyPr/>
          <a:lstStyle/>
          <a:p>
            <a:pPr>
              <a:defRPr/>
            </a:pPr>
            <a:r>
              <a:rPr lang="en-US" smtClean="0"/>
              <a:t>© 2016 nbn co ltd | nbn-Confidential: Commercial</a:t>
            </a:r>
            <a:endParaRPr lang="en-US"/>
          </a:p>
        </p:txBody>
      </p:sp>
      <p:sp>
        <p:nvSpPr>
          <p:cNvPr id="6" name="Slide Number Placeholder 5"/>
          <p:cNvSpPr>
            <a:spLocks noGrp="1"/>
          </p:cNvSpPr>
          <p:nvPr>
            <p:ph type="sldNum" sz="quarter" idx="12"/>
          </p:nvPr>
        </p:nvSpPr>
        <p:spPr/>
        <p:txBody>
          <a:bodyPr/>
          <a:lstStyle/>
          <a:p>
            <a:pPr>
              <a:defRPr/>
            </a:pPr>
            <a:fld id="{EDB97863-0C50-6642-8E5D-6BC84DA681AC}" type="slidenum">
              <a:rPr lang="en-US" smtClean="0"/>
              <a:pPr>
                <a:defRPr/>
              </a:pPr>
              <a:t>7</a:t>
            </a:fld>
            <a:endParaRPr lang="en-US"/>
          </a:p>
        </p:txBody>
      </p:sp>
    </p:spTree>
    <p:extLst>
      <p:ext uri="{BB962C8B-B14F-4D97-AF65-F5344CB8AC3E}">
        <p14:creationId xmlns:p14="http://schemas.microsoft.com/office/powerpoint/2010/main" val="901423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UNCLASSIFIED</a:t>
            </a:r>
            <a:endParaRPr lang="en-US"/>
          </a:p>
        </p:txBody>
      </p:sp>
      <p:sp>
        <p:nvSpPr>
          <p:cNvPr id="6" name="Slide Number Placeholder 5"/>
          <p:cNvSpPr>
            <a:spLocks noGrp="1"/>
          </p:cNvSpPr>
          <p:nvPr>
            <p:ph type="sldNum" sz="quarter" idx="12"/>
          </p:nvPr>
        </p:nvSpPr>
        <p:spPr/>
        <p:txBody>
          <a:bodyPr/>
          <a:lstStyle/>
          <a:p>
            <a:fld id="{9915E373-238E-BF4B-BC78-5089B2840B71}" type="slidenum">
              <a:rPr lang="en-US" smtClean="0"/>
              <a:t>22</a:t>
            </a:fld>
            <a:endParaRPr lang="en-US"/>
          </a:p>
        </p:txBody>
      </p:sp>
    </p:spTree>
    <p:extLst>
      <p:ext uri="{BB962C8B-B14F-4D97-AF65-F5344CB8AC3E}">
        <p14:creationId xmlns:p14="http://schemas.microsoft.com/office/powerpoint/2010/main" val="3389626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UNCLASSIFIED</a:t>
            </a:r>
            <a:endParaRPr lang="en-US"/>
          </a:p>
        </p:txBody>
      </p:sp>
      <p:sp>
        <p:nvSpPr>
          <p:cNvPr id="6" name="Slide Number Placeholder 5"/>
          <p:cNvSpPr>
            <a:spLocks noGrp="1"/>
          </p:cNvSpPr>
          <p:nvPr>
            <p:ph type="sldNum" sz="quarter" idx="12"/>
          </p:nvPr>
        </p:nvSpPr>
        <p:spPr/>
        <p:txBody>
          <a:bodyPr/>
          <a:lstStyle/>
          <a:p>
            <a:fld id="{9915E373-238E-BF4B-BC78-5089B2840B71}" type="slidenum">
              <a:rPr lang="en-US" smtClean="0"/>
              <a:t>23</a:t>
            </a:fld>
            <a:endParaRPr lang="en-US"/>
          </a:p>
        </p:txBody>
      </p:sp>
    </p:spTree>
    <p:extLst>
      <p:ext uri="{BB962C8B-B14F-4D97-AF65-F5344CB8AC3E}">
        <p14:creationId xmlns:p14="http://schemas.microsoft.com/office/powerpoint/2010/main" val="3389626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UNCLASSIFIED</a:t>
            </a:r>
            <a:endParaRPr lang="en-US"/>
          </a:p>
        </p:txBody>
      </p:sp>
      <p:sp>
        <p:nvSpPr>
          <p:cNvPr id="6" name="Slide Number Placeholder 5"/>
          <p:cNvSpPr>
            <a:spLocks noGrp="1"/>
          </p:cNvSpPr>
          <p:nvPr>
            <p:ph type="sldNum" sz="quarter" idx="12"/>
          </p:nvPr>
        </p:nvSpPr>
        <p:spPr/>
        <p:txBody>
          <a:bodyPr/>
          <a:lstStyle/>
          <a:p>
            <a:fld id="{9915E373-238E-BF4B-BC78-5089B2840B71}" type="slidenum">
              <a:rPr lang="en-US" smtClean="0"/>
              <a:t>24</a:t>
            </a:fld>
            <a:endParaRPr lang="en-US"/>
          </a:p>
        </p:txBody>
      </p:sp>
    </p:spTree>
    <p:extLst>
      <p:ext uri="{BB962C8B-B14F-4D97-AF65-F5344CB8AC3E}">
        <p14:creationId xmlns:p14="http://schemas.microsoft.com/office/powerpoint/2010/main" val="3389626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Footer Placeholder 3"/>
          <p:cNvSpPr>
            <a:spLocks noGrp="1"/>
          </p:cNvSpPr>
          <p:nvPr>
            <p:ph type="ftr" sz="quarter" idx="10"/>
          </p:nvPr>
        </p:nvSpPr>
        <p:spPr/>
        <p:txBody>
          <a:bodyPr/>
          <a:lstStyle/>
          <a:p>
            <a:pPr>
              <a:defRPr/>
            </a:pPr>
            <a:r>
              <a:rPr lang="en-US" smtClean="0"/>
              <a:t>© 2016 nbn co ltd | nbn-Confidential: Commercial</a:t>
            </a:r>
            <a:endParaRPr lang="en-US"/>
          </a:p>
        </p:txBody>
      </p:sp>
      <p:sp>
        <p:nvSpPr>
          <p:cNvPr id="5" name="Slide Number Placeholder 4"/>
          <p:cNvSpPr>
            <a:spLocks noGrp="1"/>
          </p:cNvSpPr>
          <p:nvPr>
            <p:ph type="sldNum" sz="quarter" idx="11"/>
          </p:nvPr>
        </p:nvSpPr>
        <p:spPr/>
        <p:txBody>
          <a:bodyPr/>
          <a:lstStyle/>
          <a:p>
            <a:pPr>
              <a:defRPr/>
            </a:pPr>
            <a:fld id="{EDB97863-0C50-6642-8E5D-6BC84DA681AC}" type="slidenum">
              <a:rPr lang="en-US" smtClean="0"/>
              <a:pPr>
                <a:defRPr/>
              </a:pPr>
              <a:t>26</a:t>
            </a:fld>
            <a:endParaRPr lang="en-US"/>
          </a:p>
        </p:txBody>
      </p:sp>
      <p:sp>
        <p:nvSpPr>
          <p:cNvPr id="6" name="Date Placeholder 5"/>
          <p:cNvSpPr>
            <a:spLocks noGrp="1"/>
          </p:cNvSpPr>
          <p:nvPr>
            <p:ph type="dt" idx="12"/>
          </p:nvPr>
        </p:nvSpPr>
        <p:spPr/>
        <p:txBody>
          <a:bodyPr/>
          <a:lstStyle/>
          <a:p>
            <a:pPr>
              <a:defRPr/>
            </a:pPr>
            <a:r>
              <a:rPr lang="en-US" smtClean="0"/>
              <a:t>Rev 1.0 // DD/MM/YYYY</a:t>
            </a:r>
            <a:endParaRPr lang="en-US"/>
          </a:p>
        </p:txBody>
      </p:sp>
    </p:spTree>
    <p:extLst>
      <p:ext uri="{BB962C8B-B14F-4D97-AF65-F5344CB8AC3E}">
        <p14:creationId xmlns:p14="http://schemas.microsoft.com/office/powerpoint/2010/main" val="30100384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descr="Powerpoint cover page.png"/>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9144000" cy="6858000"/>
          </a:xfrm>
          <a:prstGeom prst="rect">
            <a:avLst/>
          </a:prstGeom>
        </p:spPr>
      </p:pic>
      <p:sp>
        <p:nvSpPr>
          <p:cNvPr id="11" name="Text Placeholder 4"/>
          <p:cNvSpPr>
            <a:spLocks noGrp="1"/>
          </p:cNvSpPr>
          <p:nvPr>
            <p:ph type="body" sz="quarter" idx="11" hasCustomPrompt="1"/>
          </p:nvPr>
        </p:nvSpPr>
        <p:spPr>
          <a:xfrm>
            <a:off x="490710" y="729538"/>
            <a:ext cx="6726237" cy="523220"/>
          </a:xfrm>
          <a:prstGeom prst="rect">
            <a:avLst/>
          </a:prstGeom>
        </p:spPr>
        <p:txBody>
          <a:bodyPr vert="horz" lIns="0" tIns="0" rIns="0" bIns="0">
            <a:spAutoFit/>
          </a:bodyPr>
          <a:lstStyle>
            <a:lvl1pPr marL="0" indent="0">
              <a:buNone/>
              <a:defRPr sz="3400">
                <a:solidFill>
                  <a:schemeClr val="tx2"/>
                </a:solidFill>
                <a:latin typeface="+mn-lt"/>
                <a:cs typeface="Verdana"/>
              </a:defRPr>
            </a:lvl1pPr>
            <a:lvl2pPr marL="457200" indent="0">
              <a:buNone/>
              <a:defRPr sz="3400">
                <a:latin typeface="Verdana"/>
                <a:cs typeface="Verdana"/>
              </a:defRPr>
            </a:lvl2pPr>
            <a:lvl3pPr marL="914400" indent="0">
              <a:buNone/>
              <a:defRPr sz="3400">
                <a:latin typeface="Verdana"/>
                <a:cs typeface="Verdana"/>
              </a:defRPr>
            </a:lvl3pPr>
            <a:lvl4pPr marL="1371600" indent="0">
              <a:buNone/>
              <a:defRPr sz="3400">
                <a:latin typeface="Verdana"/>
                <a:cs typeface="Verdana"/>
              </a:defRPr>
            </a:lvl4pPr>
            <a:lvl5pPr marL="1828800" indent="0">
              <a:buNone/>
              <a:defRPr sz="3400">
                <a:latin typeface="Verdana"/>
                <a:cs typeface="Verdana"/>
              </a:defRPr>
            </a:lvl5pPr>
          </a:lstStyle>
          <a:p>
            <a:pPr lvl="0"/>
            <a:r>
              <a:rPr lang="en-AU" dirty="0" smtClean="0"/>
              <a:t>&lt;Presentation Title&gt;</a:t>
            </a:r>
            <a:endParaRPr lang="en-US" dirty="0"/>
          </a:p>
        </p:txBody>
      </p:sp>
      <p:sp>
        <p:nvSpPr>
          <p:cNvPr id="12" name="Text Placeholder 6"/>
          <p:cNvSpPr>
            <a:spLocks noGrp="1"/>
          </p:cNvSpPr>
          <p:nvPr>
            <p:ph type="body" sz="quarter" idx="12" hasCustomPrompt="1"/>
          </p:nvPr>
        </p:nvSpPr>
        <p:spPr>
          <a:xfrm>
            <a:off x="490710" y="1652000"/>
            <a:ext cx="3433231" cy="185521"/>
          </a:xfrm>
          <a:prstGeom prst="rect">
            <a:avLst/>
          </a:prstGeom>
        </p:spPr>
        <p:txBody>
          <a:bodyPr vert="horz" lIns="0" tIns="0" rIns="0" bIns="0">
            <a:spAutoFit/>
          </a:bodyPr>
          <a:lstStyle>
            <a:lvl1pPr marL="0" indent="0" algn="l">
              <a:lnSpc>
                <a:spcPts val="1400"/>
              </a:lnSpc>
              <a:spcBef>
                <a:spcPts val="0"/>
              </a:spcBef>
              <a:buNone/>
              <a:defRPr sz="1400">
                <a:solidFill>
                  <a:schemeClr val="tx2"/>
                </a:solidFill>
                <a:latin typeface="+mn-lt"/>
                <a:cs typeface="Verdana"/>
              </a:defRPr>
            </a:lvl1pPr>
            <a:lvl2pPr marL="457200" indent="0" algn="l">
              <a:buNone/>
              <a:defRPr>
                <a:solidFill>
                  <a:schemeClr val="bg2"/>
                </a:solidFill>
                <a:latin typeface="Verdana"/>
                <a:cs typeface="Verdana"/>
              </a:defRPr>
            </a:lvl2pPr>
            <a:lvl3pPr marL="914400" indent="0" algn="l">
              <a:buNone/>
              <a:defRPr>
                <a:solidFill>
                  <a:schemeClr val="bg2"/>
                </a:solidFill>
                <a:latin typeface="Verdana"/>
                <a:cs typeface="Verdana"/>
              </a:defRPr>
            </a:lvl3pPr>
            <a:lvl4pPr marL="1371600" indent="0" algn="l">
              <a:buNone/>
              <a:defRPr>
                <a:solidFill>
                  <a:schemeClr val="bg2"/>
                </a:solidFill>
                <a:latin typeface="Verdana"/>
                <a:cs typeface="Verdana"/>
              </a:defRPr>
            </a:lvl4pPr>
            <a:lvl5pPr marL="1828800" indent="0" algn="l">
              <a:buNone/>
              <a:defRPr>
                <a:solidFill>
                  <a:schemeClr val="bg2"/>
                </a:solidFill>
                <a:latin typeface="Verdana"/>
                <a:cs typeface="Verdana"/>
              </a:defRPr>
            </a:lvl5pPr>
          </a:lstStyle>
          <a:p>
            <a:pPr lvl="0"/>
            <a:r>
              <a:rPr lang="en-AU" dirty="0" smtClean="0"/>
              <a:t>&lt;Author name&gt;</a:t>
            </a:r>
            <a:endParaRPr lang="en-US" dirty="0"/>
          </a:p>
        </p:txBody>
      </p:sp>
      <p:pic>
        <p:nvPicPr>
          <p:cNvPr id="14" name="Picture 13" descr="NBN_Masterbrand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54017" y="4360730"/>
            <a:ext cx="2258885" cy="2244765"/>
          </a:xfrm>
          <a:prstGeom prst="rect">
            <a:avLst/>
          </a:prstGeom>
        </p:spPr>
      </p:pic>
      <p:sp>
        <p:nvSpPr>
          <p:cNvPr id="7" name="Date Placeholder 2"/>
          <p:cNvSpPr>
            <a:spLocks noGrp="1"/>
          </p:cNvSpPr>
          <p:nvPr>
            <p:ph type="dt" sz="half" idx="10"/>
          </p:nvPr>
        </p:nvSpPr>
        <p:spPr>
          <a:xfrm>
            <a:off x="490710" y="1916921"/>
            <a:ext cx="2813333" cy="138499"/>
          </a:xfrm>
          <a:prstGeom prst="rect">
            <a:avLst/>
          </a:prstGeom>
        </p:spPr>
        <p:txBody>
          <a:bodyPr vert="horz" wrap="square" lIns="0" tIns="0" rIns="0" bIns="0" rtlCol="0" anchor="ctr">
            <a:spAutoFit/>
          </a:bodyPr>
          <a:lstStyle>
            <a:lvl1pPr algn="l">
              <a:defRPr lang="en-AU" sz="900" smtClean="0">
                <a:solidFill>
                  <a:schemeClr val="tx1">
                    <a:lumMod val="50000"/>
                    <a:lumOff val="50000"/>
                  </a:schemeClr>
                </a:solidFill>
                <a:latin typeface="+mj-lt"/>
                <a:cs typeface="Verdana"/>
              </a:defRPr>
            </a:lvl1pPr>
          </a:lstStyle>
          <a:p>
            <a:r>
              <a:rPr lang="en-US" smtClean="0"/>
              <a:t>Document ID // Rev 1.0 // DD/MM/YYYY  </a:t>
            </a:r>
            <a:endParaRPr lang="en-US" dirty="0"/>
          </a:p>
        </p:txBody>
      </p:sp>
      <p:sp>
        <p:nvSpPr>
          <p:cNvPr id="8" name="Footer Placeholder 1"/>
          <p:cNvSpPr>
            <a:spLocks noGrp="1"/>
          </p:cNvSpPr>
          <p:nvPr>
            <p:ph type="ftr" sz="quarter" idx="3"/>
          </p:nvPr>
        </p:nvSpPr>
        <p:spPr>
          <a:xfrm>
            <a:off x="490710" y="293549"/>
            <a:ext cx="2895600" cy="169277"/>
          </a:xfrm>
          <a:prstGeom prst="rect">
            <a:avLst/>
          </a:prstGeom>
        </p:spPr>
        <p:txBody>
          <a:bodyPr vert="horz" wrap="square" lIns="0" tIns="0" rIns="0" bIns="0" rtlCol="0" anchor="ctr">
            <a:spAutoFit/>
          </a:bodyPr>
          <a:lstStyle>
            <a:lvl1pPr algn="l">
              <a:defRPr lang="en-US" sz="1100" dirty="0">
                <a:solidFill>
                  <a:schemeClr val="tx2"/>
                </a:solidFill>
                <a:latin typeface="+mj-lt"/>
                <a:cs typeface="Verdana"/>
              </a:defRPr>
            </a:lvl1pPr>
          </a:lstStyle>
          <a:p>
            <a:r>
              <a:rPr lang="en-US" dirty="0" smtClean="0"/>
              <a:t>UNCLASSIFIED</a:t>
            </a:r>
            <a:endParaRPr lang="en-US" dirty="0"/>
          </a:p>
        </p:txBody>
      </p:sp>
    </p:spTree>
    <p:extLst>
      <p:ext uri="{BB962C8B-B14F-4D97-AF65-F5344CB8AC3E}">
        <p14:creationId xmlns:p14="http://schemas.microsoft.com/office/powerpoint/2010/main" val="10933866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only ">
    <p:spTree>
      <p:nvGrpSpPr>
        <p:cNvPr id="1" name=""/>
        <p:cNvGrpSpPr/>
        <p:nvPr/>
      </p:nvGrpSpPr>
      <p:grpSpPr>
        <a:xfrm>
          <a:off x="0" y="0"/>
          <a:ext cx="0" cy="0"/>
          <a:chOff x="0" y="0"/>
          <a:chExt cx="0" cy="0"/>
        </a:xfrm>
      </p:grpSpPr>
      <p:sp>
        <p:nvSpPr>
          <p:cNvPr id="3" name="Title 1"/>
          <p:cNvSpPr>
            <a:spLocks noGrp="1"/>
          </p:cNvSpPr>
          <p:nvPr>
            <p:ph type="title"/>
          </p:nvPr>
        </p:nvSpPr>
        <p:spPr>
          <a:xfrm>
            <a:off x="215900" y="260351"/>
            <a:ext cx="6372000" cy="559839"/>
          </a:xfrm>
          <a:prstGeom prst="rect">
            <a:avLst/>
          </a:prstGeom>
        </p:spPr>
        <p:txBody>
          <a:bodyPr lIns="0"/>
          <a:lstStyle>
            <a:lvl1pPr>
              <a:defRPr sz="2000"/>
            </a:lvl1pPr>
          </a:lstStyle>
          <a:p>
            <a:r>
              <a:rPr lang="en-US" smtClean="0"/>
              <a:t>Click to edit Master title style</a:t>
            </a:r>
            <a:endParaRPr lang="en-US" dirty="0"/>
          </a:p>
        </p:txBody>
      </p:sp>
      <p:sp>
        <p:nvSpPr>
          <p:cNvPr id="8" name="Rectangle 7"/>
          <p:cNvSpPr/>
          <p:nvPr userDrawn="1"/>
        </p:nvSpPr>
        <p:spPr>
          <a:xfrm>
            <a:off x="1" y="6671354"/>
            <a:ext cx="8935809" cy="186647"/>
          </a:xfrm>
          <a:prstGeom prst="rect">
            <a:avLst/>
          </a:prstGeom>
          <a:gradFill>
            <a:gsLst>
              <a:gs pos="0">
                <a:schemeClr val="bg2"/>
              </a:gs>
              <a:gs pos="9000">
                <a:schemeClr val="accent1"/>
              </a:gs>
            </a:gsLst>
            <a:lin ang="6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12" name="Slide Number Placeholder 15"/>
          <p:cNvSpPr>
            <a:spLocks noGrp="1"/>
          </p:cNvSpPr>
          <p:nvPr>
            <p:ph type="sldNum" sz="quarter" idx="4"/>
          </p:nvPr>
        </p:nvSpPr>
        <p:spPr>
          <a:xfrm>
            <a:off x="8928000" y="6712444"/>
            <a:ext cx="2160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gn="ctr">
              <a:defRPr lang="en-AU" sz="800" b="0" smtClean="0">
                <a:solidFill>
                  <a:schemeClr val="tx2"/>
                </a:solidFill>
                <a:latin typeface="Arial Rounded MT Bold" charset="0"/>
                <a:ea typeface="Arial Rounded MT Bold" charset="0"/>
                <a:cs typeface="Arial Rounded MT Bold" charset="0"/>
              </a:defRPr>
            </a:lvl1pPr>
          </a:lstStyle>
          <a:p>
            <a:pPr eaLnBrk="1" hangingPunct="1"/>
            <a:fld id="{0AED05B3-DCE3-416B-A38F-EA596E863E64}" type="slidenum">
              <a:rPr lang="en-AU" smtClean="0"/>
              <a:pPr eaLnBrk="1" hangingPunct="1"/>
              <a:t>‹#›</a:t>
            </a:fld>
            <a:endParaRPr lang="en-AU" dirty="0"/>
          </a:p>
        </p:txBody>
      </p:sp>
      <p:sp>
        <p:nvSpPr>
          <p:cNvPr id="10" name="TextBox 9"/>
          <p:cNvSpPr txBox="1"/>
          <p:nvPr userDrawn="1"/>
        </p:nvSpPr>
        <p:spPr>
          <a:xfrm>
            <a:off x="8178303" y="6672369"/>
            <a:ext cx="720000" cy="215444"/>
          </a:xfrm>
          <a:prstGeom prst="rect">
            <a:avLst/>
          </a:prstGeom>
        </p:spPr>
        <p:txBody>
          <a:bodyPr wrap="square" lIns="0" tIns="0" rIns="0" bIns="0" anchor="ctr">
            <a:spAutoFit/>
          </a:bodyPr>
          <a:lstStyle>
            <a:defPPr>
              <a:defRPr lang="en-US"/>
            </a:defPPr>
            <a:lvl1pPr defTabSz="457200" eaLnBrk="1" fontAlgn="auto" hangingPunct="1">
              <a:spcBef>
                <a:spcPts val="0"/>
              </a:spcBef>
              <a:spcAft>
                <a:spcPts val="0"/>
              </a:spcAft>
              <a:defRPr sz="700">
                <a:latin typeface="+mn-lt"/>
                <a:cs typeface="Verdana"/>
              </a:defRPr>
            </a:lvl1pPr>
          </a:lstStyle>
          <a:p>
            <a:pPr lvl="0" algn="l"/>
            <a:r>
              <a:rPr lang="en-AU" dirty="0" smtClean="0">
                <a:solidFill>
                  <a:schemeClr val="bg1"/>
                </a:solidFill>
              </a:rPr>
              <a:t>© 2016 </a:t>
            </a:r>
            <a:r>
              <a:rPr lang="en-AU" dirty="0" err="1" smtClean="0">
                <a:solidFill>
                  <a:schemeClr val="bg1"/>
                </a:solidFill>
              </a:rPr>
              <a:t>nbn</a:t>
            </a:r>
            <a:r>
              <a:rPr lang="en-AU" dirty="0" smtClean="0">
                <a:solidFill>
                  <a:schemeClr val="bg1"/>
                </a:solidFill>
              </a:rPr>
              <a:t> co ltd</a:t>
            </a:r>
            <a:endParaRPr lang="en-AU" dirty="0">
              <a:solidFill>
                <a:schemeClr val="bg1"/>
              </a:solidFill>
            </a:endParaRPr>
          </a:p>
        </p:txBody>
      </p:sp>
      <p:sp>
        <p:nvSpPr>
          <p:cNvPr id="11" name="Footer Placeholder 14"/>
          <p:cNvSpPr>
            <a:spLocks noGrp="1"/>
          </p:cNvSpPr>
          <p:nvPr>
            <p:ph type="ftr" sz="quarter" idx="3"/>
          </p:nvPr>
        </p:nvSpPr>
        <p:spPr>
          <a:xfrm>
            <a:off x="6155887" y="6726229"/>
            <a:ext cx="1908000" cy="107722"/>
          </a:xfrm>
          <a:prstGeom prst="rect">
            <a:avLst/>
          </a:prstGeom>
        </p:spPr>
        <p:txBody>
          <a:bodyPr wrap="square" lIns="0" tIns="0" rIns="0" bIns="0" anchor="ctr">
            <a:spAutoFit/>
          </a:bodyPr>
          <a:lstStyle>
            <a:lvl1pPr algn="r">
              <a:defRPr lang="en-AU" sz="700" smtClean="0">
                <a:solidFill>
                  <a:schemeClr val="bg1"/>
                </a:solidFill>
                <a:latin typeface="+mn-lt"/>
                <a:cs typeface="Verdana"/>
              </a:defRPr>
            </a:lvl1pPr>
          </a:lstStyle>
          <a:p>
            <a:pPr defTabSz="457200" eaLnBrk="1" fontAlgn="auto" hangingPunct="1">
              <a:spcBef>
                <a:spcPts val="0"/>
              </a:spcBef>
              <a:spcAft>
                <a:spcPts val="0"/>
              </a:spcAft>
            </a:pPr>
            <a:r>
              <a:rPr lang="en-AU" smtClean="0"/>
              <a:t>nbn-Confidential: Commercial</a:t>
            </a:r>
            <a:endParaRPr lang="en-AU"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417064" cy="597408"/>
          </a:xfrm>
          <a:prstGeom prst="rect">
            <a:avLst/>
          </a:prstGeom>
        </p:spPr>
      </p:pic>
    </p:spTree>
    <p:extLst>
      <p:ext uri="{BB962C8B-B14F-4D97-AF65-F5344CB8AC3E}">
        <p14:creationId xmlns:p14="http://schemas.microsoft.com/office/powerpoint/2010/main" val="517002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487697" y="1081273"/>
            <a:ext cx="5894950" cy="1077659"/>
          </a:xfrm>
          <a:prstGeom prst="rect">
            <a:avLst/>
          </a:prstGeom>
        </p:spPr>
        <p:txBody>
          <a:bodyPr anchor="b">
            <a:noAutofit/>
          </a:bodyPr>
          <a:lstStyle>
            <a:lvl1pPr algn="l">
              <a:defRPr sz="3000" baseline="0">
                <a:solidFill>
                  <a:schemeClr val="bg1"/>
                </a:solidFill>
              </a:defRPr>
            </a:lvl1pPr>
          </a:lstStyle>
          <a:p>
            <a:r>
              <a:rPr lang="en-US" dirty="0" smtClean="0"/>
              <a:t>&lt;Presentation Title&gt;</a:t>
            </a:r>
            <a:endParaRPr lang="en-US" dirty="0"/>
          </a:p>
        </p:txBody>
      </p:sp>
      <p:sp>
        <p:nvSpPr>
          <p:cNvPr id="3" name="Subtitle 2"/>
          <p:cNvSpPr>
            <a:spLocks noGrp="1"/>
          </p:cNvSpPr>
          <p:nvPr>
            <p:ph type="subTitle" idx="1" hasCustomPrompt="1"/>
          </p:nvPr>
        </p:nvSpPr>
        <p:spPr>
          <a:xfrm>
            <a:off x="487698" y="2296725"/>
            <a:ext cx="5894951" cy="247587"/>
          </a:xfrm>
          <a:prstGeom prst="rect">
            <a:avLst/>
          </a:prstGeom>
        </p:spPr>
        <p:txBody>
          <a:bodyPr>
            <a:noAutofit/>
          </a:bodyPr>
          <a:lstStyle>
            <a:lvl1pPr marL="0" indent="0" algn="l">
              <a:buNone/>
              <a:defRPr sz="1400" baseline="0">
                <a:solidFill>
                  <a:schemeClr val="bg1"/>
                </a:solidFill>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a:t>&lt;Author name&gt;</a:t>
            </a:r>
          </a:p>
        </p:txBody>
      </p:sp>
      <p:sp>
        <p:nvSpPr>
          <p:cNvPr id="21" name="Text Placeholder 20"/>
          <p:cNvSpPr>
            <a:spLocks noGrp="1"/>
          </p:cNvSpPr>
          <p:nvPr>
            <p:ph type="body" sz="quarter" idx="12" hasCustomPrompt="1"/>
          </p:nvPr>
        </p:nvSpPr>
        <p:spPr>
          <a:xfrm>
            <a:off x="487697" y="2663821"/>
            <a:ext cx="2503284" cy="249239"/>
          </a:xfrm>
          <a:prstGeom prst="rect">
            <a:avLst/>
          </a:prstGeom>
        </p:spPr>
        <p:txBody>
          <a:bodyPr>
            <a:noAutofit/>
          </a:bodyPr>
          <a:lstStyle>
            <a:lvl1pPr marL="0" marR="0" indent="0" algn="l" defTabSz="914400" rtl="0" eaLnBrk="1" fontAlgn="base" latinLnBrk="0" hangingPunct="1">
              <a:lnSpc>
                <a:spcPct val="90000"/>
              </a:lnSpc>
              <a:spcBef>
                <a:spcPts val="813"/>
              </a:spcBef>
              <a:spcAft>
                <a:spcPct val="0"/>
              </a:spcAft>
              <a:buClrTx/>
              <a:buSzTx/>
              <a:buFont typeface="Arial" panose="020B0604020202020204" pitchFamily="34" charset="0"/>
              <a:buNone/>
              <a:tabLst/>
              <a:defRPr sz="1000" baseline="0">
                <a:solidFill>
                  <a:schemeClr val="bg1"/>
                </a:solidFill>
              </a:defRPr>
            </a:lvl1pPr>
          </a:lstStyle>
          <a:p>
            <a:pPr marL="0" marR="0" lvl="0" indent="0" algn="l" defTabSz="914400" rtl="0" eaLnBrk="1" fontAlgn="base" latinLnBrk="0" hangingPunct="1">
              <a:lnSpc>
                <a:spcPct val="90000"/>
              </a:lnSpc>
              <a:spcBef>
                <a:spcPts val="813"/>
              </a:spcBef>
              <a:spcAft>
                <a:spcPct val="0"/>
              </a:spcAft>
              <a:buClrTx/>
              <a:buSzTx/>
              <a:buFont typeface="Arial" panose="020B0604020202020204" pitchFamily="34" charset="0"/>
              <a:buNone/>
              <a:tabLst/>
              <a:defRPr/>
            </a:pPr>
            <a:r>
              <a:rPr lang="en-US" dirty="0" smtClean="0"/>
              <a:t>DOCUMENT ID // Rev 1.0 // DD/MM/YYYY</a:t>
            </a:r>
          </a:p>
        </p:txBody>
      </p:sp>
      <p:pic>
        <p:nvPicPr>
          <p:cNvPr id="11" name="Picture 10" descr="NBN_Aurora_1_PREFERRED_420mm.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96939" y="3090295"/>
            <a:ext cx="6820677" cy="2249464"/>
          </a:xfrm>
          <a:prstGeom prst="rect">
            <a:avLst/>
          </a:prstGeom>
          <a:noFill/>
          <a:ln>
            <a:noFill/>
          </a:ln>
        </p:spPr>
      </p:pic>
      <p:sp>
        <p:nvSpPr>
          <p:cNvPr id="15" name="TextBox 14"/>
          <p:cNvSpPr txBox="1"/>
          <p:nvPr userDrawn="1"/>
        </p:nvSpPr>
        <p:spPr>
          <a:xfrm>
            <a:off x="514350" y="5867530"/>
            <a:ext cx="6443663" cy="517065"/>
          </a:xfrm>
          <a:prstGeom prst="rect">
            <a:avLst/>
          </a:prstGeom>
          <a:noFill/>
        </p:spPr>
        <p:txBody>
          <a:bodyPr wrap="square" lIns="0" tIns="0" rIns="0" bIns="0" rtlCol="0">
            <a:spAutoFit/>
          </a:bodyPr>
          <a:lstStyle/>
          <a:p>
            <a:pPr marL="0" lvl="0" indent="0" algn="l">
              <a:lnSpc>
                <a:spcPct val="80000"/>
              </a:lnSpc>
              <a:tabLst>
                <a:tab pos="1546225" algn="l"/>
              </a:tabLst>
            </a:pPr>
            <a:r>
              <a:rPr lang="en-AU" sz="700" i="0" kern="1200" dirty="0" smtClean="0">
                <a:solidFill>
                  <a:schemeClr val="tx1">
                    <a:lumMod val="20000"/>
                    <a:lumOff val="80000"/>
                  </a:schemeClr>
                </a:solidFill>
                <a:latin typeface="Calibri" charset="0"/>
                <a:ea typeface="Calibri" charset="0"/>
                <a:cs typeface="Calibri" charset="0"/>
              </a:rPr>
              <a:t>This document is provided for information purposes only. The contents, including any views expressed by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are indicative only and subject to change. This document is subject to the information classification set out on each page. If no information classification has been included, this document must be treated as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-Confidential: Commercial’ and must not be disclosed other than with the consent of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 The recipient (including third parties) must make and rely on their own inquiries as to the currency, accuracy and completeness of the information contained herein and must not use this document other than with the consent of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a:t>
            </a:r>
          </a:p>
          <a:p>
            <a:pPr marL="0" lvl="0" indent="0" algn="l">
              <a:lnSpc>
                <a:spcPct val="80000"/>
              </a:lnSpc>
              <a:tabLst>
                <a:tab pos="1546225" algn="l"/>
              </a:tabLst>
            </a:pPr>
            <a:endParaRPr lang="en-AU" sz="700" i="0" kern="1200" dirty="0" smtClean="0">
              <a:solidFill>
                <a:schemeClr val="tx1">
                  <a:lumMod val="20000"/>
                  <a:lumOff val="80000"/>
                </a:schemeClr>
              </a:solidFill>
              <a:latin typeface="Calibri" charset="0"/>
              <a:ea typeface="Calibri" charset="0"/>
              <a:cs typeface="Calibri" charset="0"/>
            </a:endParaRPr>
          </a:p>
          <a:p>
            <a:pPr marL="0" lvl="0" indent="0" algn="l">
              <a:lnSpc>
                <a:spcPct val="80000"/>
              </a:lnSpc>
              <a:tabLst>
                <a:tab pos="1546225" algn="l"/>
              </a:tabLst>
            </a:pPr>
            <a:r>
              <a:rPr lang="en-AU" sz="700" i="0" kern="1200" dirty="0" smtClean="0">
                <a:solidFill>
                  <a:schemeClr val="tx1">
                    <a:lumMod val="20000"/>
                    <a:lumOff val="80000"/>
                  </a:schemeClr>
                </a:solidFill>
                <a:latin typeface="Calibri" charset="0"/>
                <a:ea typeface="Calibri" charset="0"/>
                <a:cs typeface="Calibri" charset="0"/>
              </a:rPr>
              <a:t>© 2016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 ltd.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‘Sky Muster’, ‘bring it on’, and the Aurora device are trade marks of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 ltd | ABN 86 136 533 741</a:t>
            </a:r>
          </a:p>
        </p:txBody>
      </p:sp>
      <p:pic>
        <p:nvPicPr>
          <p:cNvPr id="25" name="Picture 2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542341" y="4828949"/>
            <a:ext cx="1306287" cy="1728000"/>
          </a:xfrm>
          <a:prstGeom prst="rect">
            <a:avLst/>
          </a:prstGeom>
          <a:noFill/>
          <a:ln>
            <a:noFill/>
          </a:ln>
        </p:spPr>
      </p:pic>
      <p:sp>
        <p:nvSpPr>
          <p:cNvPr id="13" name="Footer Placeholder 14"/>
          <p:cNvSpPr>
            <a:spLocks noGrp="1"/>
          </p:cNvSpPr>
          <p:nvPr>
            <p:ph type="ftr" sz="quarter" idx="3"/>
          </p:nvPr>
        </p:nvSpPr>
        <p:spPr>
          <a:xfrm>
            <a:off x="514349" y="5635335"/>
            <a:ext cx="1908000" cy="107722"/>
          </a:xfrm>
          <a:prstGeom prst="rect">
            <a:avLst/>
          </a:prstGeom>
        </p:spPr>
        <p:txBody>
          <a:bodyPr wrap="square" lIns="0" tIns="0" rIns="0" bIns="0" anchor="ctr">
            <a:spAutoFit/>
          </a:bodyPr>
          <a:lstStyle>
            <a:lvl1pPr algn="l">
              <a:defRPr lang="en-AU" sz="700" smtClean="0">
                <a:solidFill>
                  <a:schemeClr val="tx1">
                    <a:lumMod val="20000"/>
                    <a:lumOff val="80000"/>
                  </a:schemeClr>
                </a:solidFill>
                <a:latin typeface="+mn-lt"/>
                <a:cs typeface="Verdana"/>
              </a:defRPr>
            </a:lvl1pPr>
          </a:lstStyle>
          <a:p>
            <a:pPr defTabSz="457200" eaLnBrk="1" fontAlgn="auto" hangingPunct="1">
              <a:spcBef>
                <a:spcPts val="0"/>
              </a:spcBef>
              <a:spcAft>
                <a:spcPts val="0"/>
              </a:spcAft>
            </a:pPr>
            <a:r>
              <a:rPr lang="en-AU" dirty="0" err="1" smtClean="0"/>
              <a:t>nbn</a:t>
            </a:r>
            <a:r>
              <a:rPr lang="en-AU" dirty="0" smtClean="0"/>
              <a:t>-Confidential: Commercial</a:t>
            </a:r>
            <a:endParaRPr lang="en-AU" dirty="0"/>
          </a:p>
        </p:txBody>
      </p:sp>
    </p:spTree>
    <p:extLst>
      <p:ext uri="{BB962C8B-B14F-4D97-AF65-F5344CB8AC3E}">
        <p14:creationId xmlns:p14="http://schemas.microsoft.com/office/powerpoint/2010/main" val="585336438"/>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117" userDrawn="1">
          <p15:clr>
            <a:srgbClr val="FBAE40"/>
          </p15:clr>
        </p15:guide>
        <p15:guide id="2" pos="55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py_White">
    <p:spTree>
      <p:nvGrpSpPr>
        <p:cNvPr id="1" name=""/>
        <p:cNvGrpSpPr/>
        <p:nvPr/>
      </p:nvGrpSpPr>
      <p:grpSpPr>
        <a:xfrm>
          <a:off x="0" y="0"/>
          <a:ext cx="0" cy="0"/>
          <a:chOff x="0" y="0"/>
          <a:chExt cx="0" cy="0"/>
        </a:xfrm>
      </p:grpSpPr>
      <p:pic>
        <p:nvPicPr>
          <p:cNvPr id="10" name="Picture 9" descr="NBN_Masterbrand_Logo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09198" y="5618926"/>
            <a:ext cx="1195474" cy="1188000"/>
          </a:xfrm>
          <a:prstGeom prst="rect">
            <a:avLst/>
          </a:prstGeom>
        </p:spPr>
      </p:pic>
      <p:pic>
        <p:nvPicPr>
          <p:cNvPr id="11" name="Picture 10" descr="NBN_Aurora_1_PREFERRED_99m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404" y="5356969"/>
            <a:ext cx="3707994" cy="1227240"/>
          </a:xfrm>
          <a:prstGeom prst="rect">
            <a:avLst/>
          </a:prstGeom>
        </p:spPr>
      </p:pic>
      <p:sp>
        <p:nvSpPr>
          <p:cNvPr id="17" name="Title Placeholder 6"/>
          <p:cNvSpPr>
            <a:spLocks noGrp="1"/>
          </p:cNvSpPr>
          <p:nvPr>
            <p:ph type="title" hasCustomPrompt="1"/>
          </p:nvPr>
        </p:nvSpPr>
        <p:spPr>
          <a:xfrm>
            <a:off x="358416" y="414512"/>
            <a:ext cx="8423634" cy="415498"/>
          </a:xfrm>
          <a:prstGeom prst="rect">
            <a:avLst/>
          </a:prstGeom>
        </p:spPr>
        <p:txBody>
          <a:bodyPr vert="horz" wrap="square" lIns="0" tIns="0" rIns="0" bIns="0" rtlCol="0" anchor="ctr" anchorCtr="0">
            <a:spAutoFit/>
          </a:bodyPr>
          <a:lstStyle>
            <a:lvl1pPr algn="l">
              <a:lnSpc>
                <a:spcPct val="90000"/>
              </a:lnSpc>
              <a:defRPr sz="3000" spc="-90" baseline="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Headline goes here</a:t>
            </a:r>
            <a:endParaRPr lang="en-US" dirty="0"/>
          </a:p>
        </p:txBody>
      </p:sp>
      <p:sp>
        <p:nvSpPr>
          <p:cNvPr id="18" name="Text Placeholder 10"/>
          <p:cNvSpPr>
            <a:spLocks noGrp="1"/>
          </p:cNvSpPr>
          <p:nvPr>
            <p:ph type="body" sz="quarter" idx="13" hasCustomPrompt="1"/>
          </p:nvPr>
        </p:nvSpPr>
        <p:spPr>
          <a:xfrm>
            <a:off x="358775" y="1107306"/>
            <a:ext cx="8423275" cy="481463"/>
          </a:xfrm>
          <a:prstGeom prst="rect">
            <a:avLst/>
          </a:prstGeom>
        </p:spPr>
        <p:txBody>
          <a:bodyPr vert="horz" lIns="0" tIns="0" rIns="0" bIns="0" anchor="b" anchorCtr="0">
            <a:noAutofit/>
          </a:bodyPr>
          <a:lstStyle>
            <a:lvl1pPr marL="0" indent="0" algn="l">
              <a:lnSpc>
                <a:spcPts val="1300"/>
              </a:lnSpc>
              <a:spcBef>
                <a:spcPts val="0"/>
              </a:spcBef>
              <a:buNone/>
              <a:defRPr sz="1800" baseline="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457200" indent="0" algn="l">
              <a:buNone/>
              <a:defRPr>
                <a:latin typeface="Verdana"/>
                <a:cs typeface="Verdana"/>
              </a:defRPr>
            </a:lvl2pPr>
            <a:lvl3pPr marL="914400" indent="0" algn="l">
              <a:buNone/>
              <a:defRPr>
                <a:latin typeface="Verdana"/>
                <a:cs typeface="Verdana"/>
              </a:defRPr>
            </a:lvl3pPr>
            <a:lvl4pPr marL="1371600" indent="0" algn="l">
              <a:buNone/>
              <a:defRPr>
                <a:latin typeface="Verdana"/>
                <a:cs typeface="Verdana"/>
              </a:defRPr>
            </a:lvl4pPr>
            <a:lvl5pPr marL="1828800" indent="0" algn="l">
              <a:buNone/>
              <a:defRPr>
                <a:latin typeface="Verdana"/>
                <a:cs typeface="Verdana"/>
              </a:defRPr>
            </a:lvl5pPr>
          </a:lstStyle>
          <a:p>
            <a:pPr lvl="0"/>
            <a:r>
              <a:rPr lang="en-AU" dirty="0" smtClean="0"/>
              <a:t>Subheading goes here</a:t>
            </a:r>
            <a:endParaRPr lang="en-US" dirty="0"/>
          </a:p>
        </p:txBody>
      </p:sp>
      <p:sp>
        <p:nvSpPr>
          <p:cNvPr id="19" name="Text Placeholder 2"/>
          <p:cNvSpPr>
            <a:spLocks noGrp="1"/>
          </p:cNvSpPr>
          <p:nvPr>
            <p:ph type="body" sz="quarter" idx="14"/>
          </p:nvPr>
        </p:nvSpPr>
        <p:spPr>
          <a:xfrm>
            <a:off x="358775" y="1680210"/>
            <a:ext cx="8423275" cy="4400550"/>
          </a:xfrm>
          <a:prstGeom prst="rect">
            <a:avLst/>
          </a:prstGeom>
        </p:spPr>
        <p:txBody>
          <a:bodyPr/>
          <a:lstStyle>
            <a:lvl1pPr marL="3429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1pPr>
            <a:lvl2pPr marL="6858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2pPr>
            <a:lvl3pPr marL="10287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3pPr>
            <a:lvl4pPr marL="13716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4pPr>
            <a:lvl5pPr marL="177165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Box 19"/>
          <p:cNvSpPr txBox="1"/>
          <p:nvPr userDrawn="1"/>
        </p:nvSpPr>
        <p:spPr>
          <a:xfrm>
            <a:off x="358775" y="6241418"/>
            <a:ext cx="295275" cy="184666"/>
          </a:xfrm>
          <a:prstGeom prst="rect">
            <a:avLst/>
          </a:prstGeom>
          <a:noFill/>
        </p:spPr>
        <p:txBody>
          <a:bodyPr wrap="square" lIns="0" bIns="0" rtlCol="0">
            <a:spAutoFit/>
          </a:bodyPr>
          <a:lstStyle/>
          <a:p>
            <a:fld id="{E27F3237-9BDF-AC4C-804E-23351D8DC823}" type="slidenum">
              <a:rPr lang="en-US" sz="900" kern="1200" smtClean="0">
                <a:solidFill>
                  <a:schemeClr val="tx1">
                    <a:lumMod val="50000"/>
                    <a:lumOff val="50000"/>
                  </a:schemeClr>
                </a:solidFill>
                <a:latin typeface="+mj-lt"/>
                <a:ea typeface="+mn-ea"/>
                <a:cs typeface="Verdana"/>
              </a:rPr>
              <a:t>‹#›</a:t>
            </a:fld>
            <a:endParaRPr lang="en-US" sz="900" kern="1200" dirty="0">
              <a:solidFill>
                <a:schemeClr val="tx1">
                  <a:lumMod val="50000"/>
                  <a:lumOff val="50000"/>
                </a:schemeClr>
              </a:solidFill>
              <a:latin typeface="+mj-lt"/>
              <a:ea typeface="+mn-ea"/>
              <a:cs typeface="Verdana"/>
            </a:endParaRPr>
          </a:p>
        </p:txBody>
      </p:sp>
      <p:sp>
        <p:nvSpPr>
          <p:cNvPr id="22" name="Footer Placeholder 1"/>
          <p:cNvSpPr>
            <a:spLocks noGrp="1"/>
          </p:cNvSpPr>
          <p:nvPr>
            <p:ph type="ftr" sz="quarter" idx="3"/>
          </p:nvPr>
        </p:nvSpPr>
        <p:spPr>
          <a:xfrm>
            <a:off x="358775" y="6449678"/>
            <a:ext cx="2895600" cy="138499"/>
          </a:xfrm>
          <a:prstGeom prst="rect">
            <a:avLst/>
          </a:prstGeom>
        </p:spPr>
        <p:txBody>
          <a:bodyPr vert="horz" wrap="square" lIns="0" tIns="0" rIns="0" bIns="0" rtlCol="0" anchor="ctr">
            <a:spAutoFit/>
          </a:bodyPr>
          <a:lstStyle>
            <a:lvl1pPr algn="l">
              <a:defRPr lang="en-US" sz="900" dirty="0">
                <a:solidFill>
                  <a:schemeClr val="tx1">
                    <a:lumMod val="50000"/>
                    <a:lumOff val="50000"/>
                  </a:schemeClr>
                </a:solidFill>
                <a:latin typeface="+mj-lt"/>
                <a:cs typeface="Verdana"/>
              </a:defRPr>
            </a:lvl1pPr>
          </a:lstStyle>
          <a:p>
            <a:r>
              <a:rPr lang="en-AU" dirty="0" smtClean="0"/>
              <a:t>COMMERCIAL IN CONFIDENCE</a:t>
            </a:r>
            <a:endParaRPr lang="en-AU" dirty="0"/>
          </a:p>
        </p:txBody>
      </p:sp>
    </p:spTree>
    <p:extLst>
      <p:ext uri="{BB962C8B-B14F-4D97-AF65-F5344CB8AC3E}">
        <p14:creationId xmlns:p14="http://schemas.microsoft.com/office/powerpoint/2010/main" val="24820771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py_LightBlue">
    <p:bg>
      <p:bgRef idx="1001">
        <a:schemeClr val="bg2"/>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09199" y="5618926"/>
            <a:ext cx="1195471" cy="1188000"/>
          </a:xfrm>
          <a:prstGeom prst="rect">
            <a:avLst/>
          </a:prstGeom>
        </p:spPr>
      </p:pic>
      <p:sp>
        <p:nvSpPr>
          <p:cNvPr id="16" name="Title Placeholder 6"/>
          <p:cNvSpPr>
            <a:spLocks noGrp="1"/>
          </p:cNvSpPr>
          <p:nvPr>
            <p:ph type="title" hasCustomPrompt="1"/>
          </p:nvPr>
        </p:nvSpPr>
        <p:spPr>
          <a:xfrm>
            <a:off x="358416" y="414512"/>
            <a:ext cx="8423634" cy="415498"/>
          </a:xfrm>
          <a:prstGeom prst="rect">
            <a:avLst/>
          </a:prstGeom>
        </p:spPr>
        <p:txBody>
          <a:bodyPr vert="horz" wrap="square" lIns="0" tIns="0" rIns="0" bIns="0" rtlCol="0" anchor="ctr" anchorCtr="0">
            <a:spAutoFit/>
          </a:bodyPr>
          <a:lstStyle>
            <a:lvl1pPr algn="l">
              <a:lnSpc>
                <a:spcPct val="90000"/>
              </a:lnSpc>
              <a:defRPr sz="3000" spc="-9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Headline goes here</a:t>
            </a:r>
            <a:endParaRPr lang="en-US" dirty="0"/>
          </a:p>
        </p:txBody>
      </p:sp>
      <p:sp>
        <p:nvSpPr>
          <p:cNvPr id="17" name="Text Placeholder 10"/>
          <p:cNvSpPr>
            <a:spLocks noGrp="1"/>
          </p:cNvSpPr>
          <p:nvPr>
            <p:ph type="body" sz="quarter" idx="13" hasCustomPrompt="1"/>
          </p:nvPr>
        </p:nvSpPr>
        <p:spPr>
          <a:xfrm>
            <a:off x="358775" y="1107306"/>
            <a:ext cx="8423275" cy="481463"/>
          </a:xfrm>
          <a:prstGeom prst="rect">
            <a:avLst/>
          </a:prstGeom>
        </p:spPr>
        <p:txBody>
          <a:bodyPr vert="horz" lIns="0" tIns="0" rIns="0" bIns="0" anchor="b" anchorCtr="0">
            <a:noAutofit/>
          </a:bodyPr>
          <a:lstStyle>
            <a:lvl1pPr marL="0" indent="0" algn="l">
              <a:lnSpc>
                <a:spcPts val="1300"/>
              </a:lnSpc>
              <a:spcBef>
                <a:spcPts val="0"/>
              </a:spcBef>
              <a:buNone/>
              <a:defRPr sz="18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7200" indent="0" algn="l">
              <a:buNone/>
              <a:defRPr>
                <a:latin typeface="Verdana"/>
                <a:cs typeface="Verdana"/>
              </a:defRPr>
            </a:lvl2pPr>
            <a:lvl3pPr marL="914400" indent="0" algn="l">
              <a:buNone/>
              <a:defRPr>
                <a:latin typeface="Verdana"/>
                <a:cs typeface="Verdana"/>
              </a:defRPr>
            </a:lvl3pPr>
            <a:lvl4pPr marL="1371600" indent="0" algn="l">
              <a:buNone/>
              <a:defRPr>
                <a:latin typeface="Verdana"/>
                <a:cs typeface="Verdana"/>
              </a:defRPr>
            </a:lvl4pPr>
            <a:lvl5pPr marL="1828800" indent="0" algn="l">
              <a:buNone/>
              <a:defRPr>
                <a:latin typeface="Verdana"/>
                <a:cs typeface="Verdana"/>
              </a:defRPr>
            </a:lvl5pPr>
          </a:lstStyle>
          <a:p>
            <a:pPr lvl="0"/>
            <a:r>
              <a:rPr lang="en-AU" dirty="0" smtClean="0"/>
              <a:t>Subheading goes here</a:t>
            </a:r>
            <a:endParaRPr lang="en-US" dirty="0"/>
          </a:p>
        </p:txBody>
      </p:sp>
      <p:sp>
        <p:nvSpPr>
          <p:cNvPr id="18" name="Text Placeholder 2"/>
          <p:cNvSpPr>
            <a:spLocks noGrp="1"/>
          </p:cNvSpPr>
          <p:nvPr>
            <p:ph type="body" sz="quarter" idx="14"/>
          </p:nvPr>
        </p:nvSpPr>
        <p:spPr>
          <a:xfrm>
            <a:off x="358775" y="1680210"/>
            <a:ext cx="8423275" cy="4400550"/>
          </a:xfrm>
          <a:prstGeom prst="rect">
            <a:avLst/>
          </a:prstGeom>
        </p:spPr>
        <p:txBody>
          <a:bodyPr/>
          <a:lstStyle>
            <a:lvl1pPr marL="342900" indent="-342900">
              <a:buFont typeface="Arial" panose="020B0604020202020204" pitchFamily="34" charset="0"/>
              <a:buChar char="•"/>
              <a:defRPr sz="18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342900">
              <a:buFont typeface="Arial" panose="020B0604020202020204" pitchFamily="34" charset="0"/>
              <a:buChar char="•"/>
              <a:defRPr sz="18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028700" indent="-342900">
              <a:buFont typeface="Arial" panose="020B0604020202020204" pitchFamily="34" charset="0"/>
              <a:buChar char="•"/>
              <a:defRPr sz="18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371600" indent="-342900">
              <a:buFont typeface="Arial" panose="020B0604020202020204" pitchFamily="34" charset="0"/>
              <a:buChar char="•"/>
              <a:defRPr sz="18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771650" indent="-342900">
              <a:buFont typeface="Arial" panose="020B0604020202020204" pitchFamily="34" charset="0"/>
              <a:buChar char="•"/>
              <a:defRPr sz="180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TextBox 21"/>
          <p:cNvSpPr txBox="1"/>
          <p:nvPr userDrawn="1"/>
        </p:nvSpPr>
        <p:spPr>
          <a:xfrm>
            <a:off x="358775" y="6241418"/>
            <a:ext cx="295275" cy="184666"/>
          </a:xfrm>
          <a:prstGeom prst="rect">
            <a:avLst/>
          </a:prstGeom>
          <a:noFill/>
        </p:spPr>
        <p:txBody>
          <a:bodyPr wrap="square" lIns="0" bIns="0" rtlCol="0">
            <a:spAutoFit/>
          </a:bodyPr>
          <a:lstStyle/>
          <a:p>
            <a:fld id="{E27F3237-9BDF-AC4C-804E-23351D8DC823}" type="slidenum">
              <a:rPr lang="en-US" sz="900" kern="1200" smtClean="0">
                <a:solidFill>
                  <a:schemeClr val="tx1"/>
                </a:solidFill>
                <a:latin typeface="+mj-lt"/>
                <a:ea typeface="+mn-ea"/>
                <a:cs typeface="Verdana"/>
              </a:rPr>
              <a:t>‹#›</a:t>
            </a:fld>
            <a:endParaRPr lang="en-US" sz="900" kern="1200" dirty="0">
              <a:solidFill>
                <a:schemeClr val="tx1"/>
              </a:solidFill>
              <a:latin typeface="+mj-lt"/>
              <a:ea typeface="+mn-ea"/>
              <a:cs typeface="Verdana"/>
            </a:endParaRPr>
          </a:p>
        </p:txBody>
      </p:sp>
      <p:sp>
        <p:nvSpPr>
          <p:cNvPr id="24" name="Footer Placeholder 1"/>
          <p:cNvSpPr>
            <a:spLocks noGrp="1"/>
          </p:cNvSpPr>
          <p:nvPr>
            <p:ph type="ftr" sz="quarter" idx="3"/>
          </p:nvPr>
        </p:nvSpPr>
        <p:spPr>
          <a:xfrm>
            <a:off x="358775" y="6449678"/>
            <a:ext cx="2895600" cy="138499"/>
          </a:xfrm>
          <a:prstGeom prst="rect">
            <a:avLst/>
          </a:prstGeom>
        </p:spPr>
        <p:txBody>
          <a:bodyPr vert="horz" wrap="square" lIns="0" tIns="0" rIns="0" bIns="0" rtlCol="0" anchor="ctr">
            <a:spAutoFit/>
          </a:bodyPr>
          <a:lstStyle>
            <a:lvl1pPr algn="l">
              <a:defRPr lang="en-US" sz="900" dirty="0">
                <a:solidFill>
                  <a:schemeClr val="tx1"/>
                </a:solidFill>
                <a:latin typeface="+mj-lt"/>
                <a:cs typeface="Verdana"/>
              </a:defRPr>
            </a:lvl1pPr>
          </a:lstStyle>
          <a:p>
            <a:r>
              <a:rPr lang="en-AU" dirty="0" smtClean="0"/>
              <a:t>xc</a:t>
            </a:r>
            <a:endParaRPr lang="en-AU" dirty="0"/>
          </a:p>
        </p:txBody>
      </p:sp>
    </p:spTree>
    <p:extLst>
      <p:ext uri="{BB962C8B-B14F-4D97-AF65-F5344CB8AC3E}">
        <p14:creationId xmlns:p14="http://schemas.microsoft.com/office/powerpoint/2010/main" val="34912489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py_DarkBlue">
    <p:bg>
      <p:bgRef idx="1001">
        <a:schemeClr val="bg2"/>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09199" y="5618926"/>
            <a:ext cx="1195471" cy="1188000"/>
          </a:xfrm>
          <a:prstGeom prst="rect">
            <a:avLst/>
          </a:prstGeom>
        </p:spPr>
      </p:pic>
      <p:sp>
        <p:nvSpPr>
          <p:cNvPr id="16" name="Title Placeholder 6"/>
          <p:cNvSpPr>
            <a:spLocks noGrp="1"/>
          </p:cNvSpPr>
          <p:nvPr>
            <p:ph type="title" hasCustomPrompt="1"/>
          </p:nvPr>
        </p:nvSpPr>
        <p:spPr>
          <a:xfrm>
            <a:off x="358416" y="414512"/>
            <a:ext cx="8423634" cy="415498"/>
          </a:xfrm>
          <a:prstGeom prst="rect">
            <a:avLst/>
          </a:prstGeom>
        </p:spPr>
        <p:txBody>
          <a:bodyPr vert="horz" wrap="square" lIns="0" tIns="0" rIns="0" bIns="0" rtlCol="0" anchor="ctr" anchorCtr="0">
            <a:spAutoFit/>
          </a:bodyPr>
          <a:lstStyle>
            <a:lvl1pPr algn="l">
              <a:lnSpc>
                <a:spcPct val="90000"/>
              </a:lnSpc>
              <a:defRPr sz="3000" spc="-9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Headline goes here</a:t>
            </a:r>
            <a:endParaRPr lang="en-US" dirty="0"/>
          </a:p>
        </p:txBody>
      </p:sp>
      <p:sp>
        <p:nvSpPr>
          <p:cNvPr id="17" name="Text Placeholder 10"/>
          <p:cNvSpPr>
            <a:spLocks noGrp="1"/>
          </p:cNvSpPr>
          <p:nvPr>
            <p:ph type="body" sz="quarter" idx="13" hasCustomPrompt="1"/>
          </p:nvPr>
        </p:nvSpPr>
        <p:spPr>
          <a:xfrm>
            <a:off x="358775" y="1107306"/>
            <a:ext cx="8423275" cy="481463"/>
          </a:xfrm>
          <a:prstGeom prst="rect">
            <a:avLst/>
          </a:prstGeom>
        </p:spPr>
        <p:txBody>
          <a:bodyPr vert="horz" lIns="0" tIns="0" rIns="0" bIns="0" anchor="b" anchorCtr="0">
            <a:noAutofit/>
          </a:bodyPr>
          <a:lstStyle>
            <a:lvl1pPr marL="0" indent="0" algn="l">
              <a:lnSpc>
                <a:spcPts val="1300"/>
              </a:lnSpc>
              <a:spcBef>
                <a:spcPts val="0"/>
              </a:spcBef>
              <a:buNone/>
              <a:defRPr sz="180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200" indent="0" algn="l">
              <a:buNone/>
              <a:defRPr>
                <a:latin typeface="Verdana"/>
                <a:cs typeface="Verdana"/>
              </a:defRPr>
            </a:lvl2pPr>
            <a:lvl3pPr marL="914400" indent="0" algn="l">
              <a:buNone/>
              <a:defRPr>
                <a:latin typeface="Verdana"/>
                <a:cs typeface="Verdana"/>
              </a:defRPr>
            </a:lvl3pPr>
            <a:lvl4pPr marL="1371600" indent="0" algn="l">
              <a:buNone/>
              <a:defRPr>
                <a:latin typeface="Verdana"/>
                <a:cs typeface="Verdana"/>
              </a:defRPr>
            </a:lvl4pPr>
            <a:lvl5pPr marL="1828800" indent="0" algn="l">
              <a:buNone/>
              <a:defRPr>
                <a:latin typeface="Verdana"/>
                <a:cs typeface="Verdana"/>
              </a:defRPr>
            </a:lvl5pPr>
          </a:lstStyle>
          <a:p>
            <a:pPr lvl="0"/>
            <a:r>
              <a:rPr lang="en-AU" dirty="0" smtClean="0"/>
              <a:t>Subheading goes here</a:t>
            </a:r>
            <a:endParaRPr lang="en-US" dirty="0"/>
          </a:p>
        </p:txBody>
      </p:sp>
      <p:sp>
        <p:nvSpPr>
          <p:cNvPr id="18" name="Text Placeholder 2"/>
          <p:cNvSpPr>
            <a:spLocks noGrp="1"/>
          </p:cNvSpPr>
          <p:nvPr>
            <p:ph type="body" sz="quarter" idx="14"/>
          </p:nvPr>
        </p:nvSpPr>
        <p:spPr>
          <a:xfrm>
            <a:off x="358775" y="1680210"/>
            <a:ext cx="8423275" cy="4400550"/>
          </a:xfrm>
          <a:prstGeom prst="rect">
            <a:avLst/>
          </a:prstGeom>
        </p:spPr>
        <p:txBody>
          <a:bodyPr/>
          <a:lstStyle>
            <a:lvl1pPr marL="342900" indent="-342900">
              <a:buFont typeface="Arial" panose="020B0604020202020204" pitchFamily="34" charset="0"/>
              <a:buChar char="•"/>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342900">
              <a:buFont typeface="Arial" panose="020B0604020202020204" pitchFamily="34" charset="0"/>
              <a:buChar char="•"/>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1028700" indent="-342900">
              <a:buFont typeface="Arial" panose="020B0604020202020204" pitchFamily="34" charset="0"/>
              <a:buChar char="•"/>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1371600" indent="-342900">
              <a:buFont typeface="Arial" panose="020B0604020202020204" pitchFamily="34" charset="0"/>
              <a:buChar char="•"/>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marL="1771650" indent="-342900">
              <a:buFont typeface="Arial" panose="020B0604020202020204" pitchFamily="34" charset="0"/>
              <a:buChar char="•"/>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extBox 18"/>
          <p:cNvSpPr txBox="1"/>
          <p:nvPr userDrawn="1"/>
        </p:nvSpPr>
        <p:spPr>
          <a:xfrm>
            <a:off x="358775" y="6241418"/>
            <a:ext cx="295275" cy="184666"/>
          </a:xfrm>
          <a:prstGeom prst="rect">
            <a:avLst/>
          </a:prstGeom>
          <a:noFill/>
        </p:spPr>
        <p:txBody>
          <a:bodyPr wrap="square" lIns="0" bIns="0" rtlCol="0">
            <a:spAutoFit/>
          </a:bodyPr>
          <a:lstStyle/>
          <a:p>
            <a:fld id="{E27F3237-9BDF-AC4C-804E-23351D8DC823}" type="slidenum">
              <a:rPr lang="en-US" sz="900" kern="1200" smtClean="0">
                <a:solidFill>
                  <a:schemeClr val="bg1"/>
                </a:solidFill>
                <a:latin typeface="+mj-lt"/>
                <a:ea typeface="+mn-ea"/>
                <a:cs typeface="Verdana"/>
              </a:rPr>
              <a:t>‹#›</a:t>
            </a:fld>
            <a:endParaRPr lang="en-US" sz="900" kern="1200" dirty="0">
              <a:solidFill>
                <a:schemeClr val="bg1"/>
              </a:solidFill>
              <a:latin typeface="+mj-lt"/>
              <a:ea typeface="+mn-ea"/>
              <a:cs typeface="Verdana"/>
            </a:endParaRPr>
          </a:p>
        </p:txBody>
      </p:sp>
      <p:sp>
        <p:nvSpPr>
          <p:cNvPr id="20" name="Date Placeholder 2"/>
          <p:cNvSpPr>
            <a:spLocks noGrp="1"/>
          </p:cNvSpPr>
          <p:nvPr>
            <p:ph type="dt" sz="half" idx="10"/>
          </p:nvPr>
        </p:nvSpPr>
        <p:spPr>
          <a:xfrm>
            <a:off x="654050" y="6287585"/>
            <a:ext cx="2813333" cy="138499"/>
          </a:xfrm>
          <a:prstGeom prst="rect">
            <a:avLst/>
          </a:prstGeom>
        </p:spPr>
        <p:txBody>
          <a:bodyPr vert="horz" wrap="square" lIns="0" tIns="0" rIns="0" bIns="0" rtlCol="0" anchor="ctr">
            <a:spAutoFit/>
          </a:bodyPr>
          <a:lstStyle>
            <a:lvl1pPr algn="l">
              <a:defRPr lang="en-AU" sz="900" smtClean="0">
                <a:solidFill>
                  <a:schemeClr val="bg1"/>
                </a:solidFill>
                <a:latin typeface="+mj-lt"/>
                <a:cs typeface="Verdana"/>
              </a:defRPr>
            </a:lvl1pPr>
          </a:lstStyle>
          <a:p>
            <a:r>
              <a:rPr lang="en-US" smtClean="0"/>
              <a:t>Document ID // Rev 1.0 // DD/MM/YYYY  </a:t>
            </a:r>
            <a:endParaRPr lang="en-US" dirty="0"/>
          </a:p>
        </p:txBody>
      </p:sp>
      <p:sp>
        <p:nvSpPr>
          <p:cNvPr id="21" name="Footer Placeholder 1"/>
          <p:cNvSpPr>
            <a:spLocks noGrp="1"/>
          </p:cNvSpPr>
          <p:nvPr>
            <p:ph type="ftr" sz="quarter" idx="3"/>
          </p:nvPr>
        </p:nvSpPr>
        <p:spPr>
          <a:xfrm>
            <a:off x="358775" y="6449678"/>
            <a:ext cx="2895600" cy="138499"/>
          </a:xfrm>
          <a:prstGeom prst="rect">
            <a:avLst/>
          </a:prstGeom>
        </p:spPr>
        <p:txBody>
          <a:bodyPr vert="horz" wrap="square" lIns="0" tIns="0" rIns="0" bIns="0" rtlCol="0" anchor="ctr">
            <a:spAutoFit/>
          </a:bodyPr>
          <a:lstStyle>
            <a:lvl1pPr algn="l">
              <a:defRPr lang="en-US" sz="900" dirty="0">
                <a:solidFill>
                  <a:schemeClr val="bg1"/>
                </a:solidFill>
                <a:latin typeface="+mj-lt"/>
                <a:cs typeface="Verdana"/>
              </a:defRPr>
            </a:lvl1pPr>
          </a:lstStyle>
          <a:p>
            <a:r>
              <a:rPr lang="en-US" smtClean="0"/>
              <a:t>UNCLASSIFIED</a:t>
            </a:r>
            <a:endParaRPr lang="en-US"/>
          </a:p>
        </p:txBody>
      </p:sp>
    </p:spTree>
    <p:extLst>
      <p:ext uri="{BB962C8B-B14F-4D97-AF65-F5344CB8AC3E}">
        <p14:creationId xmlns:p14="http://schemas.microsoft.com/office/powerpoint/2010/main" val="42346665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10" name="Picture 9" descr="NBN_Masterbrand_Logo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09198" y="5618926"/>
            <a:ext cx="1195474" cy="1188000"/>
          </a:xfrm>
          <a:prstGeom prst="rect">
            <a:avLst/>
          </a:prstGeom>
        </p:spPr>
      </p:pic>
      <p:pic>
        <p:nvPicPr>
          <p:cNvPr id="11" name="Picture 10" descr="NBN_Aurora_1_PREFERRED_99m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404" y="5356969"/>
            <a:ext cx="3707994" cy="1227240"/>
          </a:xfrm>
          <a:prstGeom prst="rect">
            <a:avLst/>
          </a:prstGeom>
        </p:spPr>
      </p:pic>
      <p:sp>
        <p:nvSpPr>
          <p:cNvPr id="13" name="Title Placeholder 6"/>
          <p:cNvSpPr>
            <a:spLocks noGrp="1"/>
          </p:cNvSpPr>
          <p:nvPr>
            <p:ph type="title" hasCustomPrompt="1"/>
          </p:nvPr>
        </p:nvSpPr>
        <p:spPr>
          <a:xfrm>
            <a:off x="358416" y="414512"/>
            <a:ext cx="8423634" cy="415498"/>
          </a:xfrm>
          <a:prstGeom prst="rect">
            <a:avLst/>
          </a:prstGeom>
        </p:spPr>
        <p:txBody>
          <a:bodyPr vert="horz" wrap="square" lIns="0" tIns="0" rIns="0" bIns="0" rtlCol="0" anchor="ctr" anchorCtr="0">
            <a:spAutoFit/>
          </a:bodyPr>
          <a:lstStyle>
            <a:lvl1pPr algn="l">
              <a:lnSpc>
                <a:spcPct val="90000"/>
              </a:lnSpc>
              <a:defRPr sz="3000" spc="-90" baseline="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Headline goes here</a:t>
            </a:r>
            <a:endParaRPr lang="en-US" dirty="0"/>
          </a:p>
        </p:txBody>
      </p:sp>
      <p:sp>
        <p:nvSpPr>
          <p:cNvPr id="17" name="TextBox 16"/>
          <p:cNvSpPr txBox="1"/>
          <p:nvPr userDrawn="1"/>
        </p:nvSpPr>
        <p:spPr>
          <a:xfrm>
            <a:off x="358775" y="6241418"/>
            <a:ext cx="295275" cy="184666"/>
          </a:xfrm>
          <a:prstGeom prst="rect">
            <a:avLst/>
          </a:prstGeom>
          <a:noFill/>
        </p:spPr>
        <p:txBody>
          <a:bodyPr wrap="square" lIns="0" bIns="0" rtlCol="0">
            <a:spAutoFit/>
          </a:bodyPr>
          <a:lstStyle/>
          <a:p>
            <a:fld id="{E27F3237-9BDF-AC4C-804E-23351D8DC823}" type="slidenum">
              <a:rPr lang="en-US" sz="900" kern="1200" smtClean="0">
                <a:solidFill>
                  <a:schemeClr val="tx1">
                    <a:lumMod val="50000"/>
                    <a:lumOff val="50000"/>
                  </a:schemeClr>
                </a:solidFill>
                <a:latin typeface="+mj-lt"/>
                <a:ea typeface="+mn-ea"/>
                <a:cs typeface="Verdana"/>
              </a:rPr>
              <a:t>‹#›</a:t>
            </a:fld>
            <a:endParaRPr lang="en-US" sz="900" kern="1200" dirty="0">
              <a:solidFill>
                <a:schemeClr val="tx1">
                  <a:lumMod val="50000"/>
                  <a:lumOff val="50000"/>
                </a:schemeClr>
              </a:solidFill>
              <a:latin typeface="+mj-lt"/>
              <a:ea typeface="+mn-ea"/>
              <a:cs typeface="Verdana"/>
            </a:endParaRPr>
          </a:p>
        </p:txBody>
      </p:sp>
      <p:sp>
        <p:nvSpPr>
          <p:cNvPr id="18" name="Date Placeholder 2"/>
          <p:cNvSpPr>
            <a:spLocks noGrp="1"/>
          </p:cNvSpPr>
          <p:nvPr>
            <p:ph type="dt" sz="half" idx="10"/>
          </p:nvPr>
        </p:nvSpPr>
        <p:spPr>
          <a:xfrm>
            <a:off x="654050" y="6287585"/>
            <a:ext cx="2813333" cy="138499"/>
          </a:xfrm>
          <a:prstGeom prst="rect">
            <a:avLst/>
          </a:prstGeom>
        </p:spPr>
        <p:txBody>
          <a:bodyPr vert="horz" wrap="square" lIns="0" tIns="0" rIns="0" bIns="0" rtlCol="0" anchor="ctr">
            <a:spAutoFit/>
          </a:bodyPr>
          <a:lstStyle>
            <a:lvl1pPr algn="l">
              <a:defRPr lang="en-AU" sz="900" smtClean="0">
                <a:solidFill>
                  <a:schemeClr val="tx1">
                    <a:lumMod val="50000"/>
                    <a:lumOff val="50000"/>
                  </a:schemeClr>
                </a:solidFill>
                <a:latin typeface="+mj-lt"/>
                <a:cs typeface="Verdana"/>
              </a:defRPr>
            </a:lvl1pPr>
          </a:lstStyle>
          <a:p>
            <a:r>
              <a:rPr lang="en-US" smtClean="0"/>
              <a:t>Document ID // Rev 1.0 // DD/MM/YYYY  </a:t>
            </a:r>
            <a:endParaRPr lang="en-US" dirty="0"/>
          </a:p>
        </p:txBody>
      </p:sp>
      <p:sp>
        <p:nvSpPr>
          <p:cNvPr id="19" name="Footer Placeholder 1"/>
          <p:cNvSpPr>
            <a:spLocks noGrp="1"/>
          </p:cNvSpPr>
          <p:nvPr>
            <p:ph type="ftr" sz="quarter" idx="3"/>
          </p:nvPr>
        </p:nvSpPr>
        <p:spPr>
          <a:xfrm>
            <a:off x="358775" y="6449678"/>
            <a:ext cx="2895600" cy="138499"/>
          </a:xfrm>
          <a:prstGeom prst="rect">
            <a:avLst/>
          </a:prstGeom>
        </p:spPr>
        <p:txBody>
          <a:bodyPr vert="horz" wrap="square" lIns="0" tIns="0" rIns="0" bIns="0" rtlCol="0" anchor="ctr">
            <a:spAutoFit/>
          </a:bodyPr>
          <a:lstStyle>
            <a:lvl1pPr algn="l">
              <a:defRPr lang="en-US" sz="900" dirty="0">
                <a:solidFill>
                  <a:schemeClr val="tx1">
                    <a:lumMod val="50000"/>
                    <a:lumOff val="50000"/>
                  </a:schemeClr>
                </a:solidFill>
                <a:latin typeface="+mj-lt"/>
                <a:cs typeface="Verdana"/>
              </a:defRPr>
            </a:lvl1pPr>
          </a:lstStyle>
          <a:p>
            <a:r>
              <a:rPr lang="en-US" dirty="0" smtClean="0"/>
              <a:t>UNCLASSIFIED</a:t>
            </a:r>
            <a:endParaRPr lang="en-US" dirty="0"/>
          </a:p>
        </p:txBody>
      </p:sp>
    </p:spTree>
    <p:extLst>
      <p:ext uri="{BB962C8B-B14F-4D97-AF65-F5344CB8AC3E}">
        <p14:creationId xmlns:p14="http://schemas.microsoft.com/office/powerpoint/2010/main" val="3414788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17" name="TextBox 16"/>
          <p:cNvSpPr txBox="1"/>
          <p:nvPr userDrawn="1"/>
        </p:nvSpPr>
        <p:spPr>
          <a:xfrm>
            <a:off x="358775" y="6241418"/>
            <a:ext cx="295275" cy="184666"/>
          </a:xfrm>
          <a:prstGeom prst="rect">
            <a:avLst/>
          </a:prstGeom>
          <a:noFill/>
        </p:spPr>
        <p:txBody>
          <a:bodyPr wrap="square" lIns="0" bIns="0" rtlCol="0">
            <a:spAutoFit/>
          </a:bodyPr>
          <a:lstStyle/>
          <a:p>
            <a:fld id="{E27F3237-9BDF-AC4C-804E-23351D8DC823}" type="slidenum">
              <a:rPr lang="en-US" sz="900" kern="1200" smtClean="0">
                <a:solidFill>
                  <a:schemeClr val="tx1">
                    <a:lumMod val="50000"/>
                    <a:lumOff val="50000"/>
                  </a:schemeClr>
                </a:solidFill>
                <a:latin typeface="+mj-lt"/>
                <a:ea typeface="+mn-ea"/>
                <a:cs typeface="Verdana"/>
              </a:rPr>
              <a:t>‹#›</a:t>
            </a:fld>
            <a:endParaRPr lang="en-US" sz="900" kern="1200" dirty="0">
              <a:solidFill>
                <a:schemeClr val="tx1">
                  <a:lumMod val="50000"/>
                  <a:lumOff val="50000"/>
                </a:schemeClr>
              </a:solidFill>
              <a:latin typeface="+mj-lt"/>
              <a:ea typeface="+mn-ea"/>
              <a:cs typeface="Verdana"/>
            </a:endParaRPr>
          </a:p>
        </p:txBody>
      </p:sp>
      <p:sp>
        <p:nvSpPr>
          <p:cNvPr id="18" name="Date Placeholder 2"/>
          <p:cNvSpPr>
            <a:spLocks noGrp="1"/>
          </p:cNvSpPr>
          <p:nvPr>
            <p:ph type="dt" sz="half" idx="10"/>
          </p:nvPr>
        </p:nvSpPr>
        <p:spPr>
          <a:xfrm>
            <a:off x="654050" y="6287585"/>
            <a:ext cx="2813333" cy="138499"/>
          </a:xfrm>
          <a:prstGeom prst="rect">
            <a:avLst/>
          </a:prstGeom>
        </p:spPr>
        <p:txBody>
          <a:bodyPr vert="horz" wrap="square" lIns="0" tIns="0" rIns="0" bIns="0" rtlCol="0" anchor="ctr">
            <a:spAutoFit/>
          </a:bodyPr>
          <a:lstStyle>
            <a:lvl1pPr algn="l">
              <a:defRPr lang="en-AU" sz="900" smtClean="0">
                <a:solidFill>
                  <a:schemeClr val="tx1">
                    <a:lumMod val="50000"/>
                    <a:lumOff val="50000"/>
                  </a:schemeClr>
                </a:solidFill>
                <a:latin typeface="+mj-lt"/>
                <a:cs typeface="Verdana"/>
              </a:defRPr>
            </a:lvl1pPr>
          </a:lstStyle>
          <a:p>
            <a:r>
              <a:rPr lang="en-US" dirty="0" smtClean="0"/>
              <a:t>Document ID // Rev 1.0 // DD/MM/YYYY  </a:t>
            </a:r>
            <a:endParaRPr lang="en-US" dirty="0"/>
          </a:p>
        </p:txBody>
      </p:sp>
      <p:sp>
        <p:nvSpPr>
          <p:cNvPr id="19" name="Footer Placeholder 1"/>
          <p:cNvSpPr>
            <a:spLocks noGrp="1"/>
          </p:cNvSpPr>
          <p:nvPr>
            <p:ph type="ftr" sz="quarter" idx="3"/>
          </p:nvPr>
        </p:nvSpPr>
        <p:spPr>
          <a:xfrm>
            <a:off x="358775" y="6449678"/>
            <a:ext cx="2895600" cy="138499"/>
          </a:xfrm>
          <a:prstGeom prst="rect">
            <a:avLst/>
          </a:prstGeom>
        </p:spPr>
        <p:txBody>
          <a:bodyPr vert="horz" wrap="square" lIns="0" tIns="0" rIns="0" bIns="0" rtlCol="0" anchor="ctr">
            <a:spAutoFit/>
          </a:bodyPr>
          <a:lstStyle>
            <a:lvl1pPr algn="l">
              <a:defRPr lang="en-US" sz="900" dirty="0">
                <a:solidFill>
                  <a:schemeClr val="tx1">
                    <a:lumMod val="50000"/>
                    <a:lumOff val="50000"/>
                  </a:schemeClr>
                </a:solidFill>
                <a:latin typeface="+mj-lt"/>
                <a:cs typeface="Verdana"/>
              </a:defRPr>
            </a:lvl1pPr>
          </a:lstStyle>
          <a:p>
            <a:r>
              <a:rPr lang="en-US" dirty="0" smtClean="0"/>
              <a:t>UNCLASSIFIED</a:t>
            </a:r>
            <a:endParaRPr lang="en-US" dirty="0"/>
          </a:p>
        </p:txBody>
      </p:sp>
      <p:sp>
        <p:nvSpPr>
          <p:cNvPr id="9" name="TextBox 8"/>
          <p:cNvSpPr txBox="1"/>
          <p:nvPr userDrawn="1"/>
        </p:nvSpPr>
        <p:spPr>
          <a:xfrm>
            <a:off x="358069" y="5162512"/>
            <a:ext cx="5559652" cy="769441"/>
          </a:xfrm>
          <a:prstGeom prst="rect">
            <a:avLst/>
          </a:prstGeom>
          <a:noFill/>
        </p:spPr>
        <p:txBody>
          <a:bodyPr wrap="square" lIns="0" tIns="0" rIns="0" bIns="0" rtlCol="0">
            <a:spAutoFit/>
          </a:bodyPr>
          <a:lstStyle/>
          <a:p>
            <a:pPr lvl="0" algn="just">
              <a:lnSpc>
                <a:spcPts val="1000"/>
              </a:lnSpc>
            </a:pPr>
            <a:r>
              <a:rPr lang="en-AU" sz="700" dirty="0" smtClean="0">
                <a:latin typeface="Verdana" panose="020B0604030504040204" pitchFamily="34" charset="0"/>
                <a:ea typeface="Verdana" panose="020B0604030504040204" pitchFamily="34" charset="0"/>
                <a:cs typeface="Verdana" panose="020B0604030504040204" pitchFamily="34" charset="0"/>
              </a:rPr>
              <a:t>This document is provided for information purposes only. This document is subject to the information classification set out on each page. If </a:t>
            </a:r>
            <a:r>
              <a:rPr lang="en-AU" sz="7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no information classification has been included, this document must be treated as UNCLASSIFIED, SENSITIVE and must not be disclosed other than with the consent of nbn co. The recipient (including third parties) must make and rely on their own inquiries as to the currency, accuracy and completeness of the information contained herein and must not use this document other than with the consent of nbn co. </a:t>
            </a:r>
            <a:r>
              <a:rPr lang="en-AU" sz="700"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7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2015 </a:t>
            </a:r>
            <a:r>
              <a:rPr lang="en-US" sz="700" kern="1200" dirty="0" err="1" smtClean="0">
                <a:solidFill>
                  <a:schemeClr val="tx1"/>
                </a:solidFill>
                <a:latin typeface="Verdana" panose="020B0604030504040204" pitchFamily="34" charset="0"/>
                <a:ea typeface="Verdana" panose="020B0604030504040204" pitchFamily="34" charset="0"/>
                <a:cs typeface="Verdana" panose="020B0604030504040204" pitchFamily="34" charset="0"/>
              </a:rPr>
              <a:t>nbn</a:t>
            </a:r>
            <a:r>
              <a:rPr lang="en-US" sz="7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co ltd.  ‘</a:t>
            </a:r>
            <a:r>
              <a:rPr lang="en-US" sz="700" kern="1200" dirty="0" err="1" smtClean="0">
                <a:solidFill>
                  <a:schemeClr val="tx1"/>
                </a:solidFill>
                <a:latin typeface="Verdana" panose="020B0604030504040204" pitchFamily="34" charset="0"/>
                <a:ea typeface="Verdana" panose="020B0604030504040204" pitchFamily="34" charset="0"/>
                <a:cs typeface="Verdana" panose="020B0604030504040204" pitchFamily="34" charset="0"/>
              </a:rPr>
              <a:t>nbn</a:t>
            </a:r>
            <a:r>
              <a:rPr lang="en-US" sz="7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‘bring it on’, and the Aurora device are trademarks of </a:t>
            </a:r>
            <a:r>
              <a:rPr lang="en-US" sz="700" kern="1200" dirty="0" err="1" smtClean="0">
                <a:solidFill>
                  <a:schemeClr val="tx1"/>
                </a:solidFill>
                <a:latin typeface="Verdana" panose="020B0604030504040204" pitchFamily="34" charset="0"/>
                <a:ea typeface="Verdana" panose="020B0604030504040204" pitchFamily="34" charset="0"/>
                <a:cs typeface="Verdana" panose="020B0604030504040204" pitchFamily="34" charset="0"/>
              </a:rPr>
              <a:t>nbn</a:t>
            </a:r>
            <a:r>
              <a:rPr lang="en-US" sz="7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co ltd | ABN 86 136 533 741</a:t>
            </a:r>
            <a:endParaRPr lang="en-US" sz="7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11" descr="NBN_Masterbrand_Logo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54017" y="4360730"/>
            <a:ext cx="2258885" cy="2244765"/>
          </a:xfrm>
          <a:prstGeom prst="rect">
            <a:avLst/>
          </a:prstGeom>
        </p:spPr>
      </p:pic>
    </p:spTree>
    <p:extLst>
      <p:ext uri="{BB962C8B-B14F-4D97-AF65-F5344CB8AC3E}">
        <p14:creationId xmlns:p14="http://schemas.microsoft.com/office/powerpoint/2010/main" val="29302985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Copy_White">
    <p:spTree>
      <p:nvGrpSpPr>
        <p:cNvPr id="1" name=""/>
        <p:cNvGrpSpPr/>
        <p:nvPr/>
      </p:nvGrpSpPr>
      <p:grpSpPr>
        <a:xfrm>
          <a:off x="0" y="0"/>
          <a:ext cx="0" cy="0"/>
          <a:chOff x="0" y="0"/>
          <a:chExt cx="0" cy="0"/>
        </a:xfrm>
      </p:grpSpPr>
      <p:pic>
        <p:nvPicPr>
          <p:cNvPr id="4" name="Picture 3" descr="NBN_Masterbrand_Logo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18488" y="112140"/>
            <a:ext cx="1195474" cy="1188000"/>
          </a:xfrm>
          <a:prstGeom prst="rect">
            <a:avLst/>
          </a:prstGeom>
        </p:spPr>
      </p:pic>
      <p:sp>
        <p:nvSpPr>
          <p:cNvPr id="10" name="Title Placeholder 6"/>
          <p:cNvSpPr>
            <a:spLocks noGrp="1"/>
          </p:cNvSpPr>
          <p:nvPr>
            <p:ph type="title" hasCustomPrompt="1"/>
          </p:nvPr>
        </p:nvSpPr>
        <p:spPr>
          <a:xfrm>
            <a:off x="358416" y="414512"/>
            <a:ext cx="7360072" cy="415498"/>
          </a:xfrm>
          <a:prstGeom prst="rect">
            <a:avLst/>
          </a:prstGeom>
        </p:spPr>
        <p:txBody>
          <a:bodyPr vert="horz" wrap="square" lIns="0" tIns="0" rIns="0" bIns="0" rtlCol="0" anchor="ctr" anchorCtr="0">
            <a:spAutoFit/>
          </a:bodyPr>
          <a:lstStyle>
            <a:lvl1pPr algn="l">
              <a:lnSpc>
                <a:spcPct val="90000"/>
              </a:lnSpc>
              <a:defRPr sz="3000" spc="-90" baseline="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Headline goes here</a:t>
            </a:r>
            <a:endParaRPr lang="en-US" dirty="0"/>
          </a:p>
        </p:txBody>
      </p:sp>
      <p:sp>
        <p:nvSpPr>
          <p:cNvPr id="12" name="Text Placeholder 10"/>
          <p:cNvSpPr>
            <a:spLocks noGrp="1"/>
          </p:cNvSpPr>
          <p:nvPr>
            <p:ph type="body" sz="quarter" idx="13" hasCustomPrompt="1"/>
          </p:nvPr>
        </p:nvSpPr>
        <p:spPr>
          <a:xfrm>
            <a:off x="358775" y="1107306"/>
            <a:ext cx="8423275" cy="481463"/>
          </a:xfrm>
          <a:prstGeom prst="rect">
            <a:avLst/>
          </a:prstGeom>
        </p:spPr>
        <p:txBody>
          <a:bodyPr vert="horz" lIns="0" tIns="0" rIns="0" bIns="0" anchor="b" anchorCtr="0">
            <a:noAutofit/>
          </a:bodyPr>
          <a:lstStyle>
            <a:lvl1pPr marL="0" indent="0" algn="l">
              <a:lnSpc>
                <a:spcPts val="1300"/>
              </a:lnSpc>
              <a:spcBef>
                <a:spcPts val="0"/>
              </a:spcBef>
              <a:buNone/>
              <a:defRPr sz="1800" baseline="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457200" indent="0" algn="l">
              <a:buNone/>
              <a:defRPr>
                <a:latin typeface="Verdana"/>
                <a:cs typeface="Verdana"/>
              </a:defRPr>
            </a:lvl2pPr>
            <a:lvl3pPr marL="914400" indent="0" algn="l">
              <a:buNone/>
              <a:defRPr>
                <a:latin typeface="Verdana"/>
                <a:cs typeface="Verdana"/>
              </a:defRPr>
            </a:lvl3pPr>
            <a:lvl4pPr marL="1371600" indent="0" algn="l">
              <a:buNone/>
              <a:defRPr>
                <a:latin typeface="Verdana"/>
                <a:cs typeface="Verdana"/>
              </a:defRPr>
            </a:lvl4pPr>
            <a:lvl5pPr marL="1828800" indent="0" algn="l">
              <a:buNone/>
              <a:defRPr>
                <a:latin typeface="Verdana"/>
                <a:cs typeface="Verdana"/>
              </a:defRPr>
            </a:lvl5pPr>
          </a:lstStyle>
          <a:p>
            <a:pPr lvl="0"/>
            <a:r>
              <a:rPr lang="en-AU" dirty="0" smtClean="0"/>
              <a:t>Subheading goes here</a:t>
            </a:r>
            <a:endParaRPr lang="en-US" dirty="0"/>
          </a:p>
        </p:txBody>
      </p:sp>
      <p:sp>
        <p:nvSpPr>
          <p:cNvPr id="3" name="Text Placeholder 2"/>
          <p:cNvSpPr>
            <a:spLocks noGrp="1"/>
          </p:cNvSpPr>
          <p:nvPr>
            <p:ph type="body" sz="quarter" idx="14"/>
          </p:nvPr>
        </p:nvSpPr>
        <p:spPr>
          <a:xfrm>
            <a:off x="358775" y="1680210"/>
            <a:ext cx="8423275" cy="4400550"/>
          </a:xfrm>
          <a:prstGeom prst="rect">
            <a:avLst/>
          </a:prstGeom>
        </p:spPr>
        <p:txBody>
          <a:bodyPr/>
          <a:lstStyle>
            <a:lvl1pPr marL="3429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1pPr>
            <a:lvl2pPr marL="6858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2pPr>
            <a:lvl3pPr marL="10287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3pPr>
            <a:lvl4pPr marL="137160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4pPr>
            <a:lvl5pPr marL="1771650" indent="-342900">
              <a:buFont typeface="Arial" panose="020B0604020202020204" pitchFamily="34" charset="0"/>
              <a:buChar char="•"/>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extBox 18"/>
          <p:cNvSpPr txBox="1"/>
          <p:nvPr userDrawn="1"/>
        </p:nvSpPr>
        <p:spPr>
          <a:xfrm>
            <a:off x="358775" y="6241418"/>
            <a:ext cx="295275" cy="184666"/>
          </a:xfrm>
          <a:prstGeom prst="rect">
            <a:avLst/>
          </a:prstGeom>
          <a:noFill/>
        </p:spPr>
        <p:txBody>
          <a:bodyPr wrap="square" lIns="0" bIns="0" rtlCol="0">
            <a:spAutoFit/>
          </a:bodyPr>
          <a:lstStyle/>
          <a:p>
            <a:fld id="{E27F3237-9BDF-AC4C-804E-23351D8DC823}" type="slidenum">
              <a:rPr lang="en-US" sz="900" kern="1200" smtClean="0">
                <a:solidFill>
                  <a:schemeClr val="bg1">
                    <a:lumMod val="50000"/>
                  </a:schemeClr>
                </a:solidFill>
                <a:latin typeface="+mj-lt"/>
                <a:ea typeface="+mn-ea"/>
                <a:cs typeface="Verdana"/>
              </a:rPr>
              <a:t>‹#›</a:t>
            </a:fld>
            <a:endParaRPr lang="en-US" sz="900" kern="1200" dirty="0">
              <a:solidFill>
                <a:schemeClr val="bg1">
                  <a:lumMod val="50000"/>
                </a:schemeClr>
              </a:solidFill>
              <a:latin typeface="+mj-lt"/>
              <a:ea typeface="+mn-ea"/>
              <a:cs typeface="Verdana"/>
            </a:endParaRPr>
          </a:p>
        </p:txBody>
      </p:sp>
      <p:sp>
        <p:nvSpPr>
          <p:cNvPr id="20" name="Date Placeholder 2"/>
          <p:cNvSpPr>
            <a:spLocks noGrp="1"/>
          </p:cNvSpPr>
          <p:nvPr>
            <p:ph type="dt" sz="half" idx="10"/>
          </p:nvPr>
        </p:nvSpPr>
        <p:spPr>
          <a:xfrm>
            <a:off x="654050" y="6287585"/>
            <a:ext cx="2813333" cy="138499"/>
          </a:xfrm>
          <a:prstGeom prst="rect">
            <a:avLst/>
          </a:prstGeom>
        </p:spPr>
        <p:txBody>
          <a:bodyPr vert="horz" wrap="square" lIns="0" tIns="0" rIns="0" bIns="0" rtlCol="0" anchor="ctr">
            <a:spAutoFit/>
          </a:bodyPr>
          <a:lstStyle>
            <a:lvl1pPr algn="l">
              <a:defRPr lang="en-AU" sz="900" smtClean="0">
                <a:solidFill>
                  <a:schemeClr val="bg1">
                    <a:lumMod val="50000"/>
                  </a:schemeClr>
                </a:solidFill>
                <a:latin typeface="+mj-lt"/>
                <a:cs typeface="Verdana"/>
              </a:defRPr>
            </a:lvl1pPr>
          </a:lstStyle>
          <a:p>
            <a:r>
              <a:rPr lang="en-US" dirty="0" smtClean="0"/>
              <a:t>Document ID // Rev 1.0 // DD/MM/YYYY  </a:t>
            </a:r>
            <a:endParaRPr lang="en-US" dirty="0"/>
          </a:p>
        </p:txBody>
      </p:sp>
      <p:sp>
        <p:nvSpPr>
          <p:cNvPr id="21" name="Footer Placeholder 1"/>
          <p:cNvSpPr>
            <a:spLocks noGrp="1"/>
          </p:cNvSpPr>
          <p:nvPr>
            <p:ph type="ftr" sz="quarter" idx="3"/>
          </p:nvPr>
        </p:nvSpPr>
        <p:spPr>
          <a:xfrm>
            <a:off x="358775" y="6449678"/>
            <a:ext cx="2895600" cy="138499"/>
          </a:xfrm>
          <a:prstGeom prst="rect">
            <a:avLst/>
          </a:prstGeom>
        </p:spPr>
        <p:txBody>
          <a:bodyPr vert="horz" wrap="square" lIns="0" tIns="0" rIns="0" bIns="0" rtlCol="0" anchor="ctr">
            <a:spAutoFit/>
          </a:bodyPr>
          <a:lstStyle>
            <a:lvl1pPr algn="l">
              <a:defRPr lang="en-US" sz="900" dirty="0">
                <a:solidFill>
                  <a:schemeClr val="bg1">
                    <a:lumMod val="50000"/>
                  </a:schemeClr>
                </a:solidFill>
                <a:latin typeface="+mj-lt"/>
                <a:cs typeface="Verdana"/>
              </a:defRPr>
            </a:lvl1pPr>
          </a:lstStyle>
          <a:p>
            <a:r>
              <a:rPr lang="en-US" smtClean="0"/>
              <a:t>UNCLASSIFIED</a:t>
            </a:r>
            <a:endParaRPr lang="en-US"/>
          </a:p>
        </p:txBody>
      </p:sp>
    </p:spTree>
    <p:extLst>
      <p:ext uri="{BB962C8B-B14F-4D97-AF65-F5344CB8AC3E}">
        <p14:creationId xmlns:p14="http://schemas.microsoft.com/office/powerpoint/2010/main" val="18329440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487697" y="1081273"/>
            <a:ext cx="5894950" cy="1077659"/>
          </a:xfrm>
          <a:prstGeom prst="rect">
            <a:avLst/>
          </a:prstGeom>
        </p:spPr>
        <p:txBody>
          <a:bodyPr anchor="b">
            <a:noAutofit/>
          </a:bodyPr>
          <a:lstStyle>
            <a:lvl1pPr algn="l">
              <a:defRPr sz="3000" baseline="0">
                <a:solidFill>
                  <a:schemeClr val="bg1"/>
                </a:solidFill>
              </a:defRPr>
            </a:lvl1pPr>
          </a:lstStyle>
          <a:p>
            <a:r>
              <a:rPr lang="en-US" dirty="0" smtClean="0"/>
              <a:t>&lt;Presentation Title&gt;</a:t>
            </a:r>
            <a:endParaRPr lang="en-US" dirty="0"/>
          </a:p>
        </p:txBody>
      </p:sp>
      <p:sp>
        <p:nvSpPr>
          <p:cNvPr id="3" name="Subtitle 2"/>
          <p:cNvSpPr>
            <a:spLocks noGrp="1"/>
          </p:cNvSpPr>
          <p:nvPr>
            <p:ph type="subTitle" idx="1" hasCustomPrompt="1"/>
          </p:nvPr>
        </p:nvSpPr>
        <p:spPr>
          <a:xfrm>
            <a:off x="487698" y="2296725"/>
            <a:ext cx="5894951" cy="247587"/>
          </a:xfrm>
          <a:prstGeom prst="rect">
            <a:avLst/>
          </a:prstGeom>
        </p:spPr>
        <p:txBody>
          <a:bodyPr>
            <a:noAutofit/>
          </a:bodyPr>
          <a:lstStyle>
            <a:lvl1pPr marL="0" indent="0" algn="l">
              <a:buNone/>
              <a:defRPr sz="1400" baseline="0">
                <a:solidFill>
                  <a:schemeClr val="bg1"/>
                </a:solidFill>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dirty="0"/>
              <a:t>&lt;Author name&gt;</a:t>
            </a:r>
          </a:p>
        </p:txBody>
      </p:sp>
      <p:sp>
        <p:nvSpPr>
          <p:cNvPr id="21" name="Text Placeholder 20"/>
          <p:cNvSpPr>
            <a:spLocks noGrp="1"/>
          </p:cNvSpPr>
          <p:nvPr>
            <p:ph type="body" sz="quarter" idx="12" hasCustomPrompt="1"/>
          </p:nvPr>
        </p:nvSpPr>
        <p:spPr>
          <a:xfrm>
            <a:off x="487697" y="2663821"/>
            <a:ext cx="2503284" cy="249239"/>
          </a:xfrm>
          <a:prstGeom prst="rect">
            <a:avLst/>
          </a:prstGeom>
        </p:spPr>
        <p:txBody>
          <a:bodyPr>
            <a:noAutofit/>
          </a:bodyPr>
          <a:lstStyle>
            <a:lvl1pPr marL="0" marR="0" indent="0" algn="l" defTabSz="914400" rtl="0" eaLnBrk="1" fontAlgn="base" latinLnBrk="0" hangingPunct="1">
              <a:lnSpc>
                <a:spcPct val="90000"/>
              </a:lnSpc>
              <a:spcBef>
                <a:spcPts val="813"/>
              </a:spcBef>
              <a:spcAft>
                <a:spcPct val="0"/>
              </a:spcAft>
              <a:buClrTx/>
              <a:buSzTx/>
              <a:buFont typeface="Arial" panose="020B0604020202020204" pitchFamily="34" charset="0"/>
              <a:buNone/>
              <a:tabLst/>
              <a:defRPr sz="1000" baseline="0">
                <a:solidFill>
                  <a:schemeClr val="bg1"/>
                </a:solidFill>
              </a:defRPr>
            </a:lvl1pPr>
          </a:lstStyle>
          <a:p>
            <a:pPr marL="0" marR="0" lvl="0" indent="0" algn="l" defTabSz="914400" rtl="0" eaLnBrk="1" fontAlgn="base" latinLnBrk="0" hangingPunct="1">
              <a:lnSpc>
                <a:spcPct val="90000"/>
              </a:lnSpc>
              <a:spcBef>
                <a:spcPts val="813"/>
              </a:spcBef>
              <a:spcAft>
                <a:spcPct val="0"/>
              </a:spcAft>
              <a:buClrTx/>
              <a:buSzTx/>
              <a:buFont typeface="Arial" panose="020B0604020202020204" pitchFamily="34" charset="0"/>
              <a:buNone/>
              <a:tabLst/>
              <a:defRPr/>
            </a:pPr>
            <a:r>
              <a:rPr lang="en-US" dirty="0" smtClean="0"/>
              <a:t>DOCUMENT ID // Rev 1.0 // DD/MM/YYYY</a:t>
            </a:r>
          </a:p>
        </p:txBody>
      </p:sp>
      <p:pic>
        <p:nvPicPr>
          <p:cNvPr id="11" name="Picture 10" descr="NBN_Aurora_1_PREFERRED_420mm.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96939" y="3090295"/>
            <a:ext cx="6820677" cy="2249464"/>
          </a:xfrm>
          <a:prstGeom prst="rect">
            <a:avLst/>
          </a:prstGeom>
          <a:noFill/>
          <a:ln>
            <a:noFill/>
          </a:ln>
        </p:spPr>
      </p:pic>
      <p:sp>
        <p:nvSpPr>
          <p:cNvPr id="15" name="TextBox 14"/>
          <p:cNvSpPr txBox="1"/>
          <p:nvPr userDrawn="1"/>
        </p:nvSpPr>
        <p:spPr>
          <a:xfrm>
            <a:off x="514350" y="5867530"/>
            <a:ext cx="6443663" cy="517065"/>
          </a:xfrm>
          <a:prstGeom prst="rect">
            <a:avLst/>
          </a:prstGeom>
          <a:noFill/>
        </p:spPr>
        <p:txBody>
          <a:bodyPr wrap="square" lIns="0" tIns="0" rIns="0" bIns="0" rtlCol="0">
            <a:spAutoFit/>
          </a:bodyPr>
          <a:lstStyle/>
          <a:p>
            <a:pPr marL="0" lvl="0" indent="0" algn="l">
              <a:lnSpc>
                <a:spcPct val="80000"/>
              </a:lnSpc>
              <a:tabLst>
                <a:tab pos="1546225" algn="l"/>
              </a:tabLst>
            </a:pPr>
            <a:r>
              <a:rPr lang="en-AU" sz="700" i="0" kern="1200" dirty="0" smtClean="0">
                <a:solidFill>
                  <a:schemeClr val="tx1">
                    <a:lumMod val="20000"/>
                    <a:lumOff val="80000"/>
                  </a:schemeClr>
                </a:solidFill>
                <a:latin typeface="Calibri" charset="0"/>
                <a:ea typeface="Calibri" charset="0"/>
                <a:cs typeface="Calibri" charset="0"/>
              </a:rPr>
              <a:t>This document is provided for information purposes only. The contents, including any views expressed by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are indicative only and subject to change. This document is subject to the information classification set out on each page. If no information classification has been included, this document must be treated as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-Confidential: Commercial’ and must not be disclosed other than with the consent of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 The recipient (including third parties) must make and rely on their own inquiries as to the currency, accuracy and completeness of the information contained herein and must not use this document other than with the consent of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a:t>
            </a:r>
          </a:p>
          <a:p>
            <a:pPr marL="0" lvl="0" indent="0" algn="l">
              <a:lnSpc>
                <a:spcPct val="80000"/>
              </a:lnSpc>
              <a:tabLst>
                <a:tab pos="1546225" algn="l"/>
              </a:tabLst>
            </a:pPr>
            <a:endParaRPr lang="en-AU" sz="700" i="0" kern="1200" dirty="0" smtClean="0">
              <a:solidFill>
                <a:schemeClr val="tx1">
                  <a:lumMod val="20000"/>
                  <a:lumOff val="80000"/>
                </a:schemeClr>
              </a:solidFill>
              <a:latin typeface="Calibri" charset="0"/>
              <a:ea typeface="Calibri" charset="0"/>
              <a:cs typeface="Calibri" charset="0"/>
            </a:endParaRPr>
          </a:p>
          <a:p>
            <a:pPr marL="0" lvl="0" indent="0" algn="l">
              <a:lnSpc>
                <a:spcPct val="80000"/>
              </a:lnSpc>
              <a:tabLst>
                <a:tab pos="1546225" algn="l"/>
              </a:tabLst>
            </a:pPr>
            <a:r>
              <a:rPr lang="en-AU" sz="700" i="0" kern="1200" dirty="0" smtClean="0">
                <a:solidFill>
                  <a:schemeClr val="tx1">
                    <a:lumMod val="20000"/>
                    <a:lumOff val="80000"/>
                  </a:schemeClr>
                </a:solidFill>
                <a:latin typeface="Calibri" charset="0"/>
                <a:ea typeface="Calibri" charset="0"/>
                <a:cs typeface="Calibri" charset="0"/>
              </a:rPr>
              <a:t>© 2016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 ltd.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‘Sky Muster’, ‘bring it on’, and the Aurora device are trade marks of </a:t>
            </a:r>
            <a:r>
              <a:rPr lang="en-AU" sz="700" i="0" kern="1200" dirty="0" err="1" smtClean="0">
                <a:solidFill>
                  <a:schemeClr val="tx1">
                    <a:lumMod val="20000"/>
                    <a:lumOff val="80000"/>
                  </a:schemeClr>
                </a:solidFill>
                <a:latin typeface="Calibri" charset="0"/>
                <a:ea typeface="Calibri" charset="0"/>
                <a:cs typeface="Calibri" charset="0"/>
              </a:rPr>
              <a:t>nbn</a:t>
            </a:r>
            <a:r>
              <a:rPr lang="en-AU" sz="700" i="0" kern="1200" dirty="0" smtClean="0">
                <a:solidFill>
                  <a:schemeClr val="tx1">
                    <a:lumMod val="20000"/>
                    <a:lumOff val="80000"/>
                  </a:schemeClr>
                </a:solidFill>
                <a:latin typeface="Calibri" charset="0"/>
                <a:ea typeface="Calibri" charset="0"/>
                <a:cs typeface="Calibri" charset="0"/>
              </a:rPr>
              <a:t> co ltd | ABN 86 136 533 741</a:t>
            </a:r>
          </a:p>
        </p:txBody>
      </p:sp>
      <p:pic>
        <p:nvPicPr>
          <p:cNvPr id="25" name="Picture 2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542341" y="4828949"/>
            <a:ext cx="1306287" cy="1728000"/>
          </a:xfrm>
          <a:prstGeom prst="rect">
            <a:avLst/>
          </a:prstGeom>
          <a:noFill/>
          <a:ln>
            <a:noFill/>
          </a:ln>
        </p:spPr>
      </p:pic>
      <p:sp>
        <p:nvSpPr>
          <p:cNvPr id="13" name="Footer Placeholder 14"/>
          <p:cNvSpPr>
            <a:spLocks noGrp="1"/>
          </p:cNvSpPr>
          <p:nvPr>
            <p:ph type="ftr" sz="quarter" idx="3"/>
          </p:nvPr>
        </p:nvSpPr>
        <p:spPr>
          <a:xfrm>
            <a:off x="514349" y="5635335"/>
            <a:ext cx="1908000" cy="107722"/>
          </a:xfrm>
          <a:prstGeom prst="rect">
            <a:avLst/>
          </a:prstGeom>
        </p:spPr>
        <p:txBody>
          <a:bodyPr wrap="square" lIns="0" tIns="0" rIns="0" bIns="0" anchor="ctr">
            <a:spAutoFit/>
          </a:bodyPr>
          <a:lstStyle>
            <a:lvl1pPr algn="l">
              <a:defRPr lang="en-AU" sz="700" smtClean="0">
                <a:solidFill>
                  <a:schemeClr val="tx1">
                    <a:lumMod val="20000"/>
                    <a:lumOff val="80000"/>
                  </a:schemeClr>
                </a:solidFill>
                <a:latin typeface="+mn-lt"/>
                <a:cs typeface="Verdana"/>
              </a:defRPr>
            </a:lvl1pPr>
          </a:lstStyle>
          <a:p>
            <a:pPr defTabSz="457200" eaLnBrk="1" fontAlgn="auto" hangingPunct="1">
              <a:spcBef>
                <a:spcPts val="0"/>
              </a:spcBef>
              <a:spcAft>
                <a:spcPts val="0"/>
              </a:spcAft>
            </a:pPr>
            <a:r>
              <a:rPr lang="en-AU" dirty="0" err="1" smtClean="0"/>
              <a:t>nbn</a:t>
            </a:r>
            <a:r>
              <a:rPr lang="en-AU" dirty="0" smtClean="0"/>
              <a:t>-Confidential: Commercial</a:t>
            </a:r>
            <a:endParaRPr lang="en-AU" dirty="0"/>
          </a:p>
        </p:txBody>
      </p:sp>
    </p:spTree>
    <p:extLst>
      <p:ext uri="{BB962C8B-B14F-4D97-AF65-F5344CB8AC3E}">
        <p14:creationId xmlns:p14="http://schemas.microsoft.com/office/powerpoint/2010/main" val="206647010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117" userDrawn="1">
          <p15:clr>
            <a:srgbClr val="FBAE40"/>
          </p15:clr>
        </p15:guide>
        <p15:guide id="2" pos="55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ection break">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68"/>
            <a:ext cx="9159498" cy="6901227"/>
          </a:xfrm>
          <a:prstGeom prst="rect">
            <a:avLst/>
          </a:prstGeom>
        </p:spPr>
      </p:pic>
      <p:pic>
        <p:nvPicPr>
          <p:cNvPr id="6" name="Picture 5" descr="NBN_Aurora_1_PREFERRED_420mm.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1933539" y="3970828"/>
            <a:ext cx="6820677" cy="2249464"/>
          </a:xfrm>
          <a:prstGeom prst="rect">
            <a:avLst/>
          </a:prstGeom>
          <a:noFill/>
          <a:ln>
            <a:noFill/>
          </a:ln>
        </p:spPr>
      </p:pic>
      <p:sp>
        <p:nvSpPr>
          <p:cNvPr id="8" name="Text Placeholder 7"/>
          <p:cNvSpPr>
            <a:spLocks noGrp="1"/>
          </p:cNvSpPr>
          <p:nvPr>
            <p:ph type="body" sz="quarter" idx="10"/>
          </p:nvPr>
        </p:nvSpPr>
        <p:spPr>
          <a:xfrm>
            <a:off x="3772800" y="292800"/>
            <a:ext cx="5018400" cy="2270400"/>
          </a:xfrm>
          <a:prstGeom prst="rect">
            <a:avLst/>
          </a:prstGeom>
        </p:spPr>
        <p:txBody>
          <a:bodyPr anchor="ctr" anchorCtr="0"/>
          <a:lstStyle>
            <a:lvl1pPr marL="0" indent="0" algn="r">
              <a:buNone/>
              <a:defRPr lang="en-AU" sz="4000" kern="1200" dirty="0">
                <a:solidFill>
                  <a:schemeClr val="bg2"/>
                </a:solidFill>
                <a:latin typeface="+mj-lt"/>
                <a:ea typeface="Arial Rounded MT Bold" charset="0"/>
                <a:cs typeface="Arial Rounded MT Bold" charset="0"/>
              </a:defRPr>
            </a:lvl1pPr>
          </a:lstStyle>
          <a:p>
            <a:pPr lvl="0"/>
            <a:r>
              <a:rPr lang="en-US" smtClean="0"/>
              <a:t>Click to edit Master text styles</a:t>
            </a:r>
          </a:p>
        </p:txBody>
      </p:sp>
    </p:spTree>
    <p:extLst>
      <p:ext uri="{BB962C8B-B14F-4D97-AF65-F5344CB8AC3E}">
        <p14:creationId xmlns:p14="http://schemas.microsoft.com/office/powerpoint/2010/main" val="15988115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UNCLASSIFIED</a:t>
            </a:r>
            <a:endParaRPr lang="en-US" dirty="0"/>
          </a:p>
        </p:txBody>
      </p:sp>
    </p:spTree>
    <p:extLst>
      <p:ext uri="{BB962C8B-B14F-4D97-AF65-F5344CB8AC3E}">
        <p14:creationId xmlns:p14="http://schemas.microsoft.com/office/powerpoint/2010/main" val="904166690"/>
      </p:ext>
    </p:extLst>
  </p:cSld>
  <p:clrMap bg1="lt1" tx1="dk1" bg2="lt2" tx2="dk2" accent1="accent1" accent2="accent2" accent3="accent3" accent4="accent4" accent5="accent5" accent6="accent6" hlink="hlink" folHlink="folHlink"/>
  <p:sldLayoutIdLst>
    <p:sldLayoutId id="2147483664" r:id="rId1"/>
    <p:sldLayoutId id="2147483672" r:id="rId2"/>
    <p:sldLayoutId id="2147483674" r:id="rId3"/>
    <p:sldLayoutId id="2147483676" r:id="rId4"/>
    <p:sldLayoutId id="2147483671" r:id="rId5"/>
    <p:sldLayoutId id="2147483677" r:id="rId6"/>
    <p:sldLayoutId id="2147483678" r:id="rId7"/>
    <p:sldLayoutId id="2147483679" r:id="rId8"/>
    <p:sldLayoutId id="2147483680" r:id="rId9"/>
    <p:sldLayoutId id="2147483681" r:id="rId10"/>
    <p:sldLayoutId id="2147483682" r:id="rId11"/>
  </p:sldLayoutIdLst>
  <p:timing>
    <p:tnLst>
      <p:par>
        <p:cTn id="1" dur="indefinite" restart="never" nodeType="tmRoot"/>
      </p:par>
    </p:tnLst>
  </p:timing>
  <p:hf sldNum="0"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tags" Target="../tags/tag12.xml"/><Relationship Id="rId18" Type="http://schemas.openxmlformats.org/officeDocument/2006/relationships/notesSlide" Target="../notesSlides/notesSlide2.xml"/><Relationship Id="rId26" Type="http://schemas.openxmlformats.org/officeDocument/2006/relationships/image" Target="../media/image18.emf"/><Relationship Id="rId3" Type="http://schemas.openxmlformats.org/officeDocument/2006/relationships/tags" Target="../tags/tag2.xml"/><Relationship Id="rId21" Type="http://schemas.openxmlformats.org/officeDocument/2006/relationships/oleObject" Target="../embeddings/oleObject2.bin"/><Relationship Id="rId7" Type="http://schemas.openxmlformats.org/officeDocument/2006/relationships/tags" Target="../tags/tag6.xml"/><Relationship Id="rId12" Type="http://schemas.openxmlformats.org/officeDocument/2006/relationships/tags" Target="../tags/tag11.xml"/><Relationship Id="rId17" Type="http://schemas.openxmlformats.org/officeDocument/2006/relationships/slideLayout" Target="../slideLayouts/slideLayout10.xml"/><Relationship Id="rId25" Type="http://schemas.openxmlformats.org/officeDocument/2006/relationships/oleObject" Target="../embeddings/oleObject4.bin"/><Relationship Id="rId2" Type="http://schemas.openxmlformats.org/officeDocument/2006/relationships/tags" Target="../tags/tag1.xml"/><Relationship Id="rId16" Type="http://schemas.openxmlformats.org/officeDocument/2006/relationships/tags" Target="../tags/tag15.xml"/><Relationship Id="rId20" Type="http://schemas.openxmlformats.org/officeDocument/2006/relationships/image" Target="../media/image15.emf"/><Relationship Id="rId29" Type="http://schemas.openxmlformats.org/officeDocument/2006/relationships/image" Target="../media/image21.emf"/><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24" Type="http://schemas.openxmlformats.org/officeDocument/2006/relationships/image" Target="../media/image17.emf"/><Relationship Id="rId32" Type="http://schemas.openxmlformats.org/officeDocument/2006/relationships/image" Target="../media/image24.emf"/><Relationship Id="rId5" Type="http://schemas.openxmlformats.org/officeDocument/2006/relationships/tags" Target="../tags/tag4.xml"/><Relationship Id="rId15" Type="http://schemas.openxmlformats.org/officeDocument/2006/relationships/tags" Target="../tags/tag14.xml"/><Relationship Id="rId23" Type="http://schemas.openxmlformats.org/officeDocument/2006/relationships/oleObject" Target="../embeddings/oleObject3.bin"/><Relationship Id="rId28" Type="http://schemas.openxmlformats.org/officeDocument/2006/relationships/image" Target="../media/image20.png"/><Relationship Id="rId10" Type="http://schemas.openxmlformats.org/officeDocument/2006/relationships/tags" Target="../tags/tag9.xml"/><Relationship Id="rId19" Type="http://schemas.openxmlformats.org/officeDocument/2006/relationships/oleObject" Target="../embeddings/oleObject1.bin"/><Relationship Id="rId31" Type="http://schemas.openxmlformats.org/officeDocument/2006/relationships/image" Target="../media/image23.png"/><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tags" Target="../tags/tag13.xml"/><Relationship Id="rId22" Type="http://schemas.openxmlformats.org/officeDocument/2006/relationships/image" Target="../media/image16.emf"/><Relationship Id="rId27" Type="http://schemas.openxmlformats.org/officeDocument/2006/relationships/image" Target="../media/image19.emf"/><Relationship Id="rId30" Type="http://schemas.openxmlformats.org/officeDocument/2006/relationships/image" Target="../media/image22.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hyperlink" Target="http://www.nbn.com.au/switchoff" TargetMode="Externa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ooter Placeholder 21"/>
          <p:cNvSpPr>
            <a:spLocks noGrp="1"/>
          </p:cNvSpPr>
          <p:nvPr>
            <p:ph type="ftr" sz="quarter" idx="3"/>
          </p:nvPr>
        </p:nvSpPr>
        <p:spPr/>
        <p:txBody>
          <a:bodyPr/>
          <a:lstStyle/>
          <a:p>
            <a:r>
              <a:rPr lang="en-AU" smtClean="0"/>
              <a:t>nbn-Confidential: Commercial</a:t>
            </a:r>
            <a:endParaRPr lang="en-AU" dirty="0"/>
          </a:p>
        </p:txBody>
      </p:sp>
      <p:sp>
        <p:nvSpPr>
          <p:cNvPr id="5" name="Text Placeholder 5"/>
          <p:cNvSpPr>
            <a:spLocks noGrp="1"/>
          </p:cNvSpPr>
          <p:nvPr>
            <p:ph type="body" sz="quarter" idx="12"/>
          </p:nvPr>
        </p:nvSpPr>
        <p:spPr>
          <a:xfrm>
            <a:off x="490710" y="2160484"/>
            <a:ext cx="5768576" cy="359073"/>
          </a:xfrm>
        </p:spPr>
        <p:txBody>
          <a:bodyPr/>
          <a:lstStyle/>
          <a:p>
            <a:r>
              <a:rPr lang="en-US" b="1" dirty="0" smtClean="0"/>
              <a:t>Prepared for: Institute of Surveyors Regional Conference </a:t>
            </a:r>
            <a:endParaRPr lang="en-US" b="1" dirty="0"/>
          </a:p>
        </p:txBody>
      </p:sp>
      <p:sp>
        <p:nvSpPr>
          <p:cNvPr id="6" name="Date Placeholder 2"/>
          <p:cNvSpPr txBox="1">
            <a:spLocks/>
          </p:cNvSpPr>
          <p:nvPr/>
        </p:nvSpPr>
        <p:spPr>
          <a:xfrm>
            <a:off x="490710" y="2545151"/>
            <a:ext cx="2813333" cy="13849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dirty="0" smtClean="0">
                <a:solidFill>
                  <a:schemeClr val="bg1"/>
                </a:solidFill>
              </a:rPr>
              <a:t>Prepared by: Debra </a:t>
            </a:r>
            <a:r>
              <a:rPr lang="en-US" sz="1400" dirty="0" err="1" smtClean="0">
                <a:solidFill>
                  <a:schemeClr val="bg1"/>
                </a:solidFill>
              </a:rPr>
              <a:t>Farrelly</a:t>
            </a:r>
            <a:endParaRPr lang="en-US" sz="1400" dirty="0">
              <a:solidFill>
                <a:schemeClr val="bg1"/>
              </a:solidFill>
            </a:endParaRPr>
          </a:p>
        </p:txBody>
      </p:sp>
      <p:sp>
        <p:nvSpPr>
          <p:cNvPr id="7" name="Text Placeholder 5"/>
          <p:cNvSpPr txBox="1">
            <a:spLocks/>
          </p:cNvSpPr>
          <p:nvPr/>
        </p:nvSpPr>
        <p:spPr>
          <a:xfrm>
            <a:off x="419895" y="500932"/>
            <a:ext cx="6726237" cy="52322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solidFill>
                  <a:schemeClr val="bg1"/>
                </a:solidFill>
              </a:rPr>
              <a:t>New Developments</a:t>
            </a:r>
          </a:p>
        </p:txBody>
      </p:sp>
      <p:sp>
        <p:nvSpPr>
          <p:cNvPr id="8" name="Rectangle 7"/>
          <p:cNvSpPr/>
          <p:nvPr/>
        </p:nvSpPr>
        <p:spPr>
          <a:xfrm>
            <a:off x="419895" y="1176556"/>
            <a:ext cx="5145576" cy="707886"/>
          </a:xfrm>
          <a:prstGeom prst="rect">
            <a:avLst/>
          </a:prstGeom>
        </p:spPr>
        <p:txBody>
          <a:bodyPr wrap="none">
            <a:spAutoFit/>
          </a:bodyPr>
          <a:lstStyle/>
          <a:p>
            <a:r>
              <a:rPr lang="en-US" sz="2000" b="1" dirty="0" err="1" smtClean="0">
                <a:solidFill>
                  <a:schemeClr val="bg1"/>
                </a:solidFill>
              </a:rPr>
              <a:t>nbn</a:t>
            </a:r>
            <a:r>
              <a:rPr lang="en-US" sz="2000" baseline="30000" dirty="0" err="1" smtClean="0">
                <a:solidFill>
                  <a:schemeClr val="bg1"/>
                </a:solidFill>
              </a:rPr>
              <a:t>TM</a:t>
            </a:r>
            <a:r>
              <a:rPr lang="en-US" sz="2000" dirty="0" smtClean="0">
                <a:solidFill>
                  <a:schemeClr val="bg1"/>
                </a:solidFill>
              </a:rPr>
              <a:t> ready</a:t>
            </a:r>
          </a:p>
          <a:p>
            <a:r>
              <a:rPr lang="en-US" sz="2000" i="1" dirty="0" smtClean="0">
                <a:solidFill>
                  <a:schemeClr val="bg1"/>
                </a:solidFill>
              </a:rPr>
              <a:t>Building the homes of tomorrow today</a:t>
            </a:r>
            <a:endParaRPr lang="en-US" sz="2000" i="1" dirty="0">
              <a:solidFill>
                <a:schemeClr val="bg1"/>
              </a:solidFill>
            </a:endParaRPr>
          </a:p>
        </p:txBody>
      </p:sp>
    </p:spTree>
    <p:extLst>
      <p:ext uri="{BB962C8B-B14F-4D97-AF65-F5344CB8AC3E}">
        <p14:creationId xmlns:p14="http://schemas.microsoft.com/office/powerpoint/2010/main" val="42483510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http://www.nbnco.com.au/content/dam/nbnco2/images/blog/new/concurrency_101.jpg"/>
          <p:cNvPicPr>
            <a:picLocks noChangeAspect="1" noChangeArrowheads="1"/>
          </p:cNvPicPr>
          <p:nvPr/>
        </p:nvPicPr>
        <p:blipFill rotWithShape="1">
          <a:blip r:embed="rId2">
            <a:extLst>
              <a:ext uri="{28A0092B-C50C-407E-A947-70E740481C1C}">
                <a14:useLocalDpi xmlns:a14="http://schemas.microsoft.com/office/drawing/2010/main" val="0"/>
              </a:ext>
            </a:extLst>
          </a:blip>
          <a:srcRect l="1466" r="19221"/>
          <a:stretch/>
        </p:blipFill>
        <p:spPr bwMode="auto">
          <a:xfrm>
            <a:off x="-311016" y="0"/>
            <a:ext cx="9455016" cy="6857999"/>
          </a:xfrm>
          <a:prstGeom prst="rect">
            <a:avLst/>
          </a:prstGeom>
          <a:noFill/>
          <a:extLst>
            <a:ext uri="{909E8E84-426E-40DD-AFC4-6F175D3DCCD1}">
              <a14:hiddenFill xmlns:a14="http://schemas.microsoft.com/office/drawing/2010/main">
                <a:solidFill>
                  <a:srgbClr val="FFFFFF"/>
                </a:solidFill>
              </a14:hiddenFill>
            </a:ext>
          </a:extLst>
        </p:spPr>
      </p:pic>
      <p:sp>
        <p:nvSpPr>
          <p:cNvPr id="14" name="Flowchart: Off-page Connector 13"/>
          <p:cNvSpPr/>
          <p:nvPr/>
        </p:nvSpPr>
        <p:spPr>
          <a:xfrm rot="10800000">
            <a:off x="4800606" y="4862128"/>
            <a:ext cx="4343400" cy="2017643"/>
          </a:xfrm>
          <a:prstGeom prst="flowChartOffpageConnector">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3" name="Flowchart: Off-page Connector 12"/>
          <p:cNvSpPr/>
          <p:nvPr/>
        </p:nvSpPr>
        <p:spPr>
          <a:xfrm>
            <a:off x="-306984" y="-10886"/>
            <a:ext cx="4210596" cy="2017643"/>
          </a:xfrm>
          <a:prstGeom prst="flowChartOffpageConnector">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8" name="Rectangle 7"/>
          <p:cNvSpPr/>
          <p:nvPr/>
        </p:nvSpPr>
        <p:spPr>
          <a:xfrm>
            <a:off x="98652" y="172198"/>
            <a:ext cx="3527426" cy="1446550"/>
          </a:xfrm>
          <a:prstGeom prst="rect">
            <a:avLst/>
          </a:prstGeom>
        </p:spPr>
        <p:txBody>
          <a:bodyPr wrap="square">
            <a:spAutoFit/>
          </a:bodyPr>
          <a:lstStyle/>
          <a:p>
            <a:r>
              <a:rPr lang="en-AU" sz="2200" dirty="0">
                <a:solidFill>
                  <a:schemeClr val="bg1"/>
                </a:solidFill>
              </a:rPr>
              <a:t>T</a:t>
            </a:r>
            <a:r>
              <a:rPr lang="en-AU" sz="2200" dirty="0" smtClean="0">
                <a:solidFill>
                  <a:schemeClr val="bg1"/>
                </a:solidFill>
              </a:rPr>
              <a:t>he </a:t>
            </a:r>
            <a:r>
              <a:rPr lang="en-AU" sz="2200" dirty="0">
                <a:solidFill>
                  <a:schemeClr val="bg1"/>
                </a:solidFill>
              </a:rPr>
              <a:t>average Australian household now has </a:t>
            </a:r>
            <a:r>
              <a:rPr lang="en-AU" sz="2200" b="1" dirty="0" smtClean="0">
                <a:solidFill>
                  <a:schemeClr val="bg1"/>
                </a:solidFill>
              </a:rPr>
              <a:t>9 </a:t>
            </a:r>
            <a:r>
              <a:rPr lang="en-AU" sz="2200" dirty="0" smtClean="0">
                <a:solidFill>
                  <a:schemeClr val="bg1"/>
                </a:solidFill>
              </a:rPr>
              <a:t>connected devices…</a:t>
            </a:r>
          </a:p>
          <a:p>
            <a:endParaRPr lang="en-AU" sz="2200" dirty="0">
              <a:solidFill>
                <a:schemeClr val="bg2"/>
              </a:solidFill>
            </a:endParaRPr>
          </a:p>
        </p:txBody>
      </p:sp>
      <p:sp>
        <p:nvSpPr>
          <p:cNvPr id="12" name="Rectangle 11"/>
          <p:cNvSpPr/>
          <p:nvPr/>
        </p:nvSpPr>
        <p:spPr>
          <a:xfrm>
            <a:off x="5179430" y="5264591"/>
            <a:ext cx="3743962" cy="1446550"/>
          </a:xfrm>
          <a:prstGeom prst="rect">
            <a:avLst/>
          </a:prstGeom>
        </p:spPr>
        <p:txBody>
          <a:bodyPr wrap="square">
            <a:spAutoFit/>
          </a:bodyPr>
          <a:lstStyle/>
          <a:p>
            <a:r>
              <a:rPr lang="en-AU" sz="2200" dirty="0">
                <a:solidFill>
                  <a:schemeClr val="bg1"/>
                </a:solidFill>
              </a:rPr>
              <a:t>By 2020, the average Australian household will have </a:t>
            </a:r>
            <a:r>
              <a:rPr lang="en-AU" sz="2200" b="1" dirty="0">
                <a:solidFill>
                  <a:schemeClr val="bg1"/>
                </a:solidFill>
              </a:rPr>
              <a:t>29 </a:t>
            </a:r>
            <a:r>
              <a:rPr lang="en-AU" sz="2200" dirty="0">
                <a:solidFill>
                  <a:schemeClr val="bg1"/>
                </a:solidFill>
              </a:rPr>
              <a:t>connected devices </a:t>
            </a:r>
          </a:p>
        </p:txBody>
      </p:sp>
      <p:sp>
        <p:nvSpPr>
          <p:cNvPr id="9" name="Footer Placeholder 5"/>
          <p:cNvSpPr>
            <a:spLocks noGrp="1"/>
          </p:cNvSpPr>
          <p:nvPr>
            <p:ph type="ftr" sz="quarter" idx="3"/>
          </p:nvPr>
        </p:nvSpPr>
        <p:spPr>
          <a:xfrm>
            <a:off x="-111036" y="6572642"/>
            <a:ext cx="2895600" cy="138499"/>
          </a:xfrm>
        </p:spPr>
        <p:txBody>
          <a:bodyPr/>
          <a:lstStyle/>
          <a:p>
            <a:r>
              <a:rPr lang="en-US" dirty="0"/>
              <a:t>COMMERCIAL IN </a:t>
            </a:r>
            <a:r>
              <a:rPr lang="en-US" dirty="0" smtClean="0"/>
              <a:t>CONFIDENCE</a:t>
            </a:r>
            <a:endParaRPr lang="en-US" dirty="0"/>
          </a:p>
        </p:txBody>
      </p:sp>
    </p:spTree>
    <p:extLst>
      <p:ext uri="{BB962C8B-B14F-4D97-AF65-F5344CB8AC3E}">
        <p14:creationId xmlns:p14="http://schemas.microsoft.com/office/powerpoint/2010/main" val="2976113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4294967295"/>
          </p:nvPr>
        </p:nvSpPr>
        <p:spPr>
          <a:xfrm>
            <a:off x="654050" y="6287585"/>
            <a:ext cx="2813333" cy="138499"/>
          </a:xfrm>
          <a:prstGeom prst="rect">
            <a:avLst/>
          </a:prstGeom>
        </p:spPr>
        <p:txBody>
          <a:bodyPr/>
          <a:lstStyle/>
          <a:p>
            <a:r>
              <a:rPr lang="en-US" smtClean="0"/>
              <a:t>Document ID // Rev 1.0 // DD/MM/YYYY  </a:t>
            </a:r>
            <a:endParaRPr lang="en-US" dirty="0"/>
          </a:p>
        </p:txBody>
      </p:sp>
      <p:sp>
        <p:nvSpPr>
          <p:cNvPr id="6" name="Footer Placeholder 5"/>
          <p:cNvSpPr>
            <a:spLocks noGrp="1"/>
          </p:cNvSpPr>
          <p:nvPr>
            <p:ph type="ftr" sz="quarter" idx="3"/>
          </p:nvPr>
        </p:nvSpPr>
        <p:spPr/>
        <p:txBody>
          <a:bodyPr/>
          <a:lstStyle/>
          <a:p>
            <a:r>
              <a:rPr lang="en-US" smtClean="0"/>
              <a:t>UNCLASSIFIED</a:t>
            </a:r>
            <a:endParaRPr lang="en-US"/>
          </a:p>
        </p:txBody>
      </p:sp>
      <p:pic>
        <p:nvPicPr>
          <p:cNvPr id="6146" name="Picture 2" descr="http://www.nbnco.com.au/content/dam/nbnco2/images/blog/new/newhomecontrol.jpg"/>
          <p:cNvPicPr>
            <a:picLocks noChangeAspect="1" noChangeArrowheads="1"/>
          </p:cNvPicPr>
          <p:nvPr/>
        </p:nvPicPr>
        <p:blipFill rotWithShape="1">
          <a:blip r:embed="rId2">
            <a:extLst>
              <a:ext uri="{28A0092B-C50C-407E-A947-70E740481C1C}">
                <a14:useLocalDpi xmlns:a14="http://schemas.microsoft.com/office/drawing/2010/main" val="0"/>
              </a:ext>
            </a:extLst>
          </a:blip>
          <a:srcRect t="25002" b="-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Flowchart: Off-page Connector 9"/>
          <p:cNvSpPr/>
          <p:nvPr/>
        </p:nvSpPr>
        <p:spPr>
          <a:xfrm>
            <a:off x="-4360" y="0"/>
            <a:ext cx="4210596" cy="2017643"/>
          </a:xfrm>
          <a:prstGeom prst="flowChartOffpageConnector">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1" name="Rectangle 10"/>
          <p:cNvSpPr/>
          <p:nvPr/>
        </p:nvSpPr>
        <p:spPr>
          <a:xfrm>
            <a:off x="285886" y="65518"/>
            <a:ext cx="3828912" cy="2800767"/>
          </a:xfrm>
          <a:prstGeom prst="rect">
            <a:avLst/>
          </a:prstGeom>
        </p:spPr>
        <p:txBody>
          <a:bodyPr wrap="square">
            <a:spAutoFit/>
          </a:bodyPr>
          <a:lstStyle/>
          <a:p>
            <a:r>
              <a:rPr lang="en-US" sz="2200" b="1" dirty="0">
                <a:solidFill>
                  <a:schemeClr val="bg1"/>
                </a:solidFill>
              </a:rPr>
              <a:t>25%</a:t>
            </a:r>
            <a:r>
              <a:rPr lang="en-US" sz="2200" dirty="0">
                <a:solidFill>
                  <a:schemeClr val="bg1"/>
                </a:solidFill>
              </a:rPr>
              <a:t> of Australians </a:t>
            </a:r>
            <a:r>
              <a:rPr lang="en-US" sz="2200" dirty="0" smtClean="0">
                <a:solidFill>
                  <a:schemeClr val="bg1"/>
                </a:solidFill>
              </a:rPr>
              <a:t>have </a:t>
            </a:r>
            <a:r>
              <a:rPr lang="en-US" sz="2200" dirty="0">
                <a:solidFill>
                  <a:schemeClr val="bg1"/>
                </a:solidFill>
              </a:rPr>
              <a:t>a Smart </a:t>
            </a:r>
            <a:r>
              <a:rPr lang="en-US" sz="2200" dirty="0" smtClean="0">
                <a:solidFill>
                  <a:schemeClr val="bg1"/>
                </a:solidFill>
              </a:rPr>
              <a:t>TV.  </a:t>
            </a:r>
            <a:r>
              <a:rPr lang="en-US" sz="2200" b="1" dirty="0" smtClean="0">
                <a:solidFill>
                  <a:schemeClr val="bg1"/>
                </a:solidFill>
              </a:rPr>
              <a:t>71</a:t>
            </a:r>
            <a:r>
              <a:rPr lang="en-US" sz="2200" b="1" dirty="0">
                <a:solidFill>
                  <a:schemeClr val="bg1"/>
                </a:solidFill>
              </a:rPr>
              <a:t>%</a:t>
            </a:r>
            <a:r>
              <a:rPr lang="en-US" sz="2200" dirty="0">
                <a:solidFill>
                  <a:schemeClr val="bg1"/>
                </a:solidFill>
              </a:rPr>
              <a:t> of those connected to the internet.</a:t>
            </a:r>
          </a:p>
          <a:p>
            <a:endParaRPr lang="en-AU" sz="2200" dirty="0">
              <a:solidFill>
                <a:schemeClr val="bg1"/>
              </a:solidFill>
            </a:endParaRPr>
          </a:p>
          <a:p>
            <a:endParaRPr lang="en-AU" sz="2200" dirty="0">
              <a:solidFill>
                <a:schemeClr val="bg1"/>
              </a:solidFill>
            </a:endParaRPr>
          </a:p>
          <a:p>
            <a:endParaRPr lang="en-AU" sz="2200" dirty="0">
              <a:solidFill>
                <a:schemeClr val="bg1"/>
              </a:solidFill>
            </a:endParaRPr>
          </a:p>
          <a:p>
            <a:endParaRPr lang="en-AU" sz="2200" dirty="0">
              <a:solidFill>
                <a:schemeClr val="bg1"/>
              </a:solidFill>
            </a:endParaRPr>
          </a:p>
        </p:txBody>
      </p:sp>
      <p:sp>
        <p:nvSpPr>
          <p:cNvPr id="13" name="Flowchart: Off-page Connector 12"/>
          <p:cNvSpPr/>
          <p:nvPr/>
        </p:nvSpPr>
        <p:spPr>
          <a:xfrm rot="10800000">
            <a:off x="4798426" y="4840356"/>
            <a:ext cx="4343400" cy="2017643"/>
          </a:xfrm>
          <a:prstGeom prst="flowChartOffpageConnector">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8" name="Rectangle 7"/>
          <p:cNvSpPr/>
          <p:nvPr/>
        </p:nvSpPr>
        <p:spPr>
          <a:xfrm>
            <a:off x="5050976" y="5256682"/>
            <a:ext cx="3901440" cy="1785104"/>
          </a:xfrm>
          <a:prstGeom prst="rect">
            <a:avLst/>
          </a:prstGeom>
        </p:spPr>
        <p:txBody>
          <a:bodyPr wrap="square">
            <a:spAutoFit/>
          </a:bodyPr>
          <a:lstStyle/>
          <a:p>
            <a:r>
              <a:rPr lang="en-US" sz="2200" dirty="0">
                <a:solidFill>
                  <a:schemeClr val="bg1"/>
                </a:solidFill>
              </a:rPr>
              <a:t>The number of smart, internet-connected devices will explode to </a:t>
            </a:r>
            <a:r>
              <a:rPr lang="en-US" sz="2200" b="1" dirty="0">
                <a:solidFill>
                  <a:schemeClr val="bg1"/>
                </a:solidFill>
              </a:rPr>
              <a:t>25 billion</a:t>
            </a:r>
            <a:r>
              <a:rPr lang="en-US" sz="2200" dirty="0">
                <a:solidFill>
                  <a:schemeClr val="bg1"/>
                </a:solidFill>
              </a:rPr>
              <a:t> units by 2020</a:t>
            </a:r>
          </a:p>
          <a:p>
            <a:endParaRPr lang="en-US" sz="2200" dirty="0">
              <a:solidFill>
                <a:schemeClr val="bg1"/>
              </a:solidFill>
            </a:endParaRPr>
          </a:p>
        </p:txBody>
      </p:sp>
      <p:sp>
        <p:nvSpPr>
          <p:cNvPr id="9" name="Footer Placeholder 5"/>
          <p:cNvSpPr txBox="1">
            <a:spLocks/>
          </p:cNvSpPr>
          <p:nvPr/>
        </p:nvSpPr>
        <p:spPr>
          <a:xfrm>
            <a:off x="148044" y="6671327"/>
            <a:ext cx="2895600" cy="138499"/>
          </a:xfrm>
          <a:prstGeom prst="rect">
            <a:avLst/>
          </a:prstGeom>
        </p:spPr>
        <p:txBody>
          <a:bodyPr vert="horz" wrap="square" lIns="0" tIns="0" rIns="0" bIns="0" rtlCol="0" anchor="ctr">
            <a:spAutoFit/>
          </a:bodyPr>
          <a:lstStyle>
            <a:defPPr>
              <a:defRPr lang="en-US"/>
            </a:defPPr>
            <a:lvl1pPr marL="0" algn="l" defTabSz="457200" rtl="0" eaLnBrk="1" latinLnBrk="0" hangingPunct="1">
              <a:defRPr lang="en-US" sz="900" kern="1200" dirty="0">
                <a:solidFill>
                  <a:schemeClr val="tx1">
                    <a:lumMod val="50000"/>
                    <a:lumOff val="50000"/>
                  </a:schemeClr>
                </a:solidFill>
                <a:latin typeface="+mj-lt"/>
                <a:ea typeface="+mn-ea"/>
                <a:cs typeface="Verdana"/>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AU" smtClean="0"/>
              <a:t>COMMERCIAL IN CONFIDENCE</a:t>
            </a:r>
            <a:endParaRPr lang="en-AU"/>
          </a:p>
        </p:txBody>
      </p:sp>
    </p:spTree>
    <p:extLst>
      <p:ext uri="{BB962C8B-B14F-4D97-AF65-F5344CB8AC3E}">
        <p14:creationId xmlns:p14="http://schemas.microsoft.com/office/powerpoint/2010/main" val="333304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What is happening in Victoria?</a:t>
            </a:r>
          </a:p>
        </p:txBody>
      </p:sp>
    </p:spTree>
    <p:extLst>
      <p:ext uri="{BB962C8B-B14F-4D97-AF65-F5344CB8AC3E}">
        <p14:creationId xmlns:p14="http://schemas.microsoft.com/office/powerpoint/2010/main" val="35299282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8416" y="414512"/>
            <a:ext cx="7360072" cy="415498"/>
          </a:xfrm>
        </p:spPr>
        <p:txBody>
          <a:bodyPr/>
          <a:lstStyle/>
          <a:p>
            <a:r>
              <a:rPr lang="en-US" b="1" dirty="0"/>
              <a:t>n</a:t>
            </a:r>
            <a:r>
              <a:rPr lang="en-US" b="1" dirty="0" smtClean="0"/>
              <a:t>bn</a:t>
            </a:r>
            <a:r>
              <a:rPr lang="en-US" dirty="0" smtClean="0"/>
              <a:t> website</a:t>
            </a:r>
            <a:endParaRPr lang="en-AU" dirty="0"/>
          </a:p>
        </p:txBody>
      </p:sp>
      <p:sp>
        <p:nvSpPr>
          <p:cNvPr id="5" name="Text Placeholder 7"/>
          <p:cNvSpPr>
            <a:spLocks noGrp="1"/>
          </p:cNvSpPr>
          <p:nvPr>
            <p:ph type="body" sz="quarter" idx="13"/>
          </p:nvPr>
        </p:nvSpPr>
        <p:spPr>
          <a:xfrm>
            <a:off x="376547" y="1008084"/>
            <a:ext cx="8423275" cy="481463"/>
          </a:xfrm>
        </p:spPr>
        <p:txBody>
          <a:bodyPr/>
          <a:lstStyle/>
          <a:p>
            <a:r>
              <a:rPr lang="en-US" dirty="0" smtClean="0"/>
              <a:t>Develop or plan with </a:t>
            </a:r>
            <a:r>
              <a:rPr lang="en-US" b="1" dirty="0" smtClean="0"/>
              <a:t>nbn</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518" y="2013857"/>
            <a:ext cx="8893335" cy="3520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17619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8416" y="414512"/>
            <a:ext cx="7360072" cy="415498"/>
          </a:xfrm>
        </p:spPr>
        <p:txBody>
          <a:bodyPr/>
          <a:lstStyle/>
          <a:p>
            <a:r>
              <a:rPr lang="en-US" b="1" dirty="0"/>
              <a:t>n</a:t>
            </a:r>
            <a:r>
              <a:rPr lang="en-US" b="1" dirty="0" smtClean="0"/>
              <a:t>bn</a:t>
            </a:r>
            <a:r>
              <a:rPr lang="en-US" dirty="0" smtClean="0"/>
              <a:t> website</a:t>
            </a:r>
            <a:endParaRPr lang="en-AU" dirty="0"/>
          </a:p>
        </p:txBody>
      </p:sp>
      <p:sp>
        <p:nvSpPr>
          <p:cNvPr id="5" name="Text Placeholder 7"/>
          <p:cNvSpPr>
            <a:spLocks noGrp="1"/>
          </p:cNvSpPr>
          <p:nvPr>
            <p:ph type="body" sz="quarter" idx="13"/>
          </p:nvPr>
        </p:nvSpPr>
        <p:spPr>
          <a:xfrm>
            <a:off x="376547" y="953654"/>
            <a:ext cx="8423275" cy="481463"/>
          </a:xfrm>
        </p:spPr>
        <p:txBody>
          <a:bodyPr/>
          <a:lstStyle/>
          <a:p>
            <a:r>
              <a:rPr lang="en-US" dirty="0" smtClean="0"/>
              <a:t>To register a development with </a:t>
            </a:r>
            <a:r>
              <a:rPr lang="en-US" b="1" dirty="0" smtClean="0"/>
              <a:t>nbn</a:t>
            </a:r>
            <a:r>
              <a:rPr lang="en-US" dirty="0" smtClean="0"/>
              <a:t> </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692" y="1497032"/>
            <a:ext cx="5933527" cy="249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5228" y="3984890"/>
            <a:ext cx="5824670" cy="2591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62037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8416" y="414512"/>
            <a:ext cx="7360072" cy="415498"/>
          </a:xfrm>
        </p:spPr>
        <p:txBody>
          <a:bodyPr/>
          <a:lstStyle/>
          <a:p>
            <a:r>
              <a:rPr lang="en-US" dirty="0" smtClean="0"/>
              <a:t>Victoria</a:t>
            </a:r>
            <a:endParaRPr lang="en-AU" dirty="0"/>
          </a:p>
        </p:txBody>
      </p:sp>
      <p:sp>
        <p:nvSpPr>
          <p:cNvPr id="5" name="Text Placeholder 7"/>
          <p:cNvSpPr>
            <a:spLocks noGrp="1"/>
          </p:cNvSpPr>
          <p:nvPr>
            <p:ph type="body" sz="quarter" idx="13"/>
          </p:nvPr>
        </p:nvSpPr>
        <p:spPr>
          <a:xfrm>
            <a:off x="358416" y="681512"/>
            <a:ext cx="8423275" cy="481463"/>
          </a:xfrm>
        </p:spPr>
        <p:txBody>
          <a:bodyPr/>
          <a:lstStyle/>
          <a:p>
            <a:r>
              <a:rPr lang="en-US" b="1" dirty="0" smtClean="0"/>
              <a:t>nbn</a:t>
            </a:r>
            <a:r>
              <a:rPr lang="en-US" dirty="0" smtClean="0"/>
              <a:t> has commenced rolling out to existing homes</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3775" y="1595211"/>
            <a:ext cx="7156450" cy="414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5725" y="5785304"/>
            <a:ext cx="65849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11476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8416" y="414512"/>
            <a:ext cx="7360072" cy="415498"/>
          </a:xfrm>
        </p:spPr>
        <p:txBody>
          <a:bodyPr/>
          <a:lstStyle/>
          <a:p>
            <a:r>
              <a:rPr lang="en-US" dirty="0" smtClean="0"/>
              <a:t>Horsham</a:t>
            </a:r>
            <a:endParaRPr lang="en-AU" dirty="0"/>
          </a:p>
        </p:txBody>
      </p:sp>
      <p:sp>
        <p:nvSpPr>
          <p:cNvPr id="5" name="Text Placeholder 7"/>
          <p:cNvSpPr>
            <a:spLocks noGrp="1"/>
          </p:cNvSpPr>
          <p:nvPr>
            <p:ph type="body" sz="quarter" idx="13"/>
          </p:nvPr>
        </p:nvSpPr>
        <p:spPr>
          <a:xfrm>
            <a:off x="358416" y="1040739"/>
            <a:ext cx="8423275" cy="481463"/>
          </a:xfrm>
        </p:spPr>
        <p:txBody>
          <a:bodyPr/>
          <a:lstStyle/>
          <a:p>
            <a:r>
              <a:rPr lang="en-US" b="1" dirty="0" smtClean="0"/>
              <a:t>nbn</a:t>
            </a:r>
            <a:r>
              <a:rPr lang="en-US" dirty="0" smtClean="0"/>
              <a:t> Fixed Wireless is available</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016" y="1844674"/>
            <a:ext cx="7376009" cy="333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538" y="5317218"/>
            <a:ext cx="65849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22537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8416" y="414512"/>
            <a:ext cx="7360072" cy="415498"/>
          </a:xfrm>
        </p:spPr>
        <p:txBody>
          <a:bodyPr/>
          <a:lstStyle/>
          <a:p>
            <a:r>
              <a:rPr lang="en-US" dirty="0" err="1" smtClean="0"/>
              <a:t>Bendigo</a:t>
            </a:r>
            <a:endParaRPr lang="en-AU" dirty="0"/>
          </a:p>
        </p:txBody>
      </p:sp>
      <p:sp>
        <p:nvSpPr>
          <p:cNvPr id="5" name="Text Placeholder 7"/>
          <p:cNvSpPr>
            <a:spLocks noGrp="1"/>
          </p:cNvSpPr>
          <p:nvPr>
            <p:ph type="body" sz="quarter" idx="13"/>
          </p:nvPr>
        </p:nvSpPr>
        <p:spPr>
          <a:xfrm>
            <a:off x="358416" y="779486"/>
            <a:ext cx="8423275" cy="481463"/>
          </a:xfrm>
        </p:spPr>
        <p:txBody>
          <a:bodyPr/>
          <a:lstStyle/>
          <a:p>
            <a:r>
              <a:rPr lang="en-US" b="1" dirty="0" smtClean="0"/>
              <a:t>nbn</a:t>
            </a:r>
            <a:r>
              <a:rPr lang="en-US" dirty="0" smtClean="0"/>
              <a:t> has commenced rolling out to existing homes</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1" y="2022833"/>
            <a:ext cx="8762641" cy="2926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538" y="5058229"/>
            <a:ext cx="65849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145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8416" y="414512"/>
            <a:ext cx="7360072" cy="415498"/>
          </a:xfrm>
        </p:spPr>
        <p:txBody>
          <a:bodyPr/>
          <a:lstStyle/>
          <a:p>
            <a:r>
              <a:rPr lang="en-US" dirty="0" err="1" smtClean="0"/>
              <a:t>Gippsland</a:t>
            </a:r>
            <a:endParaRPr lang="en-AU" dirty="0"/>
          </a:p>
        </p:txBody>
      </p:sp>
      <p:sp>
        <p:nvSpPr>
          <p:cNvPr id="5" name="Text Placeholder 7"/>
          <p:cNvSpPr>
            <a:spLocks noGrp="1"/>
          </p:cNvSpPr>
          <p:nvPr>
            <p:ph type="body" sz="quarter" idx="13"/>
          </p:nvPr>
        </p:nvSpPr>
        <p:spPr>
          <a:xfrm>
            <a:off x="358416" y="779486"/>
            <a:ext cx="8423275" cy="481463"/>
          </a:xfrm>
        </p:spPr>
        <p:txBody>
          <a:bodyPr/>
          <a:lstStyle/>
          <a:p>
            <a:r>
              <a:rPr lang="en-US" b="1" dirty="0" smtClean="0"/>
              <a:t>nbn</a:t>
            </a:r>
            <a:r>
              <a:rPr lang="en-US" dirty="0" smtClean="0"/>
              <a:t> has commenced rolling out to existing homes</a:t>
            </a:r>
            <a:endParaRPr lang="en-US"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030" y="2101782"/>
            <a:ext cx="8497661" cy="2838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538" y="5131709"/>
            <a:ext cx="65849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6442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8416" y="414512"/>
            <a:ext cx="7360072" cy="415498"/>
          </a:xfrm>
        </p:spPr>
        <p:txBody>
          <a:bodyPr/>
          <a:lstStyle/>
          <a:p>
            <a:r>
              <a:rPr lang="en-US" dirty="0" err="1" smtClean="0"/>
              <a:t>Ballarat</a:t>
            </a:r>
            <a:endParaRPr lang="en-AU" dirty="0"/>
          </a:p>
        </p:txBody>
      </p:sp>
      <p:sp>
        <p:nvSpPr>
          <p:cNvPr id="5" name="Text Placeholder 7"/>
          <p:cNvSpPr>
            <a:spLocks noGrp="1"/>
          </p:cNvSpPr>
          <p:nvPr>
            <p:ph type="body" sz="quarter" idx="13"/>
          </p:nvPr>
        </p:nvSpPr>
        <p:spPr>
          <a:xfrm>
            <a:off x="358416" y="779486"/>
            <a:ext cx="8423275" cy="481463"/>
          </a:xfrm>
        </p:spPr>
        <p:txBody>
          <a:bodyPr/>
          <a:lstStyle/>
          <a:p>
            <a:r>
              <a:rPr lang="en-US" dirty="0" smtClean="0"/>
              <a:t>Rollout to some existing home completed</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975" y="1911350"/>
            <a:ext cx="8274050" cy="303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577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Agenda</a:t>
            </a:r>
          </a:p>
        </p:txBody>
      </p:sp>
    </p:spTree>
    <p:extLst>
      <p:ext uri="{BB962C8B-B14F-4D97-AF65-F5344CB8AC3E}">
        <p14:creationId xmlns:p14="http://schemas.microsoft.com/office/powerpoint/2010/main" val="40145649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744687" y="292800"/>
            <a:ext cx="5046514" cy="2270400"/>
          </a:xfrm>
        </p:spPr>
        <p:txBody>
          <a:bodyPr/>
          <a:lstStyle/>
          <a:p>
            <a:r>
              <a:rPr lang="en-AU" dirty="0" smtClean="0"/>
              <a:t>What is the impact to you?</a:t>
            </a:r>
          </a:p>
        </p:txBody>
      </p:sp>
    </p:spTree>
    <p:extLst>
      <p:ext uri="{BB962C8B-B14F-4D97-AF65-F5344CB8AC3E}">
        <p14:creationId xmlns:p14="http://schemas.microsoft.com/office/powerpoint/2010/main" val="33476411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p:cNvSpPr txBox="1">
            <a:spLocks/>
          </p:cNvSpPr>
          <p:nvPr/>
        </p:nvSpPr>
        <p:spPr>
          <a:xfrm>
            <a:off x="510816" y="570862"/>
            <a:ext cx="8423634" cy="387798"/>
          </a:xfrm>
          <a:prstGeom prst="rect">
            <a:avLst/>
          </a:prstGeom>
        </p:spPr>
        <p:txBody>
          <a:bodyPr vert="horz" wrap="square" lIns="0" tIns="0" rIns="0" bIns="0" rtlCol="0" anchor="ctr" anchorCtr="0">
            <a:spAutoFit/>
          </a:bodyPr>
          <a:lstStyle>
            <a:lvl1pPr algn="l" defTabSz="457200" rtl="0" eaLnBrk="1" latinLnBrk="0" hangingPunct="1">
              <a:lnSpc>
                <a:spcPct val="90000"/>
              </a:lnSpc>
              <a:spcBef>
                <a:spcPct val="0"/>
              </a:spcBef>
              <a:buNone/>
              <a:defRPr sz="2800" kern="1200" spc="-90" baseline="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AU" dirty="0" smtClean="0"/>
              <a:t>Government Regulations</a:t>
            </a:r>
            <a:endParaRPr lang="en-US" dirty="0"/>
          </a:p>
        </p:txBody>
      </p:sp>
      <p:sp>
        <p:nvSpPr>
          <p:cNvPr id="10" name="Footer Placeholder 5"/>
          <p:cNvSpPr>
            <a:spLocks noGrp="1"/>
          </p:cNvSpPr>
          <p:nvPr>
            <p:ph type="ftr" sz="quarter" idx="3"/>
          </p:nvPr>
        </p:nvSpPr>
        <p:spPr>
          <a:xfrm>
            <a:off x="539750" y="6321957"/>
            <a:ext cx="2895600" cy="138499"/>
          </a:xfrm>
        </p:spPr>
        <p:txBody>
          <a:bodyPr/>
          <a:lstStyle/>
          <a:p>
            <a:r>
              <a:rPr lang="en-AU" dirty="0"/>
              <a:t>COMMERCIAL IN CONFIDENCE</a:t>
            </a:r>
            <a:endParaRPr lang="en-US" dirty="0"/>
          </a:p>
        </p:txBody>
      </p:sp>
      <p:sp>
        <p:nvSpPr>
          <p:cNvPr id="11" name="TextBox 10"/>
          <p:cNvSpPr txBox="1"/>
          <p:nvPr/>
        </p:nvSpPr>
        <p:spPr>
          <a:xfrm>
            <a:off x="228241" y="1485129"/>
            <a:ext cx="6880586" cy="2677656"/>
          </a:xfrm>
          <a:prstGeom prst="rect">
            <a:avLst/>
          </a:prstGeom>
          <a:noFill/>
        </p:spPr>
        <p:txBody>
          <a:bodyPr wrap="square" rtlCol="0">
            <a:spAutoFit/>
          </a:bodyPr>
          <a:lstStyle/>
          <a:p>
            <a:pPr marL="342900" indent="-342900">
              <a:buFont typeface="+mj-lt"/>
              <a:buAutoNum type="arabicPeriod"/>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Federal Telecommunications Legislation Amendment (Fibre Deployment) Act 2011</a:t>
            </a:r>
          </a:p>
          <a:p>
            <a:pPr marL="342900" indent="-342900">
              <a:buFont typeface="+mj-lt"/>
              <a:buAutoNum type="arabicPeriod"/>
            </a:pPr>
            <a:endPar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mj-lt"/>
              <a:buAutoNum type="arabicPeriod"/>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Telecommunications in New Developments Policy (</a:t>
            </a:r>
            <a:r>
              <a:rPr lang="en-AU" sz="1400" dirty="0" err="1" smtClean="0">
                <a:solidFill>
                  <a:schemeClr val="bg2"/>
                </a:solidFill>
                <a:latin typeface="Verdana" panose="020B0604030504040204" pitchFamily="34" charset="0"/>
                <a:ea typeface="Verdana" panose="020B0604030504040204" pitchFamily="34" charset="0"/>
                <a:cs typeface="Verdana" panose="020B0604030504040204" pitchFamily="34" charset="0"/>
              </a:rPr>
              <a:t>TiND</a:t>
            </a: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a:t>
            </a:r>
          </a:p>
          <a:p>
            <a:pPr marL="342900" indent="-342900">
              <a:buFont typeface="+mj-lt"/>
              <a:buAutoNum type="arabicPeriod"/>
            </a:pPr>
            <a:endPar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mj-lt"/>
              <a:buAutoNum type="arabicPeriod"/>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Victorian Planning Provisions – Amendment VC81</a:t>
            </a:r>
          </a:p>
          <a:p>
            <a:pPr marL="742950" lvl="1" indent="-285750">
              <a:buFont typeface="Arial" panose="020B0604020202020204" pitchFamily="34" charset="0"/>
              <a:buChar char="•"/>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Councils required to enforce</a:t>
            </a:r>
            <a:endParaRPr lang="en-AU" sz="1400" dirty="0">
              <a:solidFill>
                <a:schemeClr val="bg2"/>
              </a:solidFill>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All new addresses (sub-divisions) require</a:t>
            </a:r>
          </a:p>
          <a:p>
            <a:pPr marL="1200150" lvl="2" indent="-285750">
              <a:buFont typeface="Arial" panose="020B0604020202020204" pitchFamily="34" charset="0"/>
              <a:buChar char="•"/>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Agreement with Network Services Provider</a:t>
            </a:r>
          </a:p>
          <a:p>
            <a:pPr marL="1200150" lvl="2" indent="-285750">
              <a:buFont typeface="Arial" panose="020B0604020202020204" pitchFamily="34" charset="0"/>
              <a:buChar char="•"/>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Fibre Ready Facilities to be available</a:t>
            </a:r>
          </a:p>
          <a:p>
            <a:pPr marL="742950" lvl="1" indent="-285750">
              <a:buFont typeface="Arial" panose="020B0604020202020204" pitchFamily="34" charset="0"/>
              <a:buChar char="•"/>
            </a:pPr>
            <a:r>
              <a:rPr lang="en-AU" sz="1400" dirty="0" smtClean="0">
                <a:solidFill>
                  <a:schemeClr val="bg2"/>
                </a:solidFill>
                <a:latin typeface="Verdana" panose="020B0604030504040204" pitchFamily="34" charset="0"/>
                <a:ea typeface="Verdana" panose="020B0604030504040204" pitchFamily="34" charset="0"/>
                <a:cs typeface="Verdana" panose="020B0604030504040204" pitchFamily="34" charset="0"/>
              </a:rPr>
              <a:t>Form 1 &amp; 2</a:t>
            </a:r>
          </a:p>
          <a:p>
            <a:endParaRPr lang="en-AU" sz="1400" dirty="0"/>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58481">
            <a:off x="5512369" y="3305550"/>
            <a:ext cx="1309688" cy="1957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416863">
            <a:off x="6577480" y="970102"/>
            <a:ext cx="1625595" cy="2349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967004">
            <a:off x="2242073" y="4060248"/>
            <a:ext cx="1409543" cy="2053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1301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2" y="3373458"/>
            <a:ext cx="3156857" cy="7704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Where nbn is IPOLR</a:t>
            </a:r>
            <a:endParaRPr lang="en-GB" sz="1600" dirty="0">
              <a:solidFill>
                <a:schemeClr val="bg1"/>
              </a:solidFill>
            </a:endParaRPr>
          </a:p>
        </p:txBody>
      </p:sp>
      <p:sp>
        <p:nvSpPr>
          <p:cNvPr id="8" name="Rectangle 7"/>
          <p:cNvSpPr/>
          <p:nvPr/>
        </p:nvSpPr>
        <p:spPr>
          <a:xfrm>
            <a:off x="506188" y="4154809"/>
            <a:ext cx="3184071" cy="2246769"/>
          </a:xfrm>
          <a:prstGeom prst="rect">
            <a:avLst/>
          </a:prstGeom>
        </p:spPr>
        <p:txBody>
          <a:bodyPr wrap="square">
            <a:spAutoFit/>
          </a:bodyPr>
          <a:lstStyle/>
          <a:p>
            <a:r>
              <a:rPr lang="en-US" sz="1400" dirty="0" smtClean="0"/>
              <a:t>NBN </a:t>
            </a:r>
            <a:r>
              <a:rPr lang="en-US" sz="1400" dirty="0"/>
              <a:t>Co is the IPOLR in developments of 100 lots or more within its fixed-line footprint and in developments where its fixed-line network is available, or the NBN rollout has been announced. If you use NBN Co, you will need to provide six months’ notice before your network needs to be available. </a:t>
            </a:r>
            <a:endParaRPr lang="en-US" sz="1400" dirty="0">
              <a:solidFill>
                <a:prstClr val="black"/>
              </a:solidFill>
              <a:cs typeface="Arial" panose="020B0604020202020204" pitchFamily="34" charset="0"/>
            </a:endParaRPr>
          </a:p>
        </p:txBody>
      </p:sp>
      <p:sp>
        <p:nvSpPr>
          <p:cNvPr id="12" name="Rectangle 11"/>
          <p:cNvSpPr/>
          <p:nvPr/>
        </p:nvSpPr>
        <p:spPr>
          <a:xfrm>
            <a:off x="5407119" y="3373458"/>
            <a:ext cx="3156857" cy="7704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chemeClr val="bg1"/>
                </a:solidFill>
              </a:rPr>
              <a:t>Where Telstra is IPOLR</a:t>
            </a:r>
            <a:endParaRPr lang="en-GB" sz="1600" dirty="0">
              <a:solidFill>
                <a:schemeClr val="bg1"/>
              </a:solidFill>
            </a:endParaRPr>
          </a:p>
        </p:txBody>
      </p:sp>
      <p:sp>
        <p:nvSpPr>
          <p:cNvPr id="14" name="Rectangle 13"/>
          <p:cNvSpPr/>
          <p:nvPr/>
        </p:nvSpPr>
        <p:spPr>
          <a:xfrm>
            <a:off x="5407118" y="4154809"/>
            <a:ext cx="3156857" cy="2031325"/>
          </a:xfrm>
          <a:prstGeom prst="rect">
            <a:avLst/>
          </a:prstGeom>
        </p:spPr>
        <p:txBody>
          <a:bodyPr wrap="square">
            <a:spAutoFit/>
          </a:bodyPr>
          <a:lstStyle/>
          <a:p>
            <a:r>
              <a:rPr lang="en-US" sz="1400" dirty="0" smtClean="0"/>
              <a:t>Telstra </a:t>
            </a:r>
            <a:r>
              <a:rPr lang="en-US" sz="1400" dirty="0"/>
              <a:t>is the IPOLR in developments of less than 100 lots/premises where NBN </a:t>
            </a:r>
            <a:r>
              <a:rPr lang="en-US" sz="1400" dirty="0" err="1"/>
              <a:t>Co’s</a:t>
            </a:r>
            <a:r>
              <a:rPr lang="en-US" sz="1400" dirty="0"/>
              <a:t> fixed-line network is not available and has not been announced. Telstra also covers developments outside the NBN fixed-line footprint in NBN fixed-wireless and satellite areas. </a:t>
            </a:r>
            <a:endParaRPr lang="en-US" sz="1400" b="1" i="1" dirty="0">
              <a:solidFill>
                <a:schemeClr val="tx2"/>
              </a:solidFill>
              <a:cs typeface="Arial" panose="020B0604020202020204" pitchFamily="34" charset="0"/>
            </a:endParaRPr>
          </a:p>
        </p:txBody>
      </p:sp>
      <p:sp>
        <p:nvSpPr>
          <p:cNvPr id="16" name="Text Placeholder 9"/>
          <p:cNvSpPr>
            <a:spLocks noGrp="1"/>
          </p:cNvSpPr>
          <p:nvPr>
            <p:ph type="body" sz="quarter" idx="13"/>
          </p:nvPr>
        </p:nvSpPr>
        <p:spPr>
          <a:xfrm>
            <a:off x="227789" y="284876"/>
            <a:ext cx="8423275" cy="474032"/>
          </a:xfrm>
        </p:spPr>
        <p:txBody>
          <a:bodyPr/>
          <a:lstStyle/>
          <a:p>
            <a:r>
              <a:rPr lang="en-AU" sz="2000" dirty="0"/>
              <a:t>Telecommunications Infrastructure in New Developments</a:t>
            </a:r>
          </a:p>
          <a:p>
            <a:endParaRPr lang="en-US" dirty="0"/>
          </a:p>
        </p:txBody>
      </p:sp>
      <p:sp>
        <p:nvSpPr>
          <p:cNvPr id="17" name="Rectangle 16"/>
          <p:cNvSpPr/>
          <p:nvPr/>
        </p:nvSpPr>
        <p:spPr>
          <a:xfrm>
            <a:off x="1436913" y="851172"/>
            <a:ext cx="6074229" cy="9558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chemeClr val="bg1"/>
                </a:solidFill>
              </a:rPr>
              <a:t>Developers have choice on which carrier they choose to install and operate a telecommunications network </a:t>
            </a:r>
            <a:endParaRPr lang="en-GB" sz="1600" dirty="0">
              <a:solidFill>
                <a:schemeClr val="bg1"/>
              </a:solidFill>
            </a:endParaRPr>
          </a:p>
        </p:txBody>
      </p:sp>
      <p:sp>
        <p:nvSpPr>
          <p:cNvPr id="5" name="Rectangle 4"/>
          <p:cNvSpPr/>
          <p:nvPr/>
        </p:nvSpPr>
        <p:spPr>
          <a:xfrm>
            <a:off x="337453" y="1831102"/>
            <a:ext cx="8501744" cy="1015663"/>
          </a:xfrm>
          <a:prstGeom prst="rect">
            <a:avLst/>
          </a:prstGeom>
        </p:spPr>
        <p:txBody>
          <a:bodyPr wrap="square">
            <a:spAutoFit/>
          </a:bodyPr>
          <a:lstStyle/>
          <a:p>
            <a:r>
              <a:rPr lang="en-US" dirty="0" smtClean="0"/>
              <a:t> </a:t>
            </a:r>
            <a:r>
              <a:rPr lang="en-US" sz="1400" dirty="0"/>
              <a:t>If </a:t>
            </a:r>
            <a:r>
              <a:rPr lang="en-US" sz="1400" dirty="0" smtClean="0"/>
              <a:t>developers do </a:t>
            </a:r>
            <a:r>
              <a:rPr lang="en-US" sz="1400" dirty="0"/>
              <a:t>not want to choose or cannot find another carrier, </a:t>
            </a:r>
            <a:r>
              <a:rPr lang="en-US" sz="1400" dirty="0" smtClean="0"/>
              <a:t>they can </a:t>
            </a:r>
            <a:r>
              <a:rPr lang="en-US" sz="1400" dirty="0"/>
              <a:t>approach NBN Co or Telstra who are infrastructure providers of last resort (IPOLR) in new developments. This means they must provide infrastructure, on commercially agreed terms, if no one else is supplying it. Both IPOLRs will charge for the installation of the infrastructure. </a:t>
            </a:r>
            <a:endParaRPr lang="en-AU" sz="1400" dirty="0"/>
          </a:p>
        </p:txBody>
      </p:sp>
    </p:spTree>
    <p:extLst>
      <p:ext uri="{BB962C8B-B14F-4D97-AF65-F5344CB8AC3E}">
        <p14:creationId xmlns:p14="http://schemas.microsoft.com/office/powerpoint/2010/main" val="16001462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9"/>
          <p:cNvSpPr>
            <a:spLocks noGrp="1"/>
          </p:cNvSpPr>
          <p:nvPr>
            <p:ph type="body" sz="quarter" idx="13"/>
          </p:nvPr>
        </p:nvSpPr>
        <p:spPr>
          <a:xfrm>
            <a:off x="227789" y="284876"/>
            <a:ext cx="8423275" cy="474032"/>
          </a:xfrm>
        </p:spPr>
        <p:txBody>
          <a:bodyPr/>
          <a:lstStyle/>
          <a:p>
            <a:r>
              <a:rPr lang="en-AU" sz="2000" dirty="0" smtClean="0"/>
              <a:t>Victorian Planning Provisions  - Amendment VC81</a:t>
            </a:r>
            <a:endParaRPr lang="en-AU" sz="2000" dirty="0"/>
          </a:p>
          <a:p>
            <a:endParaRPr lang="en-US" dirty="0"/>
          </a:p>
        </p:txBody>
      </p:sp>
      <p:sp>
        <p:nvSpPr>
          <p:cNvPr id="17" name="Rectangle 16"/>
          <p:cNvSpPr/>
          <p:nvPr/>
        </p:nvSpPr>
        <p:spPr>
          <a:xfrm>
            <a:off x="1436913" y="851172"/>
            <a:ext cx="6074229" cy="9558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chemeClr val="bg1"/>
                </a:solidFill>
              </a:rPr>
              <a:t>Subdivision permits are required to include conditions for telecommunications</a:t>
            </a:r>
            <a:endParaRPr lang="en-GB" sz="1600" dirty="0">
              <a:solidFill>
                <a:schemeClr val="bg1"/>
              </a:solidFill>
            </a:endParaRPr>
          </a:p>
        </p:txBody>
      </p:sp>
      <p:sp>
        <p:nvSpPr>
          <p:cNvPr id="5" name="Rectangle 4"/>
          <p:cNvSpPr/>
          <p:nvPr/>
        </p:nvSpPr>
        <p:spPr>
          <a:xfrm>
            <a:off x="337453" y="1909149"/>
            <a:ext cx="8501744" cy="2800767"/>
          </a:xfrm>
          <a:prstGeom prst="rect">
            <a:avLst/>
          </a:prstGeom>
        </p:spPr>
        <p:txBody>
          <a:bodyPr wrap="square">
            <a:spAutoFit/>
          </a:bodyPr>
          <a:lstStyle/>
          <a:p>
            <a:endParaRPr lang="en-AU" dirty="0"/>
          </a:p>
          <a:p>
            <a:r>
              <a:rPr lang="en-US" dirty="0"/>
              <a:t> </a:t>
            </a:r>
            <a:r>
              <a:rPr lang="en-US" i="1" dirty="0"/>
              <a:t>“The owner of the land must enter into an agreement with: </a:t>
            </a:r>
            <a:endParaRPr lang="en-US" i="1" dirty="0" smtClean="0"/>
          </a:p>
          <a:p>
            <a:endParaRPr lang="en-AU" sz="1400" dirty="0"/>
          </a:p>
          <a:p>
            <a:r>
              <a:rPr lang="en-US" sz="1400" dirty="0"/>
              <a:t> </a:t>
            </a:r>
            <a:r>
              <a:rPr lang="en-US" sz="1400" i="1" dirty="0"/>
              <a:t>a telecommunications network or service provider for the provision of telecommunication services to each lot shown on the endorsed plan in accordance with the provider’s requirements and relevant legislation at the time; and </a:t>
            </a:r>
            <a:endParaRPr lang="en-US" sz="1400" i="1" dirty="0" smtClean="0"/>
          </a:p>
          <a:p>
            <a:endParaRPr lang="en-AU" sz="1400" dirty="0"/>
          </a:p>
          <a:p>
            <a:r>
              <a:rPr lang="en-US" sz="1400" dirty="0"/>
              <a:t> </a:t>
            </a:r>
            <a:r>
              <a:rPr lang="en-US" sz="1400" i="1" dirty="0"/>
              <a:t>a suitably qualified person for the provision of </a:t>
            </a:r>
            <a:r>
              <a:rPr lang="en-US" sz="1400" i="1" dirty="0" err="1"/>
              <a:t>fibre</a:t>
            </a:r>
            <a:r>
              <a:rPr lang="en-US" sz="1400" i="1" dirty="0"/>
              <a:t> ready telecommunication facilities to each lot shown on the endorsed plan in accordance with any industry specifications or any standards set by the Australian Communications and Media Authority, unless the applicant can demonstrate that the land is in an area where the National Broadband Network (NBN) will not be provided by optical </a:t>
            </a:r>
            <a:r>
              <a:rPr lang="en-US" sz="1400" i="1" dirty="0" err="1"/>
              <a:t>fibre</a:t>
            </a:r>
            <a:r>
              <a:rPr lang="en-US" sz="1400" i="1" dirty="0"/>
              <a:t>.</a:t>
            </a:r>
            <a:endParaRPr lang="en-AU" sz="1400" dirty="0"/>
          </a:p>
        </p:txBody>
      </p:sp>
    </p:spTree>
    <p:extLst>
      <p:ext uri="{BB962C8B-B14F-4D97-AF65-F5344CB8AC3E}">
        <p14:creationId xmlns:p14="http://schemas.microsoft.com/office/powerpoint/2010/main" val="40798318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9"/>
          <p:cNvSpPr>
            <a:spLocks noGrp="1"/>
          </p:cNvSpPr>
          <p:nvPr>
            <p:ph type="body" sz="quarter" idx="13"/>
          </p:nvPr>
        </p:nvSpPr>
        <p:spPr>
          <a:xfrm>
            <a:off x="227789" y="341154"/>
            <a:ext cx="8423275" cy="474032"/>
          </a:xfrm>
        </p:spPr>
        <p:txBody>
          <a:bodyPr/>
          <a:lstStyle/>
          <a:p>
            <a:r>
              <a:rPr lang="en-AU" sz="2800" dirty="0" smtClean="0"/>
              <a:t>Applying to </a:t>
            </a:r>
            <a:r>
              <a:rPr lang="en-AU" sz="2800" b="1" dirty="0" smtClean="0"/>
              <a:t>nbn</a:t>
            </a:r>
            <a:r>
              <a:rPr lang="en-AU" sz="2800" dirty="0" smtClean="0"/>
              <a:t>?</a:t>
            </a:r>
            <a:endParaRPr lang="en-AU" sz="2800" dirty="0"/>
          </a:p>
          <a:p>
            <a:endParaRPr lang="en-US" dirty="0"/>
          </a:p>
        </p:txBody>
      </p:sp>
      <p:sp>
        <p:nvSpPr>
          <p:cNvPr id="17" name="Rectangle 16"/>
          <p:cNvSpPr/>
          <p:nvPr/>
        </p:nvSpPr>
        <p:spPr>
          <a:xfrm>
            <a:off x="1436913" y="1221296"/>
            <a:ext cx="6074229" cy="9558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How to get nbn™ ready in 3 easy steps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333" y="2515280"/>
            <a:ext cx="2730116" cy="2522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3473" y="2536708"/>
            <a:ext cx="2668361" cy="2240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7725" y="2562962"/>
            <a:ext cx="2588401" cy="2340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60045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p:cNvSpPr txBox="1">
            <a:spLocks/>
          </p:cNvSpPr>
          <p:nvPr/>
        </p:nvSpPr>
        <p:spPr>
          <a:xfrm>
            <a:off x="510816" y="764761"/>
            <a:ext cx="8423634" cy="387798"/>
          </a:xfrm>
          <a:prstGeom prst="rect">
            <a:avLst/>
          </a:prstGeom>
        </p:spPr>
        <p:txBody>
          <a:bodyPr vert="horz" wrap="square" lIns="0" tIns="0" rIns="0" bIns="0" rtlCol="0" anchor="ctr" anchorCtr="0">
            <a:spAutoFit/>
          </a:bodyPr>
          <a:lstStyle>
            <a:lvl1pPr algn="l" defTabSz="457200" rtl="0" eaLnBrk="1" latinLnBrk="0" hangingPunct="1">
              <a:lnSpc>
                <a:spcPct val="90000"/>
              </a:lnSpc>
              <a:spcBef>
                <a:spcPct val="0"/>
              </a:spcBef>
              <a:buNone/>
              <a:defRPr sz="2800" kern="1200" spc="-90" baseline="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AU" dirty="0" smtClean="0"/>
              <a:t>What can you do?</a:t>
            </a:r>
            <a:endParaRPr lang="en-US" dirty="0"/>
          </a:p>
        </p:txBody>
      </p:sp>
      <p:sp>
        <p:nvSpPr>
          <p:cNvPr id="10" name="Footer Placeholder 5"/>
          <p:cNvSpPr>
            <a:spLocks noGrp="1"/>
          </p:cNvSpPr>
          <p:nvPr>
            <p:ph type="ftr" sz="quarter" idx="3"/>
          </p:nvPr>
        </p:nvSpPr>
        <p:spPr>
          <a:xfrm>
            <a:off x="539750" y="6321957"/>
            <a:ext cx="2895600" cy="138499"/>
          </a:xfrm>
        </p:spPr>
        <p:txBody>
          <a:bodyPr/>
          <a:lstStyle/>
          <a:p>
            <a:r>
              <a:rPr lang="en-AU" dirty="0"/>
              <a:t>COMMERCIAL IN CONFIDENCE</a:t>
            </a:r>
            <a:endParaRPr lang="en-US" dirty="0"/>
          </a:p>
        </p:txBody>
      </p:sp>
      <p:sp>
        <p:nvSpPr>
          <p:cNvPr id="11" name="Text Placeholder 10"/>
          <p:cNvSpPr>
            <a:spLocks noGrp="1"/>
          </p:cNvSpPr>
          <p:nvPr>
            <p:ph type="body" sz="quarter" idx="14"/>
          </p:nvPr>
        </p:nvSpPr>
        <p:spPr>
          <a:xfrm>
            <a:off x="358776" y="1445146"/>
            <a:ext cx="8423275" cy="4160998"/>
          </a:xfrm>
        </p:spPr>
        <p:txBody>
          <a:bodyPr numCol="2"/>
          <a:lstStyle/>
          <a:p>
            <a:pPr lvl="0">
              <a:spcAft>
                <a:spcPts val="600"/>
              </a:spcAft>
              <a:buClr>
                <a:schemeClr val="bg2"/>
              </a:buClr>
              <a:buSzPct val="150000"/>
              <a:buFont typeface="Wingdings" panose="05000000000000000000" pitchFamily="2" charset="2"/>
              <a:buChar char="þ"/>
            </a:pPr>
            <a:r>
              <a:rPr lang="en-AU" sz="1300" b="1" dirty="0" smtClean="0">
                <a:solidFill>
                  <a:schemeClr val="tx2"/>
                </a:solidFill>
              </a:rPr>
              <a:t>Check out the website </a:t>
            </a:r>
            <a:r>
              <a:rPr lang="en-AU" sz="1300" dirty="0" smtClean="0">
                <a:solidFill>
                  <a:schemeClr val="bg2"/>
                </a:solidFill>
              </a:rPr>
              <a:t>it has a lot of resources.</a:t>
            </a:r>
          </a:p>
          <a:p>
            <a:pPr lvl="0">
              <a:spcAft>
                <a:spcPts val="600"/>
              </a:spcAft>
              <a:buClr>
                <a:schemeClr val="bg2"/>
              </a:buClr>
              <a:buSzPct val="150000"/>
              <a:buFont typeface="Wingdings" panose="05000000000000000000" pitchFamily="2" charset="2"/>
              <a:buChar char="þ"/>
            </a:pPr>
            <a:endParaRPr lang="en-AU" sz="1300" dirty="0" smtClean="0">
              <a:solidFill>
                <a:schemeClr val="bg2"/>
              </a:solidFill>
            </a:endParaRPr>
          </a:p>
          <a:p>
            <a:pPr>
              <a:spcAft>
                <a:spcPts val="600"/>
              </a:spcAft>
              <a:buClr>
                <a:schemeClr val="bg2"/>
              </a:buClr>
              <a:buSzPct val="150000"/>
              <a:buFont typeface="Wingdings" panose="05000000000000000000" pitchFamily="2" charset="2"/>
              <a:buChar char="þ"/>
            </a:pPr>
            <a:r>
              <a:rPr lang="en-AU" sz="1300" b="1" dirty="0" smtClean="0">
                <a:solidFill>
                  <a:schemeClr val="tx2"/>
                </a:solidFill>
              </a:rPr>
              <a:t>Check </a:t>
            </a:r>
            <a:r>
              <a:rPr lang="en-AU" sz="1300" b="1" dirty="0">
                <a:solidFill>
                  <a:schemeClr val="tx2"/>
                </a:solidFill>
              </a:rPr>
              <a:t>the areas you service – is nbn the </a:t>
            </a:r>
            <a:r>
              <a:rPr lang="en-AU" sz="1300" b="1" dirty="0" smtClean="0">
                <a:solidFill>
                  <a:schemeClr val="tx2"/>
                </a:solidFill>
              </a:rPr>
              <a:t>Infrastructure </a:t>
            </a:r>
            <a:r>
              <a:rPr lang="en-AU" sz="1300" b="1" dirty="0">
                <a:solidFill>
                  <a:schemeClr val="tx2"/>
                </a:solidFill>
              </a:rPr>
              <a:t>Provider of Last Resort  </a:t>
            </a:r>
            <a:r>
              <a:rPr lang="en-AU" sz="1300" dirty="0">
                <a:solidFill>
                  <a:schemeClr val="bg2"/>
                </a:solidFill>
              </a:rPr>
              <a:t>this will change to who you can apply for </a:t>
            </a:r>
            <a:r>
              <a:rPr lang="en-AU" sz="1300" dirty="0" smtClean="0">
                <a:solidFill>
                  <a:schemeClr val="bg2"/>
                </a:solidFill>
              </a:rPr>
              <a:t>telecommunications services</a:t>
            </a:r>
            <a:r>
              <a:rPr lang="en-AU" sz="1300" dirty="0">
                <a:solidFill>
                  <a:schemeClr val="bg2"/>
                </a:solidFill>
              </a:rPr>
              <a:t>.</a:t>
            </a:r>
          </a:p>
          <a:p>
            <a:pPr lvl="0">
              <a:spcAft>
                <a:spcPts val="600"/>
              </a:spcAft>
              <a:buClr>
                <a:schemeClr val="bg2"/>
              </a:buClr>
              <a:buSzPct val="150000"/>
              <a:buFont typeface="Wingdings" panose="05000000000000000000" pitchFamily="2" charset="2"/>
              <a:buChar char="þ"/>
            </a:pPr>
            <a:endParaRPr lang="en-AU" sz="1300" dirty="0">
              <a:solidFill>
                <a:schemeClr val="bg2"/>
              </a:solidFill>
            </a:endParaRPr>
          </a:p>
          <a:p>
            <a:pPr lvl="0">
              <a:spcAft>
                <a:spcPts val="600"/>
              </a:spcAft>
              <a:buClr>
                <a:schemeClr val="bg2"/>
              </a:buClr>
              <a:buSzPct val="150000"/>
              <a:buFont typeface="Wingdings" panose="05000000000000000000" pitchFamily="2" charset="2"/>
              <a:buChar char="þ"/>
            </a:pPr>
            <a:r>
              <a:rPr lang="en-AU" sz="1300" b="1" dirty="0" smtClean="0">
                <a:solidFill>
                  <a:schemeClr val="tx2"/>
                </a:solidFill>
              </a:rPr>
              <a:t>Contact nbn Account Manager </a:t>
            </a:r>
            <a:r>
              <a:rPr lang="en-AU" sz="1300" dirty="0" smtClean="0">
                <a:solidFill>
                  <a:schemeClr val="bg2"/>
                </a:solidFill>
              </a:rPr>
              <a:t>arrange a meeting to go through the details of developments/sub-divisions.</a:t>
            </a:r>
          </a:p>
          <a:p>
            <a:pPr lvl="0">
              <a:spcAft>
                <a:spcPts val="600"/>
              </a:spcAft>
              <a:buClr>
                <a:schemeClr val="bg2"/>
              </a:buClr>
              <a:buSzPct val="150000"/>
              <a:buFont typeface="Wingdings" panose="05000000000000000000" pitchFamily="2" charset="2"/>
              <a:buChar char="þ"/>
            </a:pPr>
            <a:endParaRPr lang="en-AU" sz="1300" dirty="0">
              <a:solidFill>
                <a:schemeClr val="bg2"/>
              </a:solidFill>
            </a:endParaRPr>
          </a:p>
          <a:p>
            <a:pPr lvl="0">
              <a:spcAft>
                <a:spcPts val="600"/>
              </a:spcAft>
              <a:buClr>
                <a:schemeClr val="bg2"/>
              </a:buClr>
              <a:buSzPct val="150000"/>
              <a:buFont typeface="Wingdings" panose="05000000000000000000" pitchFamily="2" charset="2"/>
              <a:buChar char="þ"/>
            </a:pPr>
            <a:r>
              <a:rPr lang="en-AU" sz="1300" b="1" dirty="0" smtClean="0">
                <a:solidFill>
                  <a:schemeClr val="tx2"/>
                </a:solidFill>
              </a:rPr>
              <a:t>Check the address of the development </a:t>
            </a:r>
            <a:r>
              <a:rPr lang="en-AU" sz="1300" dirty="0" smtClean="0">
                <a:solidFill>
                  <a:schemeClr val="bg2"/>
                </a:solidFill>
              </a:rPr>
              <a:t>the website will tell you if it is an nbn area.</a:t>
            </a:r>
            <a:endParaRPr lang="en-AU" sz="1300" dirty="0">
              <a:solidFill>
                <a:schemeClr val="bg2"/>
              </a:solidFill>
            </a:endParaRPr>
          </a:p>
          <a:p>
            <a:pPr marL="0" lvl="0" indent="0">
              <a:spcAft>
                <a:spcPts val="600"/>
              </a:spcAft>
              <a:buClr>
                <a:schemeClr val="bg2"/>
              </a:buClr>
              <a:buSzPct val="150000"/>
              <a:buNone/>
            </a:pPr>
            <a:endParaRPr lang="en-AU" sz="1300" dirty="0" smtClean="0">
              <a:solidFill>
                <a:schemeClr val="bg2"/>
              </a:solidFill>
            </a:endParaRPr>
          </a:p>
          <a:p>
            <a:pPr marL="0" lvl="0" indent="0">
              <a:spcAft>
                <a:spcPts val="600"/>
              </a:spcAft>
              <a:buClr>
                <a:schemeClr val="bg2"/>
              </a:buClr>
              <a:buSzPct val="150000"/>
              <a:buNone/>
            </a:pPr>
            <a:endParaRPr lang="en-AU" sz="1300" dirty="0">
              <a:solidFill>
                <a:schemeClr val="bg2"/>
              </a:solidFill>
            </a:endParaRPr>
          </a:p>
          <a:p>
            <a:pPr marL="528638" lvl="0">
              <a:spcAft>
                <a:spcPts val="600"/>
              </a:spcAft>
              <a:buClr>
                <a:schemeClr val="bg2"/>
              </a:buClr>
              <a:buSzPct val="150000"/>
              <a:buFont typeface="Wingdings" panose="05000000000000000000" pitchFamily="2" charset="2"/>
              <a:buChar char="þ"/>
            </a:pPr>
            <a:r>
              <a:rPr lang="en-AU" sz="1300" b="1" dirty="0" smtClean="0">
                <a:solidFill>
                  <a:schemeClr val="tx2"/>
                </a:solidFill>
              </a:rPr>
              <a:t>Apply </a:t>
            </a:r>
            <a:r>
              <a:rPr lang="en-AU" sz="1300" b="1" dirty="0">
                <a:solidFill>
                  <a:schemeClr val="tx2"/>
                </a:solidFill>
              </a:rPr>
              <a:t>early </a:t>
            </a:r>
            <a:r>
              <a:rPr lang="en-AU" sz="1300" b="1" dirty="0">
                <a:solidFill>
                  <a:schemeClr val="bg2"/>
                </a:solidFill>
              </a:rPr>
              <a:t>nbn</a:t>
            </a:r>
            <a:r>
              <a:rPr lang="en-AU" sz="1300" dirty="0">
                <a:solidFill>
                  <a:schemeClr val="bg2"/>
                </a:solidFill>
              </a:rPr>
              <a:t> </a:t>
            </a:r>
            <a:r>
              <a:rPr lang="en-AU" sz="1300" dirty="0" smtClean="0">
                <a:solidFill>
                  <a:schemeClr val="bg2"/>
                </a:solidFill>
              </a:rPr>
              <a:t>timeframes require application prior to commencing construction</a:t>
            </a:r>
          </a:p>
          <a:p>
            <a:pPr marL="185738" lvl="0" indent="0">
              <a:spcAft>
                <a:spcPts val="600"/>
              </a:spcAft>
              <a:buClr>
                <a:schemeClr val="bg2"/>
              </a:buClr>
              <a:buSzPct val="150000"/>
              <a:buNone/>
            </a:pPr>
            <a:r>
              <a:rPr lang="en-AU" sz="1300" dirty="0" smtClean="0">
                <a:solidFill>
                  <a:schemeClr val="bg2"/>
                </a:solidFill>
              </a:rPr>
              <a:t> </a:t>
            </a:r>
            <a:endParaRPr lang="en-AU" sz="1300" dirty="0">
              <a:solidFill>
                <a:schemeClr val="bg2"/>
              </a:solidFill>
            </a:endParaRPr>
          </a:p>
          <a:p>
            <a:pPr marL="528638" lvl="0">
              <a:spcAft>
                <a:spcPts val="600"/>
              </a:spcAft>
              <a:buClr>
                <a:schemeClr val="bg2"/>
              </a:buClr>
              <a:buSzPct val="150000"/>
              <a:buFont typeface="Wingdings" panose="05000000000000000000" pitchFamily="2" charset="2"/>
              <a:buChar char="þ"/>
            </a:pPr>
            <a:r>
              <a:rPr lang="en-AU" sz="1300" b="1" dirty="0" smtClean="0">
                <a:solidFill>
                  <a:schemeClr val="tx2"/>
                </a:solidFill>
              </a:rPr>
              <a:t>Choose the correct application type  </a:t>
            </a:r>
            <a:r>
              <a:rPr lang="en-AU" sz="1300" dirty="0">
                <a:solidFill>
                  <a:schemeClr val="bg2"/>
                </a:solidFill>
              </a:rPr>
              <a:t>there are </a:t>
            </a:r>
            <a:r>
              <a:rPr lang="en-AU" sz="1300" dirty="0" smtClean="0">
                <a:solidFill>
                  <a:schemeClr val="bg2"/>
                </a:solidFill>
              </a:rPr>
              <a:t>different types of applications for Lead In Conduit only to developments that require roads &amp; services</a:t>
            </a:r>
          </a:p>
          <a:p>
            <a:pPr marL="528638" lvl="0">
              <a:spcAft>
                <a:spcPts val="600"/>
              </a:spcAft>
              <a:buClr>
                <a:schemeClr val="bg2"/>
              </a:buClr>
              <a:buSzPct val="150000"/>
              <a:buFont typeface="Wingdings" panose="05000000000000000000" pitchFamily="2" charset="2"/>
              <a:buChar char="þ"/>
            </a:pPr>
            <a:endParaRPr lang="en-AU" sz="1300" dirty="0">
              <a:solidFill>
                <a:schemeClr val="bg2"/>
              </a:solidFill>
            </a:endParaRPr>
          </a:p>
          <a:p>
            <a:pPr marL="528638" lvl="0">
              <a:spcAft>
                <a:spcPts val="600"/>
              </a:spcAft>
              <a:buClr>
                <a:schemeClr val="bg2"/>
              </a:buClr>
              <a:buSzPct val="150000"/>
              <a:buFont typeface="Wingdings" panose="05000000000000000000" pitchFamily="2" charset="2"/>
              <a:buChar char="þ"/>
            </a:pPr>
            <a:r>
              <a:rPr lang="en-AU" sz="1300" b="1" dirty="0" smtClean="0">
                <a:solidFill>
                  <a:schemeClr val="tx2"/>
                </a:solidFill>
              </a:rPr>
              <a:t>Ensure your client can meet the two conditions of the sub-division </a:t>
            </a:r>
            <a:r>
              <a:rPr lang="en-AU" sz="1300" dirty="0">
                <a:solidFill>
                  <a:schemeClr val="bg2"/>
                </a:solidFill>
              </a:rPr>
              <a:t>by</a:t>
            </a:r>
            <a:r>
              <a:rPr lang="en-AU" sz="1300" b="1" dirty="0" smtClean="0">
                <a:solidFill>
                  <a:schemeClr val="tx2"/>
                </a:solidFill>
              </a:rPr>
              <a:t> </a:t>
            </a:r>
            <a:r>
              <a:rPr lang="en-AU" sz="1300" dirty="0" smtClean="0">
                <a:solidFill>
                  <a:schemeClr val="bg2"/>
                </a:solidFill>
              </a:rPr>
              <a:t>providing fibre ready facilities and entering into an agreement with a telecommunications network or service provider.</a:t>
            </a:r>
          </a:p>
          <a:p>
            <a:pPr marL="528638" lvl="0">
              <a:spcAft>
                <a:spcPts val="600"/>
              </a:spcAft>
              <a:buClr>
                <a:schemeClr val="bg2"/>
              </a:buClr>
              <a:buSzPct val="150000"/>
              <a:buFont typeface="Wingdings" panose="05000000000000000000" pitchFamily="2" charset="2"/>
              <a:buChar char="þ"/>
            </a:pPr>
            <a:endParaRPr lang="en-AU" sz="1300" dirty="0">
              <a:solidFill>
                <a:schemeClr val="bg2"/>
              </a:solidFill>
            </a:endParaRPr>
          </a:p>
          <a:p>
            <a:endParaRPr lang="en-US" sz="1100" b="1" dirty="0"/>
          </a:p>
        </p:txBody>
      </p:sp>
    </p:spTree>
    <p:extLst>
      <p:ext uri="{BB962C8B-B14F-4D97-AF65-F5344CB8AC3E}">
        <p14:creationId xmlns:p14="http://schemas.microsoft.com/office/powerpoint/2010/main" val="12801408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Questions?</a:t>
            </a:r>
            <a:endParaRPr lang="en-AU" dirty="0"/>
          </a:p>
        </p:txBody>
      </p:sp>
      <p:sp>
        <p:nvSpPr>
          <p:cNvPr id="22" name="Footer Placeholder 21"/>
          <p:cNvSpPr>
            <a:spLocks noGrp="1"/>
          </p:cNvSpPr>
          <p:nvPr>
            <p:ph type="ftr" sz="quarter" idx="3"/>
          </p:nvPr>
        </p:nvSpPr>
        <p:spPr/>
        <p:txBody>
          <a:bodyPr/>
          <a:lstStyle/>
          <a:p>
            <a:r>
              <a:rPr lang="en-AU" smtClean="0"/>
              <a:t>nbn-Confidential: Commercial</a:t>
            </a:r>
            <a:endParaRPr lang="en-AU" dirty="0"/>
          </a:p>
        </p:txBody>
      </p:sp>
    </p:spTree>
    <p:extLst>
      <p:ext uri="{BB962C8B-B14F-4D97-AF65-F5344CB8AC3E}">
        <p14:creationId xmlns:p14="http://schemas.microsoft.com/office/powerpoint/2010/main" val="38163678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358416" y="621906"/>
            <a:ext cx="8423634" cy="747897"/>
          </a:xfrm>
        </p:spPr>
        <p:txBody>
          <a:bodyPr/>
          <a:lstStyle/>
          <a:p>
            <a:r>
              <a:rPr lang="en-AU" sz="5400" dirty="0" smtClean="0"/>
              <a:t>Agenda</a:t>
            </a:r>
            <a:endParaRPr lang="en-US" sz="5400" dirty="0"/>
          </a:p>
        </p:txBody>
      </p:sp>
      <p:sp>
        <p:nvSpPr>
          <p:cNvPr id="13" name="TextBox 12"/>
          <p:cNvSpPr txBox="1"/>
          <p:nvPr/>
        </p:nvSpPr>
        <p:spPr>
          <a:xfrm>
            <a:off x="979591" y="1784521"/>
            <a:ext cx="5998152" cy="584775"/>
          </a:xfrm>
          <a:prstGeom prst="rect">
            <a:avLst/>
          </a:prstGeom>
          <a:noFill/>
        </p:spPr>
        <p:txBody>
          <a:bodyPr wrap="square" rtlCol="0">
            <a:spAutoFit/>
          </a:bodyPr>
          <a:lstStyle/>
          <a:p>
            <a:r>
              <a:rPr lang="en-AU" sz="3200" dirty="0" smtClean="0">
                <a:solidFill>
                  <a:schemeClr val="tx2"/>
                </a:solidFill>
              </a:rPr>
              <a:t>Update on the </a:t>
            </a:r>
            <a:r>
              <a:rPr lang="en-AU" sz="3200" b="1" dirty="0" smtClean="0">
                <a:solidFill>
                  <a:schemeClr val="tx2"/>
                </a:solidFill>
              </a:rPr>
              <a:t>nbn</a:t>
            </a:r>
            <a:r>
              <a:rPr lang="en-AU" sz="3200" dirty="0" smtClean="0">
                <a:solidFill>
                  <a:schemeClr val="tx2"/>
                </a:solidFill>
              </a:rPr>
              <a:t> roll out</a:t>
            </a:r>
            <a:endParaRPr lang="en-AU" sz="3200" dirty="0">
              <a:solidFill>
                <a:schemeClr val="bg2"/>
              </a:solidFill>
            </a:endParaRPr>
          </a:p>
        </p:txBody>
      </p:sp>
      <p:pic>
        <p:nvPicPr>
          <p:cNvPr id="34" name="Picture 33"/>
          <p:cNvPicPr/>
          <p:nvPr/>
        </p:nvPicPr>
        <p:blipFill>
          <a:blip r:embed="rId2">
            <a:extLst>
              <a:ext uri="{28A0092B-C50C-407E-A947-70E740481C1C}">
                <a14:useLocalDpi xmlns:a14="http://schemas.microsoft.com/office/drawing/2010/main" val="0"/>
              </a:ext>
            </a:extLst>
          </a:blip>
          <a:srcRect/>
          <a:stretch>
            <a:fillRect/>
          </a:stretch>
        </p:blipFill>
        <p:spPr bwMode="auto">
          <a:xfrm>
            <a:off x="287798" y="4782645"/>
            <a:ext cx="360000" cy="360000"/>
          </a:xfrm>
          <a:prstGeom prst="rect">
            <a:avLst/>
          </a:prstGeom>
          <a:noFill/>
          <a:ln>
            <a:noFill/>
          </a:ln>
        </p:spPr>
      </p:pic>
      <p:pic>
        <p:nvPicPr>
          <p:cNvPr id="35" name="Picture 34"/>
          <p:cNvPicPr/>
          <p:nvPr/>
        </p:nvPicPr>
        <p:blipFill>
          <a:blip r:embed="rId3">
            <a:extLst>
              <a:ext uri="{28A0092B-C50C-407E-A947-70E740481C1C}">
                <a14:useLocalDpi xmlns:a14="http://schemas.microsoft.com/office/drawing/2010/main" val="0"/>
              </a:ext>
            </a:extLst>
          </a:blip>
          <a:srcRect/>
          <a:stretch>
            <a:fillRect/>
          </a:stretch>
        </p:blipFill>
        <p:spPr bwMode="auto">
          <a:xfrm>
            <a:off x="287798" y="1904603"/>
            <a:ext cx="360000" cy="360000"/>
          </a:xfrm>
          <a:prstGeom prst="rect">
            <a:avLst/>
          </a:prstGeom>
          <a:noFill/>
          <a:ln>
            <a:noFill/>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798" y="3788260"/>
            <a:ext cx="360000" cy="3600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022" y="2848531"/>
            <a:ext cx="360000" cy="360000"/>
          </a:xfrm>
          <a:prstGeom prst="rect">
            <a:avLst/>
          </a:prstGeom>
        </p:spPr>
      </p:pic>
      <p:sp>
        <p:nvSpPr>
          <p:cNvPr id="27" name="TextBox 26"/>
          <p:cNvSpPr txBox="1"/>
          <p:nvPr/>
        </p:nvSpPr>
        <p:spPr>
          <a:xfrm>
            <a:off x="1001359" y="2736143"/>
            <a:ext cx="7010527" cy="584775"/>
          </a:xfrm>
          <a:prstGeom prst="rect">
            <a:avLst/>
          </a:prstGeom>
          <a:noFill/>
        </p:spPr>
        <p:txBody>
          <a:bodyPr wrap="square" rtlCol="0">
            <a:spAutoFit/>
          </a:bodyPr>
          <a:lstStyle/>
          <a:p>
            <a:r>
              <a:rPr lang="en-AU" sz="3200" dirty="0" smtClean="0">
                <a:solidFill>
                  <a:schemeClr val="tx2"/>
                </a:solidFill>
              </a:rPr>
              <a:t>What is happening in Victoria?</a:t>
            </a:r>
            <a:endParaRPr lang="en-AU" sz="3200" dirty="0">
              <a:solidFill>
                <a:schemeClr val="bg2"/>
              </a:solidFill>
            </a:endParaRPr>
          </a:p>
        </p:txBody>
      </p:sp>
      <p:sp>
        <p:nvSpPr>
          <p:cNvPr id="28" name="TextBox 27"/>
          <p:cNvSpPr txBox="1"/>
          <p:nvPr/>
        </p:nvSpPr>
        <p:spPr>
          <a:xfrm>
            <a:off x="1001359" y="3788260"/>
            <a:ext cx="6651298" cy="584775"/>
          </a:xfrm>
          <a:prstGeom prst="rect">
            <a:avLst/>
          </a:prstGeom>
          <a:noFill/>
        </p:spPr>
        <p:txBody>
          <a:bodyPr wrap="square" rtlCol="0">
            <a:spAutoFit/>
          </a:bodyPr>
          <a:lstStyle/>
          <a:p>
            <a:r>
              <a:rPr lang="en-AU" sz="3200" dirty="0" smtClean="0">
                <a:solidFill>
                  <a:schemeClr val="tx2"/>
                </a:solidFill>
              </a:rPr>
              <a:t>What is the impact to you? </a:t>
            </a:r>
            <a:endParaRPr lang="en-AU" sz="3200" dirty="0">
              <a:solidFill>
                <a:schemeClr val="bg2"/>
              </a:solidFill>
            </a:endParaRPr>
          </a:p>
        </p:txBody>
      </p:sp>
      <p:sp>
        <p:nvSpPr>
          <p:cNvPr id="29" name="TextBox 28"/>
          <p:cNvSpPr txBox="1"/>
          <p:nvPr/>
        </p:nvSpPr>
        <p:spPr>
          <a:xfrm>
            <a:off x="1012249" y="4777881"/>
            <a:ext cx="5560036" cy="584775"/>
          </a:xfrm>
          <a:prstGeom prst="rect">
            <a:avLst/>
          </a:prstGeom>
          <a:noFill/>
        </p:spPr>
        <p:txBody>
          <a:bodyPr wrap="square" rtlCol="0">
            <a:spAutoFit/>
          </a:bodyPr>
          <a:lstStyle/>
          <a:p>
            <a:r>
              <a:rPr lang="en-AU" sz="3200" dirty="0" smtClean="0">
                <a:solidFill>
                  <a:schemeClr val="tx2"/>
                </a:solidFill>
              </a:rPr>
              <a:t>Questions?</a:t>
            </a:r>
            <a:endParaRPr lang="en-AU" sz="3200" dirty="0">
              <a:solidFill>
                <a:schemeClr val="bg2"/>
              </a:solidFill>
            </a:endParaRPr>
          </a:p>
        </p:txBody>
      </p:sp>
    </p:spTree>
    <p:extLst>
      <p:ext uri="{BB962C8B-B14F-4D97-AF65-F5344CB8AC3E}">
        <p14:creationId xmlns:p14="http://schemas.microsoft.com/office/powerpoint/2010/main" val="21832057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Update on the </a:t>
            </a:r>
            <a:r>
              <a:rPr lang="en-AU" b="1" dirty="0" smtClean="0"/>
              <a:t>nbn</a:t>
            </a:r>
            <a:r>
              <a:rPr lang="en-AU" dirty="0" smtClean="0"/>
              <a:t> rollout</a:t>
            </a:r>
          </a:p>
        </p:txBody>
      </p:sp>
    </p:spTree>
    <p:extLst>
      <p:ext uri="{BB962C8B-B14F-4D97-AF65-F5344CB8AC3E}">
        <p14:creationId xmlns:p14="http://schemas.microsoft.com/office/powerpoint/2010/main" val="34010002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715" y="283028"/>
            <a:ext cx="6797933" cy="6276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5911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655072"/>
            <a:ext cx="9144000" cy="2030208"/>
          </a:xfrm>
          <a:prstGeom prst="rect">
            <a:avLst/>
          </a:prstGeom>
          <a:solidFill>
            <a:schemeClr val="bg2"/>
          </a:solidFill>
          <a:ln w="317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graphicFrame>
        <p:nvGraphicFramePr>
          <p:cNvPr id="13" name="Object 12" hidden="1"/>
          <p:cNvGraphicFramePr>
            <a:graphicFrameLocks noChangeAspect="1"/>
          </p:cNvGraphicFramePr>
          <p:nvPr>
            <p:custDataLst>
              <p:tags r:id="rId2"/>
            </p:custDataLst>
            <p:extLst/>
          </p:nvPr>
        </p:nvGraphicFramePr>
        <p:xfrm>
          <a:off x="1590" y="1589"/>
          <a:ext cx="1587" cy="1587"/>
        </p:xfrm>
        <a:graphic>
          <a:graphicData uri="http://schemas.openxmlformats.org/presentationml/2006/ole">
            <mc:AlternateContent xmlns:mc="http://schemas.openxmlformats.org/markup-compatibility/2006">
              <mc:Choice xmlns:v="urn:schemas-microsoft-com:vml" Requires="v">
                <p:oleObj spid="_x0000_s1070" name="think-cell Slide" r:id="rId19" imgW="216" imgH="216" progId="TCLayout.ActiveDocument.1">
                  <p:embed/>
                </p:oleObj>
              </mc:Choice>
              <mc:Fallback>
                <p:oleObj name="think-cell Slide" r:id="rId19" imgW="216" imgH="216" progId="TCLayout.ActiveDocument.1">
                  <p:embed/>
                  <p:pic>
                    <p:nvPicPr>
                      <p:cNvPr id="0" name=""/>
                      <p:cNvPicPr/>
                      <p:nvPr/>
                    </p:nvPicPr>
                    <p:blipFill>
                      <a:blip r:embed="rId20"/>
                      <a:stretch>
                        <a:fillRect/>
                      </a:stretch>
                    </p:blipFill>
                    <p:spPr>
                      <a:xfrm>
                        <a:off x="1590" y="1589"/>
                        <a:ext cx="1587" cy="1587"/>
                      </a:xfrm>
                      <a:prstGeom prst="rect">
                        <a:avLst/>
                      </a:prstGeom>
                    </p:spPr>
                  </p:pic>
                </p:oleObj>
              </mc:Fallback>
            </mc:AlternateContent>
          </a:graphicData>
        </a:graphic>
      </p:graphicFrame>
      <p:sp>
        <p:nvSpPr>
          <p:cNvPr id="35" name="Rectangle 34" hidden="1"/>
          <p:cNvSpPr/>
          <p:nvPr>
            <p:custDataLst>
              <p:tags r:id="rId3"/>
            </p:custDataLst>
          </p:nvPr>
        </p:nvSpPr>
        <p:spPr bwMode="auto">
          <a:xfrm>
            <a:off x="0" y="3"/>
            <a:ext cx="158750" cy="15875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AU" sz="1000">
              <a:latin typeface="Verdana"/>
              <a:sym typeface="Verdana"/>
            </a:endParaRPr>
          </a:p>
        </p:txBody>
      </p:sp>
      <p:sp>
        <p:nvSpPr>
          <p:cNvPr id="7" name="Title 6"/>
          <p:cNvSpPr>
            <a:spLocks noGrp="1"/>
          </p:cNvSpPr>
          <p:nvPr>
            <p:ph type="title"/>
          </p:nvPr>
        </p:nvSpPr>
        <p:spPr>
          <a:xfrm>
            <a:off x="215899" y="260351"/>
            <a:ext cx="7631563" cy="559839"/>
          </a:xfrm>
        </p:spPr>
        <p:txBody>
          <a:bodyPr/>
          <a:lstStyle/>
          <a:p>
            <a:r>
              <a:rPr lang="en-AU" dirty="0" smtClean="0"/>
              <a:t>Reflection on FY16: </a:t>
            </a:r>
            <a:br>
              <a:rPr lang="en-AU" dirty="0" smtClean="0"/>
            </a:br>
            <a:r>
              <a:rPr lang="en-AU" b="1" dirty="0" smtClean="0"/>
              <a:t>nbn</a:t>
            </a:r>
            <a:r>
              <a:rPr lang="en-AU" dirty="0" smtClean="0"/>
              <a:t> has exceeded all targets within spend forecasts</a:t>
            </a:r>
            <a:endParaRPr lang="en-AU" dirty="0"/>
          </a:p>
        </p:txBody>
      </p:sp>
      <p:graphicFrame>
        <p:nvGraphicFramePr>
          <p:cNvPr id="33" name="Object 32"/>
          <p:cNvGraphicFramePr>
            <a:graphicFrameLocks/>
          </p:cNvGraphicFramePr>
          <p:nvPr>
            <p:custDataLst>
              <p:tags r:id="rId4"/>
            </p:custDataLst>
            <p:extLst>
              <p:ext uri="{D42A27DB-BD31-4B8C-83A1-F6EECF244321}">
                <p14:modId xmlns:p14="http://schemas.microsoft.com/office/powerpoint/2010/main" val="1773907146"/>
              </p:ext>
            </p:extLst>
          </p:nvPr>
        </p:nvGraphicFramePr>
        <p:xfrm>
          <a:off x="601175" y="1590223"/>
          <a:ext cx="1922703" cy="2689848"/>
        </p:xfrm>
        <a:graphic>
          <a:graphicData uri="http://schemas.openxmlformats.org/presentationml/2006/ole">
            <mc:AlternateContent xmlns:mc="http://schemas.openxmlformats.org/markup-compatibility/2006">
              <mc:Choice xmlns:v="urn:schemas-microsoft-com:vml" Requires="v">
                <p:oleObj spid="_x0000_s1071" name="Chart" r:id="rId21" imgW="2316444" imgH="2689848" progId="MSGraph.Chart.8">
                  <p:embed followColorScheme="full"/>
                </p:oleObj>
              </mc:Choice>
              <mc:Fallback>
                <p:oleObj name="Chart" r:id="rId21" imgW="2316444" imgH="2689848" progId="MSGraph.Chart.8">
                  <p:embed followColorScheme="full"/>
                  <p:pic>
                    <p:nvPicPr>
                      <p:cNvPr id="0" name=""/>
                      <p:cNvPicPr/>
                      <p:nvPr/>
                    </p:nvPicPr>
                    <p:blipFill>
                      <a:blip r:embed="rId22"/>
                      <a:stretch>
                        <a:fillRect/>
                      </a:stretch>
                    </p:blipFill>
                    <p:spPr>
                      <a:xfrm>
                        <a:off x="601175" y="1590223"/>
                        <a:ext cx="1922703" cy="2689848"/>
                      </a:xfrm>
                      <a:prstGeom prst="rect">
                        <a:avLst/>
                      </a:prstGeom>
                    </p:spPr>
                  </p:pic>
                </p:oleObj>
              </mc:Fallback>
            </mc:AlternateContent>
          </a:graphicData>
        </a:graphic>
      </p:graphicFrame>
      <p:sp>
        <p:nvSpPr>
          <p:cNvPr id="36" name="Text Placeholder 33"/>
          <p:cNvSpPr>
            <a:spLocks noGrp="1"/>
          </p:cNvSpPr>
          <p:nvPr>
            <p:custDataLst>
              <p:tags r:id="rId5"/>
            </p:custDataLst>
          </p:nvPr>
        </p:nvSpPr>
        <p:spPr bwMode="auto">
          <a:xfrm>
            <a:off x="129382" y="2869748"/>
            <a:ext cx="474663" cy="152400"/>
          </a:xfrm>
          <a:prstGeom prst="rect">
            <a:avLst/>
          </a:prstGeom>
          <a:noFill/>
          <a:extLst>
            <a:ext uri="{909E8E84-426E-40DD-AFC4-6F175D3DCCD1}">
              <a14:hiddenFill xmlns:a14="http://schemas.microsoft.com/office/drawing/2010/main">
                <a:solidFill>
                  <a:scrgbClr r="0" g="0" b="0"/>
                </a:solidFill>
              </a14:hiddenFill>
            </a:ext>
          </a:extLst>
        </p:spPr>
        <p:txBody>
          <a:bodyPr wrap="none" lIns="0" tIns="0" rIns="0"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spcAft>
                <a:spcPct val="0"/>
              </a:spcAft>
              <a:buNone/>
            </a:pPr>
            <a:fld id="{FDF10CD8-83D1-4483-8C8A-7718855E312D}" type="datetime'''''''''''''''''FY''''''''''''''''''''20''15'''''''''''''''''">
              <a:rPr lang="en-US" sz="1000">
                <a:sym typeface="+mn-lt"/>
              </a:rPr>
              <a:pPr/>
              <a:t>FY2015</a:t>
            </a:fld>
            <a:endParaRPr lang="en-AU" sz="1000">
              <a:sym typeface="+mn-lt"/>
            </a:endParaRPr>
          </a:p>
        </p:txBody>
      </p:sp>
      <p:sp>
        <p:nvSpPr>
          <p:cNvPr id="59" name="Text Placeholder 44"/>
          <p:cNvSpPr>
            <a:spLocks noGrp="1"/>
          </p:cNvSpPr>
          <p:nvPr>
            <p:custDataLst>
              <p:tags r:id="rId6"/>
            </p:custDataLst>
          </p:nvPr>
        </p:nvSpPr>
        <p:spPr bwMode="gray">
          <a:xfrm>
            <a:off x="1456747" y="2725285"/>
            <a:ext cx="404813" cy="152400"/>
          </a:xfrm>
          <a:prstGeom prst="rect">
            <a:avLst/>
          </a:prstGeom>
          <a:noFill/>
          <a:extLst>
            <a:ext uri="{909E8E84-426E-40DD-AFC4-6F175D3DCCD1}">
              <a14:hiddenFill xmlns:a14="http://schemas.microsoft.com/office/drawing/2010/main">
                <a:solidFill>
                  <a:scrgbClr r="0" g="0" b="0"/>
                </a:solidFill>
              </a14:hiddenFill>
            </a:ext>
          </a:extLst>
        </p:spPr>
        <p:txBody>
          <a:bodyPr wrap="none" lIns="17463" tIns="0" rIns="17463"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spcAft>
                <a:spcPct val="0"/>
              </a:spcAft>
              <a:buNone/>
            </a:pPr>
            <a:fld id="{CFCC4598-BF35-41C5-87C4-4D7D67FD535D}" type="datetime'''''''''''''''''1'''''''',2''''''''''''''''''''''''1''3'''''''">
              <a:rPr lang="en-US" sz="900">
                <a:latin typeface="Calibri" charset="0"/>
                <a:ea typeface="Calibri" charset="0"/>
                <a:cs typeface="Calibri" charset="0"/>
                <a:sym typeface="Verdana"/>
              </a:rPr>
              <a:pPr marL="0" indent="0">
                <a:spcBef>
                  <a:spcPct val="0"/>
                </a:spcBef>
                <a:spcAft>
                  <a:spcPct val="0"/>
                </a:spcAft>
                <a:buNone/>
              </a:pPr>
              <a:t>1,213</a:t>
            </a:fld>
            <a:endParaRPr lang="en-AU" sz="900" dirty="0">
              <a:latin typeface="Calibri" charset="0"/>
              <a:ea typeface="Calibri" charset="0"/>
              <a:cs typeface="Calibri" charset="0"/>
              <a:sym typeface="Verdana"/>
            </a:endParaRPr>
          </a:p>
        </p:txBody>
      </p:sp>
      <p:sp>
        <p:nvSpPr>
          <p:cNvPr id="34" name="Text Placeholder 32"/>
          <p:cNvSpPr>
            <a:spLocks noGrp="1"/>
          </p:cNvSpPr>
          <p:nvPr>
            <p:custDataLst>
              <p:tags r:id="rId7"/>
            </p:custDataLst>
          </p:nvPr>
        </p:nvSpPr>
        <p:spPr bwMode="auto">
          <a:xfrm>
            <a:off x="129382" y="2050597"/>
            <a:ext cx="474663" cy="152400"/>
          </a:xfrm>
          <a:prstGeom prst="rect">
            <a:avLst/>
          </a:prstGeom>
          <a:noFill/>
          <a:extLst>
            <a:ext uri="{909E8E84-426E-40DD-AFC4-6F175D3DCCD1}">
              <a14:hiddenFill xmlns:a14="http://schemas.microsoft.com/office/drawing/2010/main">
                <a:solidFill>
                  <a:scrgbClr r="0" g="0" b="0"/>
                </a:solidFill>
              </a14:hiddenFill>
            </a:ext>
          </a:extLst>
        </p:spPr>
        <p:txBody>
          <a:bodyPr wrap="none" lIns="0" tIns="0" rIns="0"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spcAft>
                <a:spcPct val="0"/>
              </a:spcAft>
              <a:buNone/>
            </a:pPr>
            <a:fld id="{7710F299-F9E7-4CEF-832F-F037A1DA33AF}" type="datetime'F''Y2''''0''''''''''''''''''''''''''''''''1''6'''''">
              <a:rPr lang="en-US" sz="1000">
                <a:sym typeface="+mn-lt"/>
              </a:rPr>
              <a:pPr/>
              <a:t>FY2016</a:t>
            </a:fld>
            <a:endParaRPr lang="en-AU" sz="1000">
              <a:sym typeface="+mn-lt"/>
            </a:endParaRPr>
          </a:p>
        </p:txBody>
      </p:sp>
      <p:sp>
        <p:nvSpPr>
          <p:cNvPr id="58" name="Text Placeholder 43"/>
          <p:cNvSpPr>
            <a:spLocks noGrp="1"/>
          </p:cNvSpPr>
          <p:nvPr>
            <p:custDataLst>
              <p:tags r:id="rId8"/>
            </p:custDataLst>
          </p:nvPr>
        </p:nvSpPr>
        <p:spPr bwMode="gray">
          <a:xfrm>
            <a:off x="2389267" y="2198236"/>
            <a:ext cx="404813" cy="152400"/>
          </a:xfrm>
          <a:prstGeom prst="rect">
            <a:avLst/>
          </a:prstGeom>
          <a:noFill/>
          <a:extLst>
            <a:ext uri="{909E8E84-426E-40DD-AFC4-6F175D3DCCD1}">
              <a14:hiddenFill xmlns:a14="http://schemas.microsoft.com/office/drawing/2010/main">
                <a:solidFill>
                  <a:scrgbClr r="0" g="0" b="0"/>
                </a:solidFill>
              </a14:hiddenFill>
            </a:ext>
          </a:extLst>
        </p:spPr>
        <p:txBody>
          <a:bodyPr wrap="none" lIns="17463" tIns="0" rIns="17463"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spcAft>
                <a:spcPct val="0"/>
              </a:spcAft>
              <a:buNone/>
            </a:pPr>
            <a:fld id="{E60ABBA3-B30A-45D6-9DD6-60A5FD608736}" type="datetime'''''''''''''''''''''2'',''''''''''6''''''''''''3''''''''2'">
              <a:rPr lang="en-US" sz="900">
                <a:latin typeface="Calibri" charset="0"/>
                <a:ea typeface="Calibri" charset="0"/>
                <a:cs typeface="Calibri" charset="0"/>
                <a:sym typeface="Verdana"/>
              </a:rPr>
              <a:pPr marL="0" indent="0">
                <a:spcBef>
                  <a:spcPct val="0"/>
                </a:spcBef>
                <a:spcAft>
                  <a:spcPct val="0"/>
                </a:spcAft>
                <a:buNone/>
              </a:pPr>
              <a:t>2,632</a:t>
            </a:fld>
            <a:endParaRPr lang="en-AU" sz="900" dirty="0">
              <a:latin typeface="Calibri" charset="0"/>
              <a:ea typeface="Calibri" charset="0"/>
              <a:cs typeface="Calibri" charset="0"/>
              <a:sym typeface="Verdana"/>
            </a:endParaRPr>
          </a:p>
        </p:txBody>
      </p:sp>
      <p:sp>
        <p:nvSpPr>
          <p:cNvPr id="57" name="Text Placeholder 42"/>
          <p:cNvSpPr>
            <a:spLocks noGrp="1"/>
          </p:cNvSpPr>
          <p:nvPr>
            <p:custDataLst>
              <p:tags r:id="rId9"/>
            </p:custDataLst>
          </p:nvPr>
        </p:nvSpPr>
        <p:spPr bwMode="gray">
          <a:xfrm>
            <a:off x="2566119" y="1904548"/>
            <a:ext cx="404813" cy="152400"/>
          </a:xfrm>
          <a:prstGeom prst="rect">
            <a:avLst/>
          </a:prstGeom>
          <a:noFill/>
          <a:extLst>
            <a:ext uri="{909E8E84-426E-40DD-AFC4-6F175D3DCCD1}">
              <a14:hiddenFill xmlns:a14="http://schemas.microsoft.com/office/drawing/2010/main">
                <a:solidFill>
                  <a:scrgbClr r="0" g="0" b="0"/>
                </a:solidFill>
              </a14:hiddenFill>
            </a:ext>
          </a:extLst>
        </p:spPr>
        <p:txBody>
          <a:bodyPr wrap="none" lIns="17463" tIns="0" rIns="17463"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spcAft>
                <a:spcPct val="0"/>
              </a:spcAft>
              <a:buNone/>
            </a:pPr>
            <a:fld id="{1EBD1E55-0EEE-478F-8B19-ED072F893779}" type="datetime'''''''''''''''''2,''''8''''''''''''''9''''3'''''''''''''''''''">
              <a:rPr lang="en-US" sz="900">
                <a:latin typeface="Calibri" charset="0"/>
                <a:ea typeface="Calibri" charset="0"/>
                <a:cs typeface="Calibri" charset="0"/>
                <a:sym typeface="Verdana"/>
              </a:rPr>
              <a:pPr marL="0" indent="0">
                <a:spcBef>
                  <a:spcPct val="0"/>
                </a:spcBef>
                <a:spcAft>
                  <a:spcPct val="0"/>
                </a:spcAft>
                <a:buNone/>
              </a:pPr>
              <a:t>2,893</a:t>
            </a:fld>
            <a:endParaRPr lang="en-AU" sz="900" dirty="0">
              <a:latin typeface="Calibri" charset="0"/>
              <a:ea typeface="Calibri" charset="0"/>
              <a:cs typeface="Calibri" charset="0"/>
              <a:sym typeface="Verdana"/>
            </a:endParaRPr>
          </a:p>
        </p:txBody>
      </p:sp>
      <p:sp>
        <p:nvSpPr>
          <p:cNvPr id="37" name="Text Placeholder 34"/>
          <p:cNvSpPr>
            <a:spLocks noGrp="1"/>
          </p:cNvSpPr>
          <p:nvPr>
            <p:custDataLst>
              <p:tags r:id="rId10"/>
            </p:custDataLst>
          </p:nvPr>
        </p:nvSpPr>
        <p:spPr bwMode="auto">
          <a:xfrm>
            <a:off x="129382" y="3688897"/>
            <a:ext cx="474663" cy="152400"/>
          </a:xfrm>
          <a:prstGeom prst="rect">
            <a:avLst/>
          </a:prstGeom>
          <a:noFill/>
          <a:extLst>
            <a:ext uri="{909E8E84-426E-40DD-AFC4-6F175D3DCCD1}">
              <a14:hiddenFill xmlns:a14="http://schemas.microsoft.com/office/drawing/2010/main">
                <a:solidFill>
                  <a:scrgbClr r="0" g="0" b="0"/>
                </a:solidFill>
              </a14:hiddenFill>
            </a:ext>
          </a:extLst>
        </p:spPr>
        <p:txBody>
          <a:bodyPr wrap="none" lIns="0" tIns="0" rIns="0"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spcBef>
                <a:spcPct val="0"/>
              </a:spcBef>
              <a:spcAft>
                <a:spcPct val="0"/>
              </a:spcAft>
              <a:buNone/>
            </a:pPr>
            <a:fld id="{FD17CC8B-D997-4C3F-8C25-621B98A1689A}" type="datetime'''F''Y''''''2''''''''''''''0''1''''''4'''''''''''">
              <a:rPr lang="en-US" sz="1000">
                <a:sym typeface="+mn-lt"/>
              </a:rPr>
              <a:pPr/>
              <a:t>FY2014</a:t>
            </a:fld>
            <a:endParaRPr lang="en-AU" sz="1000">
              <a:sym typeface="+mn-lt"/>
            </a:endParaRPr>
          </a:p>
        </p:txBody>
      </p:sp>
      <p:sp>
        <p:nvSpPr>
          <p:cNvPr id="45" name="Rectangle 44"/>
          <p:cNvSpPr/>
          <p:nvPr>
            <p:custDataLst>
              <p:tags r:id="rId11"/>
            </p:custDataLst>
          </p:nvPr>
        </p:nvSpPr>
        <p:spPr bwMode="auto">
          <a:xfrm>
            <a:off x="7038090" y="4244861"/>
            <a:ext cx="179388" cy="133351"/>
          </a:xfrm>
          <a:prstGeom prst="rect">
            <a:avLst/>
          </a:prstGeom>
          <a:solidFill>
            <a:schemeClr val="bg2"/>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900">
              <a:solidFill>
                <a:schemeClr val="bg2"/>
              </a:solidFill>
            </a:endParaRPr>
          </a:p>
        </p:txBody>
      </p:sp>
      <p:sp>
        <p:nvSpPr>
          <p:cNvPr id="47" name="Rectangle 46"/>
          <p:cNvSpPr/>
          <p:nvPr>
            <p:custDataLst>
              <p:tags r:id="rId12"/>
            </p:custDataLst>
          </p:nvPr>
        </p:nvSpPr>
        <p:spPr bwMode="auto">
          <a:xfrm>
            <a:off x="7733051" y="4226077"/>
            <a:ext cx="179388" cy="133351"/>
          </a:xfrm>
          <a:prstGeom prst="rect">
            <a:avLst/>
          </a:prstGeom>
          <a:solidFill>
            <a:schemeClr val="tx2"/>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900">
              <a:solidFill>
                <a:schemeClr val="bg2"/>
              </a:solidFill>
            </a:endParaRPr>
          </a:p>
        </p:txBody>
      </p:sp>
      <p:sp>
        <p:nvSpPr>
          <p:cNvPr id="44" name="Text Placeholder 40"/>
          <p:cNvSpPr>
            <a:spLocks noGrp="1"/>
          </p:cNvSpPr>
          <p:nvPr>
            <p:custDataLst>
              <p:tags r:id="rId13"/>
            </p:custDataLst>
          </p:nvPr>
        </p:nvSpPr>
        <p:spPr bwMode="auto">
          <a:xfrm>
            <a:off x="7268278" y="4241683"/>
            <a:ext cx="463550" cy="152400"/>
          </a:xfrm>
          <a:prstGeom prst="rect">
            <a:avLst/>
          </a:prstGeom>
          <a:noFill/>
          <a:extLst>
            <a:ext uri="{909E8E84-426E-40DD-AFC4-6F175D3DCCD1}">
              <a14:hiddenFill xmlns:a14="http://schemas.microsoft.com/office/drawing/2010/main">
                <a:solidFill>
                  <a:scrgbClr r="0" g="0" b="0"/>
                </a:solidFill>
              </a14:hiddenFill>
            </a:ext>
          </a:extLst>
        </p:spPr>
        <p:txBody>
          <a:bodyPr wrap="none" lIns="0" tIns="0" rIns="0"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spcAft>
                <a:spcPct val="0"/>
              </a:spcAft>
              <a:buNone/>
            </a:pPr>
            <a:fld id="{D7A3FE56-04B5-43CA-A21E-73DF3D10012D}" type="datetime'A''''''''ct''u''''''''''a''''''''''ls'">
              <a:rPr lang="en-US" sz="900">
                <a:solidFill>
                  <a:schemeClr val="bg2"/>
                </a:solidFill>
                <a:sym typeface="+mn-lt"/>
              </a:rPr>
              <a:pPr marL="0" indent="0">
                <a:spcBef>
                  <a:spcPct val="0"/>
                </a:spcBef>
                <a:spcAft>
                  <a:spcPct val="0"/>
                </a:spcAft>
                <a:buNone/>
              </a:pPr>
              <a:t>Actuals</a:t>
            </a:fld>
            <a:endParaRPr lang="en-AU" sz="900">
              <a:solidFill>
                <a:schemeClr val="bg2"/>
              </a:solidFill>
              <a:sym typeface="+mn-lt"/>
            </a:endParaRPr>
          </a:p>
        </p:txBody>
      </p:sp>
      <p:sp>
        <p:nvSpPr>
          <p:cNvPr id="46" name="Text Placeholder 41"/>
          <p:cNvSpPr>
            <a:spLocks noGrp="1"/>
          </p:cNvSpPr>
          <p:nvPr>
            <p:custDataLst>
              <p:tags r:id="rId14"/>
            </p:custDataLst>
          </p:nvPr>
        </p:nvSpPr>
        <p:spPr bwMode="auto">
          <a:xfrm>
            <a:off x="7963238" y="4222899"/>
            <a:ext cx="1316038" cy="152400"/>
          </a:xfrm>
          <a:prstGeom prst="rect">
            <a:avLst/>
          </a:prstGeom>
          <a:noFill/>
          <a:extLst>
            <a:ext uri="{909E8E84-426E-40DD-AFC4-6F175D3DCCD1}">
              <a14:hiddenFill xmlns:a14="http://schemas.microsoft.com/office/drawing/2010/main">
                <a:solidFill>
                  <a:scrgbClr r="0" g="0" b="0"/>
                </a:solidFill>
              </a14:hiddenFill>
            </a:ext>
          </a:extLst>
        </p:spPr>
        <p:txBody>
          <a:bodyPr wrap="none" lIns="0" tIns="0" rIns="0" bIns="0" numCol="1" spc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spcAft>
                <a:spcPct val="0"/>
              </a:spcAft>
              <a:buNone/>
            </a:pPr>
            <a:fld id="{470216A3-B446-42E4-B668-736351B42F90}" type="datetime'''''C''o''rp''''''''''''o''rat''e Pl''a''n'''' ''2016'''''''">
              <a:rPr lang="en-US" sz="900">
                <a:solidFill>
                  <a:schemeClr val="bg2"/>
                </a:solidFill>
                <a:sym typeface="+mn-lt"/>
              </a:rPr>
              <a:pPr marL="0" indent="0">
                <a:spcBef>
                  <a:spcPct val="0"/>
                </a:spcBef>
                <a:spcAft>
                  <a:spcPct val="0"/>
                </a:spcAft>
                <a:buNone/>
              </a:pPr>
              <a:t>Corporate Plan 2016</a:t>
            </a:fld>
            <a:endParaRPr lang="en-AU" sz="900" dirty="0">
              <a:solidFill>
                <a:schemeClr val="bg2"/>
              </a:solidFill>
              <a:sym typeface="+mn-lt"/>
            </a:endParaRPr>
          </a:p>
        </p:txBody>
      </p:sp>
      <p:graphicFrame>
        <p:nvGraphicFramePr>
          <p:cNvPr id="48" name="Object 47"/>
          <p:cNvGraphicFramePr>
            <a:graphicFrameLocks/>
          </p:cNvGraphicFramePr>
          <p:nvPr>
            <p:custDataLst>
              <p:tags r:id="rId15"/>
            </p:custDataLst>
            <p:extLst>
              <p:ext uri="{D42A27DB-BD31-4B8C-83A1-F6EECF244321}">
                <p14:modId xmlns:p14="http://schemas.microsoft.com/office/powerpoint/2010/main" val="1374558862"/>
              </p:ext>
            </p:extLst>
          </p:nvPr>
        </p:nvGraphicFramePr>
        <p:xfrm>
          <a:off x="3448848" y="1552121"/>
          <a:ext cx="2340105" cy="2697408"/>
        </p:xfrm>
        <a:graphic>
          <a:graphicData uri="http://schemas.openxmlformats.org/presentationml/2006/ole">
            <mc:AlternateContent xmlns:mc="http://schemas.openxmlformats.org/markup-compatibility/2006">
              <mc:Choice xmlns:v="urn:schemas-microsoft-com:vml" Requires="v">
                <p:oleObj spid="_x0000_s1072" name="Chart" r:id="rId23" imgW="2819323" imgH="2697408" progId="MSGraph.Chart.8">
                  <p:embed followColorScheme="full"/>
                </p:oleObj>
              </mc:Choice>
              <mc:Fallback>
                <p:oleObj name="Chart" r:id="rId23" imgW="2819323" imgH="2697408" progId="MSGraph.Chart.8">
                  <p:embed followColorScheme="full"/>
                  <p:pic>
                    <p:nvPicPr>
                      <p:cNvPr id="0" name=""/>
                      <p:cNvPicPr/>
                      <p:nvPr/>
                    </p:nvPicPr>
                    <p:blipFill>
                      <a:blip r:embed="rId24"/>
                      <a:stretch>
                        <a:fillRect/>
                      </a:stretch>
                    </p:blipFill>
                    <p:spPr>
                      <a:xfrm>
                        <a:off x="3448848" y="1552121"/>
                        <a:ext cx="2340105" cy="2697408"/>
                      </a:xfrm>
                      <a:prstGeom prst="rect">
                        <a:avLst/>
                      </a:prstGeom>
                    </p:spPr>
                  </p:pic>
                </p:oleObj>
              </mc:Fallback>
            </mc:AlternateContent>
          </a:graphicData>
        </a:graphic>
      </p:graphicFrame>
      <p:graphicFrame>
        <p:nvGraphicFramePr>
          <p:cNvPr id="56" name="Object 55"/>
          <p:cNvGraphicFramePr>
            <a:graphicFrameLocks/>
          </p:cNvGraphicFramePr>
          <p:nvPr>
            <p:custDataLst>
              <p:tags r:id="rId16"/>
            </p:custDataLst>
            <p:extLst>
              <p:ext uri="{D42A27DB-BD31-4B8C-83A1-F6EECF244321}">
                <p14:modId xmlns:p14="http://schemas.microsoft.com/office/powerpoint/2010/main" val="2894713449"/>
              </p:ext>
            </p:extLst>
          </p:nvPr>
        </p:nvGraphicFramePr>
        <p:xfrm>
          <a:off x="6192043" y="1666423"/>
          <a:ext cx="2371854" cy="2666952"/>
        </p:xfrm>
        <a:graphic>
          <a:graphicData uri="http://schemas.openxmlformats.org/presentationml/2006/ole">
            <mc:AlternateContent xmlns:mc="http://schemas.openxmlformats.org/markup-compatibility/2006">
              <mc:Choice xmlns:v="urn:schemas-microsoft-com:vml" Requires="v">
                <p:oleObj spid="_x0000_s1073" name="Chart" r:id="rId25" imgW="2857574" imgH="2666952" progId="MSGraph.Chart.8">
                  <p:embed followColorScheme="full"/>
                </p:oleObj>
              </mc:Choice>
              <mc:Fallback>
                <p:oleObj name="Chart" r:id="rId25" imgW="2857574" imgH="2666952" progId="MSGraph.Chart.8">
                  <p:embed followColorScheme="full"/>
                  <p:pic>
                    <p:nvPicPr>
                      <p:cNvPr id="0" name=""/>
                      <p:cNvPicPr/>
                      <p:nvPr/>
                    </p:nvPicPr>
                    <p:blipFill>
                      <a:blip r:embed="rId26"/>
                      <a:stretch>
                        <a:fillRect/>
                      </a:stretch>
                    </p:blipFill>
                    <p:spPr>
                      <a:xfrm>
                        <a:off x="6192043" y="1666423"/>
                        <a:ext cx="2371854" cy="2666952"/>
                      </a:xfrm>
                      <a:prstGeom prst="rect">
                        <a:avLst/>
                      </a:prstGeom>
                    </p:spPr>
                  </p:pic>
                </p:oleObj>
              </mc:Fallback>
            </mc:AlternateContent>
          </a:graphicData>
        </a:graphic>
      </p:graphicFrame>
      <p:sp>
        <p:nvSpPr>
          <p:cNvPr id="60" name="TextBox 59"/>
          <p:cNvSpPr txBox="1"/>
          <p:nvPr/>
        </p:nvSpPr>
        <p:spPr>
          <a:xfrm>
            <a:off x="883443" y="1388614"/>
            <a:ext cx="1842294" cy="246221"/>
          </a:xfrm>
          <a:prstGeom prst="rect">
            <a:avLst/>
          </a:prstGeom>
          <a:noFill/>
        </p:spPr>
        <p:txBody>
          <a:bodyPr wrap="square" rtlCol="0">
            <a:spAutoFit/>
          </a:bodyPr>
          <a:lstStyle/>
          <a:p>
            <a:r>
              <a:rPr lang="en-AU" sz="1000" b="1" dirty="0" smtClean="0"/>
              <a:t>Cumulative RFS (‘000)</a:t>
            </a:r>
            <a:endParaRPr lang="en-AU" sz="1000" b="1" dirty="0"/>
          </a:p>
        </p:txBody>
      </p:sp>
      <p:sp>
        <p:nvSpPr>
          <p:cNvPr id="61" name="TextBox 60"/>
          <p:cNvSpPr txBox="1"/>
          <p:nvPr/>
        </p:nvSpPr>
        <p:spPr>
          <a:xfrm>
            <a:off x="3449126" y="1377502"/>
            <a:ext cx="2654018" cy="246221"/>
          </a:xfrm>
          <a:prstGeom prst="rect">
            <a:avLst/>
          </a:prstGeom>
          <a:noFill/>
        </p:spPr>
        <p:txBody>
          <a:bodyPr wrap="square" rtlCol="0">
            <a:spAutoFit/>
          </a:bodyPr>
          <a:lstStyle/>
          <a:p>
            <a:pPr algn="ctr"/>
            <a:r>
              <a:rPr lang="en-AU" sz="1000" b="1" dirty="0" smtClean="0"/>
              <a:t>Cumulative activations (‘000)</a:t>
            </a:r>
            <a:endParaRPr lang="en-AU" sz="1000" b="1" dirty="0"/>
          </a:p>
        </p:txBody>
      </p:sp>
      <p:sp>
        <p:nvSpPr>
          <p:cNvPr id="62" name="TextBox 61"/>
          <p:cNvSpPr txBox="1"/>
          <p:nvPr/>
        </p:nvSpPr>
        <p:spPr>
          <a:xfrm>
            <a:off x="6297022" y="1377502"/>
            <a:ext cx="2654018" cy="246221"/>
          </a:xfrm>
          <a:prstGeom prst="rect">
            <a:avLst/>
          </a:prstGeom>
          <a:noFill/>
        </p:spPr>
        <p:txBody>
          <a:bodyPr wrap="square" rtlCol="0">
            <a:spAutoFit/>
          </a:bodyPr>
          <a:lstStyle/>
          <a:p>
            <a:pPr algn="ctr"/>
            <a:r>
              <a:rPr lang="en-AU" sz="1000" b="1" dirty="0" smtClean="0"/>
              <a:t>Total revenue ($m)</a:t>
            </a:r>
            <a:endParaRPr lang="en-AU" sz="1000" b="1" dirty="0"/>
          </a:p>
        </p:txBody>
      </p:sp>
      <p:grpSp>
        <p:nvGrpSpPr>
          <p:cNvPr id="51" name="Group 50"/>
          <p:cNvGrpSpPr/>
          <p:nvPr/>
        </p:nvGrpSpPr>
        <p:grpSpPr>
          <a:xfrm>
            <a:off x="4182182" y="4909784"/>
            <a:ext cx="559136" cy="745515"/>
            <a:chOff x="4913434" y="4273550"/>
            <a:chExt cx="613651" cy="613651"/>
          </a:xfrm>
        </p:grpSpPr>
        <p:sp>
          <p:nvSpPr>
            <p:cNvPr id="52" name="Oval 51"/>
            <p:cNvSpPr>
              <a:spLocks noChangeAspect="1"/>
            </p:cNvSpPr>
            <p:nvPr/>
          </p:nvSpPr>
          <p:spPr>
            <a:xfrm>
              <a:off x="4913434" y="4273550"/>
              <a:ext cx="613651" cy="613651"/>
            </a:xfrm>
            <a:prstGeom prst="ellipse">
              <a:avLst/>
            </a:prstGeom>
            <a:solidFill>
              <a:schemeClr val="bg1">
                <a:alpha val="55000"/>
              </a:schemeClr>
            </a:solidFill>
            <a:ln>
              <a:noFill/>
            </a:ln>
          </p:spPr>
          <p:txBody>
            <a:bodyPr wrap="square" lIns="0" tIns="0" rIns="0" bIns="0" anchor="ctr">
              <a:noAutofit/>
            </a:bodyPr>
            <a:lstStyle/>
            <a:p>
              <a:pPr algn="ctr"/>
              <a:endParaRPr lang="en-US" sz="1400" dirty="0">
                <a:solidFill>
                  <a:schemeClr val="bg1"/>
                </a:solidFill>
              </a:endParaRPr>
            </a:p>
          </p:txBody>
        </p:sp>
        <p:sp>
          <p:nvSpPr>
            <p:cNvPr id="53" name="Oval 52"/>
            <p:cNvSpPr/>
            <p:nvPr/>
          </p:nvSpPr>
          <p:spPr>
            <a:xfrm>
              <a:off x="4980598" y="4340714"/>
              <a:ext cx="479322" cy="479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pic>
          <p:nvPicPr>
            <p:cNvPr id="54" name="Picture 53"/>
            <p:cNvPicPr>
              <a:picLocks noChangeAspect="1"/>
            </p:cNvPicPr>
            <p:nvPr/>
          </p:nvPicPr>
          <p:blipFill>
            <a:blip r:embed="rId27"/>
            <a:stretch>
              <a:fillRect/>
            </a:stretch>
          </p:blipFill>
          <p:spPr>
            <a:xfrm>
              <a:off x="5044254" y="4441918"/>
              <a:ext cx="352010" cy="276915"/>
            </a:xfrm>
            <a:prstGeom prst="rect">
              <a:avLst/>
            </a:prstGeom>
          </p:spPr>
        </p:pic>
      </p:grpSp>
      <p:grpSp>
        <p:nvGrpSpPr>
          <p:cNvPr id="55" name="Group 54"/>
          <p:cNvGrpSpPr/>
          <p:nvPr/>
        </p:nvGrpSpPr>
        <p:grpSpPr>
          <a:xfrm>
            <a:off x="429252" y="4909784"/>
            <a:ext cx="559136" cy="745515"/>
            <a:chOff x="5815799" y="2795445"/>
            <a:chExt cx="613651" cy="613651"/>
          </a:xfrm>
        </p:grpSpPr>
        <p:grpSp>
          <p:nvGrpSpPr>
            <p:cNvPr id="65" name="Group 64"/>
            <p:cNvGrpSpPr/>
            <p:nvPr/>
          </p:nvGrpSpPr>
          <p:grpSpPr>
            <a:xfrm>
              <a:off x="5815799" y="2795445"/>
              <a:ext cx="613651" cy="613651"/>
              <a:chOff x="4913434" y="4273550"/>
              <a:chExt cx="613651" cy="613651"/>
            </a:xfrm>
          </p:grpSpPr>
          <p:sp>
            <p:nvSpPr>
              <p:cNvPr id="70" name="Oval 69"/>
              <p:cNvSpPr>
                <a:spLocks noChangeAspect="1"/>
              </p:cNvSpPr>
              <p:nvPr/>
            </p:nvSpPr>
            <p:spPr>
              <a:xfrm>
                <a:off x="4913434" y="4273550"/>
                <a:ext cx="613651" cy="613651"/>
              </a:xfrm>
              <a:prstGeom prst="ellipse">
                <a:avLst/>
              </a:prstGeom>
              <a:solidFill>
                <a:schemeClr val="bg1">
                  <a:alpha val="55000"/>
                </a:schemeClr>
              </a:solidFill>
              <a:ln>
                <a:noFill/>
              </a:ln>
            </p:spPr>
            <p:txBody>
              <a:bodyPr wrap="square" lIns="0" tIns="0" rIns="0" bIns="0" anchor="ctr">
                <a:noAutofit/>
              </a:bodyPr>
              <a:lstStyle/>
              <a:p>
                <a:pPr algn="ctr"/>
                <a:endParaRPr lang="en-US" sz="1400" dirty="0">
                  <a:solidFill>
                    <a:schemeClr val="bg1"/>
                  </a:solidFill>
                </a:endParaRPr>
              </a:p>
            </p:txBody>
          </p:sp>
          <p:sp>
            <p:nvSpPr>
              <p:cNvPr id="71" name="Oval 70"/>
              <p:cNvSpPr/>
              <p:nvPr/>
            </p:nvSpPr>
            <p:spPr>
              <a:xfrm>
                <a:off x="4980598" y="4340714"/>
                <a:ext cx="479322" cy="479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grpSp>
        <p:grpSp>
          <p:nvGrpSpPr>
            <p:cNvPr id="66" name="Group 65"/>
            <p:cNvGrpSpPr/>
            <p:nvPr/>
          </p:nvGrpSpPr>
          <p:grpSpPr>
            <a:xfrm>
              <a:off x="5890114" y="3003021"/>
              <a:ext cx="443057" cy="198498"/>
              <a:chOff x="5890114" y="3008120"/>
              <a:chExt cx="443057" cy="198498"/>
            </a:xfrm>
          </p:grpSpPr>
          <p:pic>
            <p:nvPicPr>
              <p:cNvPr id="67" name="Picture 66"/>
              <p:cNvPicPr>
                <a:picLocks noChangeAspect="1"/>
              </p:cNvPicPr>
              <p:nvPr/>
            </p:nvPicPr>
            <p:blipFill>
              <a:blip r:embed="rId28">
                <a:biLevel thresh="75000"/>
                <a:extLst>
                  <a:ext uri="{28A0092B-C50C-407E-A947-70E740481C1C}">
                    <a14:useLocalDpi xmlns:a14="http://schemas.microsoft.com/office/drawing/2010/main" val="0"/>
                  </a:ext>
                </a:extLst>
              </a:blip>
              <a:stretch>
                <a:fillRect/>
              </a:stretch>
            </p:blipFill>
            <p:spPr>
              <a:xfrm>
                <a:off x="5890114" y="3008120"/>
                <a:ext cx="169591" cy="198498"/>
              </a:xfrm>
              <a:prstGeom prst="rect">
                <a:avLst/>
              </a:prstGeom>
            </p:spPr>
          </p:pic>
          <p:pic>
            <p:nvPicPr>
              <p:cNvPr id="68" name="Picture 67"/>
              <p:cNvPicPr>
                <a:picLocks noChangeAspect="1"/>
              </p:cNvPicPr>
              <p:nvPr/>
            </p:nvPicPr>
            <p:blipFill>
              <a:blip r:embed="rId28">
                <a:biLevel thresh="75000"/>
                <a:extLst>
                  <a:ext uri="{28A0092B-C50C-407E-A947-70E740481C1C}">
                    <a14:useLocalDpi xmlns:a14="http://schemas.microsoft.com/office/drawing/2010/main" val="0"/>
                  </a:ext>
                </a:extLst>
              </a:blip>
              <a:stretch>
                <a:fillRect/>
              </a:stretch>
            </p:blipFill>
            <p:spPr>
              <a:xfrm>
                <a:off x="6026847" y="3008120"/>
                <a:ext cx="169591" cy="198498"/>
              </a:xfrm>
              <a:prstGeom prst="rect">
                <a:avLst/>
              </a:prstGeom>
            </p:spPr>
          </p:pic>
          <p:pic>
            <p:nvPicPr>
              <p:cNvPr id="69" name="Picture 68"/>
              <p:cNvPicPr>
                <a:picLocks noChangeAspect="1"/>
              </p:cNvPicPr>
              <p:nvPr/>
            </p:nvPicPr>
            <p:blipFill>
              <a:blip r:embed="rId28">
                <a:biLevel thresh="75000"/>
                <a:extLst>
                  <a:ext uri="{28A0092B-C50C-407E-A947-70E740481C1C}">
                    <a14:useLocalDpi xmlns:a14="http://schemas.microsoft.com/office/drawing/2010/main" val="0"/>
                  </a:ext>
                </a:extLst>
              </a:blip>
              <a:stretch>
                <a:fillRect/>
              </a:stretch>
            </p:blipFill>
            <p:spPr>
              <a:xfrm>
                <a:off x="6163580" y="3008120"/>
                <a:ext cx="169591" cy="198498"/>
              </a:xfrm>
              <a:prstGeom prst="rect">
                <a:avLst/>
              </a:prstGeom>
            </p:spPr>
          </p:pic>
        </p:grpSp>
      </p:grpSp>
      <p:grpSp>
        <p:nvGrpSpPr>
          <p:cNvPr id="72" name="Group 71"/>
          <p:cNvGrpSpPr/>
          <p:nvPr/>
        </p:nvGrpSpPr>
        <p:grpSpPr>
          <a:xfrm>
            <a:off x="2888627" y="4916461"/>
            <a:ext cx="559136" cy="745515"/>
            <a:chOff x="5679297" y="2032201"/>
            <a:chExt cx="613651" cy="613651"/>
          </a:xfrm>
        </p:grpSpPr>
        <p:sp>
          <p:nvSpPr>
            <p:cNvPr id="75" name="Oval 74"/>
            <p:cNvSpPr>
              <a:spLocks noChangeAspect="1"/>
            </p:cNvSpPr>
            <p:nvPr/>
          </p:nvSpPr>
          <p:spPr>
            <a:xfrm>
              <a:off x="5679297" y="2032201"/>
              <a:ext cx="613651" cy="613651"/>
            </a:xfrm>
            <a:prstGeom prst="ellipse">
              <a:avLst/>
            </a:prstGeom>
            <a:solidFill>
              <a:schemeClr val="bg1">
                <a:alpha val="55000"/>
              </a:schemeClr>
            </a:solidFill>
            <a:ln>
              <a:noFill/>
            </a:ln>
          </p:spPr>
          <p:txBody>
            <a:bodyPr wrap="square" lIns="0" tIns="0" rIns="0" bIns="0" anchor="ctr">
              <a:noAutofit/>
            </a:bodyPr>
            <a:lstStyle/>
            <a:p>
              <a:pPr algn="ctr"/>
              <a:endParaRPr lang="en-US" sz="1400" dirty="0">
                <a:solidFill>
                  <a:schemeClr val="bg1"/>
                </a:solidFill>
              </a:endParaRPr>
            </a:p>
          </p:txBody>
        </p:sp>
        <p:sp>
          <p:nvSpPr>
            <p:cNvPr id="76" name="Oval 75"/>
            <p:cNvSpPr/>
            <p:nvPr/>
          </p:nvSpPr>
          <p:spPr>
            <a:xfrm>
              <a:off x="5746461" y="2099365"/>
              <a:ext cx="479322" cy="479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pic>
          <p:nvPicPr>
            <p:cNvPr id="77" name="Picture 76"/>
            <p:cNvPicPr>
              <a:picLocks noChangeAspect="1"/>
            </p:cNvPicPr>
            <p:nvPr/>
          </p:nvPicPr>
          <p:blipFill>
            <a:blip r:embed="rId29">
              <a:biLevel thresh="75000"/>
            </a:blip>
            <a:stretch>
              <a:fillRect/>
            </a:stretch>
          </p:blipFill>
          <p:spPr>
            <a:xfrm>
              <a:off x="5825366" y="2213361"/>
              <a:ext cx="330096" cy="240695"/>
            </a:xfrm>
            <a:prstGeom prst="rect">
              <a:avLst/>
            </a:prstGeom>
          </p:spPr>
        </p:pic>
      </p:grpSp>
      <p:sp>
        <p:nvSpPr>
          <p:cNvPr id="85" name="TextBox 84"/>
          <p:cNvSpPr txBox="1"/>
          <p:nvPr/>
        </p:nvSpPr>
        <p:spPr>
          <a:xfrm>
            <a:off x="47845" y="5849137"/>
            <a:ext cx="1321953" cy="635635"/>
          </a:xfrm>
          <a:prstGeom prst="rect">
            <a:avLst/>
          </a:prstGeom>
          <a:noFill/>
        </p:spPr>
        <p:txBody>
          <a:bodyPr wrap="square" lIns="0" tIns="0" rIns="0" bIns="0" rtlCol="0" anchor="t">
            <a:noAutofit/>
          </a:bodyPr>
          <a:lstStyle>
            <a:defPPr>
              <a:defRPr lang="en-US"/>
            </a:defPPr>
            <a:lvl1pPr>
              <a:defRPr sz="1200"/>
            </a:lvl1pPr>
          </a:lstStyle>
          <a:p>
            <a:pPr algn="ctr">
              <a:lnSpc>
                <a:spcPct val="80000"/>
              </a:lnSpc>
            </a:pPr>
            <a:r>
              <a:rPr lang="en-AU" sz="1000" dirty="0" smtClean="0">
                <a:solidFill>
                  <a:schemeClr val="bg1"/>
                </a:solidFill>
                <a:latin typeface="Arial Rounded MT Bold" charset="0"/>
                <a:ea typeface="Arial Rounded MT Bold" charset="0"/>
                <a:cs typeface="Arial Rounded MT Bold" charset="0"/>
              </a:rPr>
              <a:t>FTTN, HFC and SkyMuster</a:t>
            </a:r>
            <a:r>
              <a:rPr lang="en-AU" sz="1000" baseline="30000" dirty="0" smtClean="0">
                <a:solidFill>
                  <a:schemeClr val="bg1"/>
                </a:solidFill>
                <a:latin typeface="Arial Rounded MT Bold" charset="0"/>
                <a:ea typeface="Arial Rounded MT Bold" charset="0"/>
                <a:cs typeface="Arial Rounded MT Bold" charset="0"/>
              </a:rPr>
              <a:t>TM</a:t>
            </a:r>
            <a:r>
              <a:rPr lang="en-AU" sz="1000" dirty="0" smtClean="0">
                <a:solidFill>
                  <a:schemeClr val="bg1"/>
                </a:solidFill>
                <a:latin typeface="Arial Rounded MT Bold" charset="0"/>
                <a:ea typeface="Arial Rounded MT Bold" charset="0"/>
                <a:cs typeface="Arial Rounded MT Bold" charset="0"/>
              </a:rPr>
              <a:t> commercial launch</a:t>
            </a:r>
            <a:endParaRPr lang="en-AU" sz="1000" dirty="0">
              <a:solidFill>
                <a:schemeClr val="bg1"/>
              </a:solidFill>
              <a:latin typeface="Arial Rounded MT Bold" charset="0"/>
              <a:ea typeface="Arial Rounded MT Bold" charset="0"/>
              <a:cs typeface="Arial Rounded MT Bold" charset="0"/>
            </a:endParaRPr>
          </a:p>
        </p:txBody>
      </p:sp>
      <p:sp>
        <p:nvSpPr>
          <p:cNvPr id="86" name="TextBox 85"/>
          <p:cNvSpPr txBox="1"/>
          <p:nvPr/>
        </p:nvSpPr>
        <p:spPr>
          <a:xfrm>
            <a:off x="7104888" y="5211101"/>
            <a:ext cx="1444752" cy="635635"/>
          </a:xfrm>
          <a:prstGeom prst="rect">
            <a:avLst/>
          </a:prstGeom>
          <a:noFill/>
        </p:spPr>
        <p:txBody>
          <a:bodyPr wrap="square" lIns="0" tIns="0" rIns="0" bIns="0" rtlCol="0" anchor="ctr">
            <a:noAutofit/>
          </a:bodyPr>
          <a:lstStyle>
            <a:defPPr>
              <a:defRPr lang="en-US"/>
            </a:defPPr>
            <a:lvl1pPr>
              <a:defRPr sz="1200"/>
            </a:lvl1pPr>
          </a:lstStyle>
          <a:p>
            <a:r>
              <a:rPr lang="en-AU" sz="1000" dirty="0">
                <a:solidFill>
                  <a:schemeClr val="bg1"/>
                </a:solidFill>
                <a:latin typeface="+mj-lt"/>
              </a:rPr>
              <a:t>One in four Australians can connect to the </a:t>
            </a:r>
            <a:r>
              <a:rPr lang="en-AU" sz="1000" b="1" dirty="0" smtClean="0">
                <a:solidFill>
                  <a:schemeClr val="bg1"/>
                </a:solidFill>
                <a:latin typeface="+mj-lt"/>
              </a:rPr>
              <a:t>nbn</a:t>
            </a:r>
            <a:r>
              <a:rPr lang="en-AU" sz="1000" dirty="0" smtClean="0">
                <a:solidFill>
                  <a:schemeClr val="bg1"/>
                </a:solidFill>
                <a:latin typeface="+mj-lt"/>
              </a:rPr>
              <a:t>™ network</a:t>
            </a:r>
            <a:endParaRPr lang="en-AU" sz="1000" dirty="0">
              <a:solidFill>
                <a:schemeClr val="bg1"/>
              </a:solidFill>
              <a:latin typeface="+mj-lt"/>
            </a:endParaRPr>
          </a:p>
        </p:txBody>
      </p:sp>
      <p:sp>
        <p:nvSpPr>
          <p:cNvPr id="88" name="TextBox 87"/>
          <p:cNvSpPr txBox="1"/>
          <p:nvPr/>
        </p:nvSpPr>
        <p:spPr>
          <a:xfrm>
            <a:off x="3888985" y="5849138"/>
            <a:ext cx="1145530" cy="612933"/>
          </a:xfrm>
          <a:prstGeom prst="rect">
            <a:avLst/>
          </a:prstGeom>
          <a:noFill/>
        </p:spPr>
        <p:txBody>
          <a:bodyPr wrap="square" lIns="0" tIns="0" rIns="0" bIns="0" rtlCol="0" anchor="t">
            <a:noAutofit/>
          </a:bodyPr>
          <a:lstStyle>
            <a:defPPr>
              <a:defRPr lang="en-US"/>
            </a:defPPr>
            <a:lvl1pPr>
              <a:defRPr sz="1200"/>
            </a:lvl1pPr>
          </a:lstStyle>
          <a:p>
            <a:pPr algn="ctr">
              <a:lnSpc>
                <a:spcPct val="80000"/>
              </a:lnSpc>
            </a:pPr>
            <a:r>
              <a:rPr lang="en-AU" sz="1000" dirty="0" smtClean="0">
                <a:solidFill>
                  <a:schemeClr val="bg1"/>
                </a:solidFill>
                <a:latin typeface="Arial Rounded MT Bold" charset="0"/>
                <a:ea typeface="Arial Rounded MT Bold" charset="0"/>
                <a:cs typeface="Arial Rounded MT Bold" charset="0"/>
              </a:rPr>
              <a:t>Employee engagement increased from 51% to 68%</a:t>
            </a:r>
          </a:p>
        </p:txBody>
      </p:sp>
      <p:sp>
        <p:nvSpPr>
          <p:cNvPr id="89" name="TextBox 88"/>
          <p:cNvSpPr txBox="1"/>
          <p:nvPr/>
        </p:nvSpPr>
        <p:spPr>
          <a:xfrm>
            <a:off x="1493958" y="5849137"/>
            <a:ext cx="992356" cy="635635"/>
          </a:xfrm>
          <a:prstGeom prst="rect">
            <a:avLst/>
          </a:prstGeom>
          <a:noFill/>
        </p:spPr>
        <p:txBody>
          <a:bodyPr wrap="square" lIns="0" tIns="0" rIns="0" bIns="0" rtlCol="0" anchor="t">
            <a:noAutofit/>
          </a:bodyPr>
          <a:lstStyle>
            <a:defPPr>
              <a:defRPr lang="en-US"/>
            </a:defPPr>
            <a:lvl1pPr>
              <a:defRPr sz="1200"/>
            </a:lvl1pPr>
          </a:lstStyle>
          <a:p>
            <a:pPr algn="ctr">
              <a:lnSpc>
                <a:spcPct val="80000"/>
              </a:lnSpc>
            </a:pPr>
            <a:r>
              <a:rPr lang="en-AU" sz="1000" dirty="0" smtClean="0">
                <a:solidFill>
                  <a:schemeClr val="bg1"/>
                </a:solidFill>
                <a:latin typeface="Arial Rounded MT Bold" charset="0"/>
                <a:ea typeface="Arial Rounded MT Bold" charset="0"/>
                <a:cs typeface="Arial Rounded MT Bold" charset="0"/>
              </a:rPr>
              <a:t>Customer experience </a:t>
            </a:r>
            <a:br>
              <a:rPr lang="en-AU" sz="1000" dirty="0" smtClean="0">
                <a:solidFill>
                  <a:schemeClr val="bg1"/>
                </a:solidFill>
                <a:latin typeface="Arial Rounded MT Bold" charset="0"/>
                <a:ea typeface="Arial Rounded MT Bold" charset="0"/>
                <a:cs typeface="Arial Rounded MT Bold" charset="0"/>
              </a:rPr>
            </a:br>
            <a:r>
              <a:rPr lang="en-AU" sz="1000" dirty="0" smtClean="0">
                <a:solidFill>
                  <a:schemeClr val="bg1"/>
                </a:solidFill>
                <a:latin typeface="Arial Rounded MT Bold" charset="0"/>
                <a:ea typeface="Arial Rounded MT Bold" charset="0"/>
                <a:cs typeface="Arial Rounded MT Bold" charset="0"/>
              </a:rPr>
              <a:t>7.2 out of 10</a:t>
            </a:r>
            <a:endParaRPr lang="en-AU" sz="1000" dirty="0">
              <a:solidFill>
                <a:schemeClr val="bg1"/>
              </a:solidFill>
              <a:latin typeface="Arial Rounded MT Bold" charset="0"/>
              <a:ea typeface="Arial Rounded MT Bold" charset="0"/>
              <a:cs typeface="Arial Rounded MT Bold" charset="0"/>
            </a:endParaRPr>
          </a:p>
        </p:txBody>
      </p:sp>
      <p:sp>
        <p:nvSpPr>
          <p:cNvPr id="91" name="TextBox 90"/>
          <p:cNvSpPr txBox="1"/>
          <p:nvPr/>
        </p:nvSpPr>
        <p:spPr>
          <a:xfrm>
            <a:off x="7104888" y="5906321"/>
            <a:ext cx="1688592" cy="635635"/>
          </a:xfrm>
          <a:prstGeom prst="rect">
            <a:avLst/>
          </a:prstGeom>
          <a:noFill/>
        </p:spPr>
        <p:txBody>
          <a:bodyPr wrap="square" lIns="0" tIns="0" rIns="0" bIns="0" rtlCol="0" anchor="ctr">
            <a:noAutofit/>
          </a:bodyPr>
          <a:lstStyle/>
          <a:p>
            <a:pPr>
              <a:lnSpc>
                <a:spcPct val="80000"/>
              </a:lnSpc>
            </a:pPr>
            <a:r>
              <a:rPr lang="en-AU" sz="1000" dirty="0" smtClean="0">
                <a:solidFill>
                  <a:schemeClr val="bg1"/>
                </a:solidFill>
                <a:latin typeface="Arial Rounded MT Bold" charset="0"/>
                <a:ea typeface="Arial Rounded MT Bold" charset="0"/>
                <a:cs typeface="Arial Rounded MT Bold" charset="0"/>
              </a:rPr>
              <a:t>Two thirds of the nation </a:t>
            </a:r>
            <a:br>
              <a:rPr lang="en-AU" sz="1000" dirty="0" smtClean="0">
                <a:solidFill>
                  <a:schemeClr val="bg1"/>
                </a:solidFill>
                <a:latin typeface="Arial Rounded MT Bold" charset="0"/>
                <a:ea typeface="Arial Rounded MT Bold" charset="0"/>
                <a:cs typeface="Arial Rounded MT Bold" charset="0"/>
              </a:rPr>
            </a:br>
            <a:r>
              <a:rPr lang="en-AU" sz="1000" dirty="0" smtClean="0">
                <a:solidFill>
                  <a:schemeClr val="bg1"/>
                </a:solidFill>
                <a:latin typeface="Arial Rounded MT Bold" charset="0"/>
                <a:ea typeface="Arial Rounded MT Bold" charset="0"/>
                <a:cs typeface="Arial Rounded MT Bold" charset="0"/>
              </a:rPr>
              <a:t>are in design, construction or able to order</a:t>
            </a:r>
            <a:endParaRPr lang="en-AU" sz="1000" dirty="0">
              <a:solidFill>
                <a:schemeClr val="bg1"/>
              </a:solidFill>
              <a:latin typeface="Arial Rounded MT Bold" charset="0"/>
              <a:ea typeface="Arial Rounded MT Bold" charset="0"/>
              <a:cs typeface="Arial Rounded MT Bold" charset="0"/>
            </a:endParaRPr>
          </a:p>
        </p:txBody>
      </p:sp>
      <p:sp>
        <p:nvSpPr>
          <p:cNvPr id="92" name="TextBox 91"/>
          <p:cNvSpPr txBox="1"/>
          <p:nvPr/>
        </p:nvSpPr>
        <p:spPr>
          <a:xfrm>
            <a:off x="2730875" y="5849137"/>
            <a:ext cx="874640" cy="604227"/>
          </a:xfrm>
          <a:prstGeom prst="rect">
            <a:avLst/>
          </a:prstGeom>
          <a:noFill/>
        </p:spPr>
        <p:txBody>
          <a:bodyPr wrap="square" lIns="0" tIns="0" rIns="0" bIns="0" rtlCol="0" anchor="t">
            <a:noAutofit/>
          </a:bodyPr>
          <a:lstStyle>
            <a:defPPr>
              <a:defRPr lang="en-US"/>
            </a:defPPr>
            <a:lvl1pPr>
              <a:defRPr sz="1200"/>
            </a:lvl1pPr>
          </a:lstStyle>
          <a:p>
            <a:pPr algn="ctr">
              <a:lnSpc>
                <a:spcPct val="80000"/>
              </a:lnSpc>
            </a:pPr>
            <a:r>
              <a:rPr lang="en-AU" sz="1000" dirty="0" smtClean="0">
                <a:solidFill>
                  <a:schemeClr val="bg1"/>
                </a:solidFill>
                <a:latin typeface="Arial Rounded MT Bold" charset="0"/>
                <a:ea typeface="Arial Rounded MT Bold" charset="0"/>
                <a:cs typeface="Arial Rounded MT Bold" charset="0"/>
              </a:rPr>
              <a:t>End user satisfaction 7.1 out of 10</a:t>
            </a:r>
            <a:br>
              <a:rPr lang="en-AU" sz="1000" dirty="0" smtClean="0">
                <a:solidFill>
                  <a:schemeClr val="bg1"/>
                </a:solidFill>
                <a:latin typeface="Arial Rounded MT Bold" charset="0"/>
                <a:ea typeface="Arial Rounded MT Bold" charset="0"/>
                <a:cs typeface="Arial Rounded MT Bold" charset="0"/>
              </a:rPr>
            </a:br>
            <a:endParaRPr lang="en-AU" sz="1000" dirty="0">
              <a:solidFill>
                <a:schemeClr val="bg1"/>
              </a:solidFill>
              <a:latin typeface="Arial Rounded MT Bold" charset="0"/>
              <a:ea typeface="Arial Rounded MT Bold" charset="0"/>
              <a:cs typeface="Arial Rounded MT Bold" charset="0"/>
            </a:endParaRPr>
          </a:p>
        </p:txBody>
      </p:sp>
      <p:sp>
        <p:nvSpPr>
          <p:cNvPr id="94" name="Oval 93"/>
          <p:cNvSpPr>
            <a:spLocks noChangeAspect="1"/>
          </p:cNvSpPr>
          <p:nvPr/>
        </p:nvSpPr>
        <p:spPr>
          <a:xfrm>
            <a:off x="5527041" y="4726193"/>
            <a:ext cx="1427945" cy="1903927"/>
          </a:xfrm>
          <a:prstGeom prst="ellipse">
            <a:avLst/>
          </a:prstGeom>
          <a:solidFill>
            <a:srgbClr val="FFFFFF">
              <a:alpha val="69020"/>
            </a:srgbClr>
          </a:solidFill>
          <a:ln>
            <a:noFill/>
          </a:ln>
        </p:spPr>
        <p:txBody>
          <a:bodyPr wrap="square" lIns="0" tIns="0" rIns="0" bIns="0" anchor="ctr">
            <a:noAutofit/>
          </a:bodyPr>
          <a:lstStyle/>
          <a:p>
            <a:pPr algn="ctr"/>
            <a:endParaRPr lang="en-US" sz="1400" dirty="0">
              <a:solidFill>
                <a:schemeClr val="bg1"/>
              </a:solidFill>
            </a:endParaRPr>
          </a:p>
        </p:txBody>
      </p:sp>
      <p:sp>
        <p:nvSpPr>
          <p:cNvPr id="95" name="Oval 94"/>
          <p:cNvSpPr/>
          <p:nvPr/>
        </p:nvSpPr>
        <p:spPr>
          <a:xfrm>
            <a:off x="5683328" y="4934576"/>
            <a:ext cx="1115366" cy="148715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grpSp>
        <p:nvGrpSpPr>
          <p:cNvPr id="97" name="Group 96"/>
          <p:cNvGrpSpPr/>
          <p:nvPr/>
        </p:nvGrpSpPr>
        <p:grpSpPr>
          <a:xfrm>
            <a:off x="1710568" y="4909784"/>
            <a:ext cx="559136" cy="745515"/>
            <a:chOff x="2195012" y="4318559"/>
            <a:chExt cx="613651" cy="613651"/>
          </a:xfrm>
        </p:grpSpPr>
        <p:grpSp>
          <p:nvGrpSpPr>
            <p:cNvPr id="98" name="Group 97"/>
            <p:cNvGrpSpPr/>
            <p:nvPr/>
          </p:nvGrpSpPr>
          <p:grpSpPr>
            <a:xfrm>
              <a:off x="2195012" y="4318559"/>
              <a:ext cx="613651" cy="613651"/>
              <a:chOff x="5679297" y="2032201"/>
              <a:chExt cx="613651" cy="613651"/>
            </a:xfrm>
          </p:grpSpPr>
          <p:sp>
            <p:nvSpPr>
              <p:cNvPr id="100" name="Oval 99"/>
              <p:cNvSpPr>
                <a:spLocks noChangeAspect="1"/>
              </p:cNvSpPr>
              <p:nvPr/>
            </p:nvSpPr>
            <p:spPr>
              <a:xfrm>
                <a:off x="5679297" y="2032201"/>
                <a:ext cx="613651" cy="613651"/>
              </a:xfrm>
              <a:prstGeom prst="ellipse">
                <a:avLst/>
              </a:prstGeom>
              <a:solidFill>
                <a:schemeClr val="bg1">
                  <a:alpha val="55000"/>
                </a:schemeClr>
              </a:solidFill>
              <a:ln>
                <a:noFill/>
              </a:ln>
            </p:spPr>
            <p:txBody>
              <a:bodyPr wrap="square" lIns="0" tIns="0" rIns="0" bIns="0" anchor="ctr">
                <a:noAutofit/>
              </a:bodyPr>
              <a:lstStyle/>
              <a:p>
                <a:pPr algn="ctr"/>
                <a:endParaRPr lang="en-US" sz="1400" dirty="0">
                  <a:solidFill>
                    <a:schemeClr val="bg1"/>
                  </a:solidFill>
                </a:endParaRPr>
              </a:p>
            </p:txBody>
          </p:sp>
          <p:sp>
            <p:nvSpPr>
              <p:cNvPr id="101" name="Oval 100"/>
              <p:cNvSpPr/>
              <p:nvPr/>
            </p:nvSpPr>
            <p:spPr>
              <a:xfrm>
                <a:off x="5746461" y="2099365"/>
                <a:ext cx="479322" cy="479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grpSp>
        <p:pic>
          <p:nvPicPr>
            <p:cNvPr id="99" name="Picture 98"/>
            <p:cNvPicPr>
              <a:picLocks noChangeAspect="1"/>
            </p:cNvPicPr>
            <p:nvPr/>
          </p:nvPicPr>
          <p:blipFill>
            <a:blip r:embed="rId30"/>
            <a:stretch>
              <a:fillRect/>
            </a:stretch>
          </p:blipFill>
          <p:spPr>
            <a:xfrm>
              <a:off x="2387258" y="4505498"/>
              <a:ext cx="237131" cy="227040"/>
            </a:xfrm>
            <a:prstGeom prst="rect">
              <a:avLst/>
            </a:prstGeom>
          </p:spPr>
        </p:pic>
      </p:grpSp>
      <p:grpSp>
        <p:nvGrpSpPr>
          <p:cNvPr id="2" name="Group 1"/>
          <p:cNvGrpSpPr/>
          <p:nvPr/>
        </p:nvGrpSpPr>
        <p:grpSpPr>
          <a:xfrm>
            <a:off x="5788953" y="5071134"/>
            <a:ext cx="904116" cy="1214045"/>
            <a:chOff x="5821680" y="3804202"/>
            <a:chExt cx="838662" cy="802149"/>
          </a:xfrm>
        </p:grpSpPr>
        <p:pic>
          <p:nvPicPr>
            <p:cNvPr id="96" name="Picture 95"/>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5821680" y="3804202"/>
              <a:ext cx="838662" cy="802149"/>
            </a:xfrm>
            <a:prstGeom prst="rect">
              <a:avLst/>
            </a:prstGeom>
          </p:spPr>
        </p:pic>
        <p:pic>
          <p:nvPicPr>
            <p:cNvPr id="74" name="Picture 73"/>
            <p:cNvPicPr>
              <a:picLocks noChangeAspect="1"/>
            </p:cNvPicPr>
            <p:nvPr/>
          </p:nvPicPr>
          <p:blipFill>
            <a:blip r:embed="rId32">
              <a:duotone>
                <a:prstClr val="black"/>
                <a:schemeClr val="bg2">
                  <a:tint val="45000"/>
                  <a:satMod val="400000"/>
                </a:schemeClr>
              </a:duotone>
              <a:lum bright="-16000" contrast="32000"/>
            </a:blip>
            <a:stretch>
              <a:fillRect/>
            </a:stretch>
          </p:blipFill>
          <p:spPr>
            <a:xfrm>
              <a:off x="5941317" y="4091248"/>
              <a:ext cx="133502" cy="127820"/>
            </a:xfrm>
            <a:prstGeom prst="rect">
              <a:avLst/>
            </a:prstGeom>
          </p:spPr>
        </p:pic>
        <p:pic>
          <p:nvPicPr>
            <p:cNvPr id="103" name="Picture 102"/>
            <p:cNvPicPr>
              <a:picLocks noChangeAspect="1"/>
            </p:cNvPicPr>
            <p:nvPr/>
          </p:nvPicPr>
          <p:blipFill>
            <a:blip r:embed="rId32">
              <a:duotone>
                <a:prstClr val="black"/>
                <a:schemeClr val="tx2">
                  <a:tint val="45000"/>
                  <a:satMod val="400000"/>
                </a:schemeClr>
              </a:duotone>
              <a:lum bright="-2000" contrast="36000"/>
            </a:blip>
            <a:stretch>
              <a:fillRect/>
            </a:stretch>
          </p:blipFill>
          <p:spPr>
            <a:xfrm>
              <a:off x="6098765" y="4091248"/>
              <a:ext cx="133502" cy="127820"/>
            </a:xfrm>
            <a:prstGeom prst="rect">
              <a:avLst/>
            </a:prstGeom>
          </p:spPr>
        </p:pic>
        <p:pic>
          <p:nvPicPr>
            <p:cNvPr id="104" name="Picture 103"/>
            <p:cNvPicPr>
              <a:picLocks noChangeAspect="1"/>
            </p:cNvPicPr>
            <p:nvPr/>
          </p:nvPicPr>
          <p:blipFill>
            <a:blip r:embed="rId32">
              <a:duotone>
                <a:prstClr val="black"/>
                <a:schemeClr val="tx2">
                  <a:tint val="45000"/>
                  <a:satMod val="400000"/>
                </a:schemeClr>
              </a:duotone>
              <a:lum bright="-2000" contrast="36000"/>
            </a:blip>
            <a:stretch>
              <a:fillRect/>
            </a:stretch>
          </p:blipFill>
          <p:spPr>
            <a:xfrm>
              <a:off x="6256213" y="4091248"/>
              <a:ext cx="133502" cy="127820"/>
            </a:xfrm>
            <a:prstGeom prst="rect">
              <a:avLst/>
            </a:prstGeom>
          </p:spPr>
        </p:pic>
        <p:pic>
          <p:nvPicPr>
            <p:cNvPr id="105" name="Picture 104"/>
            <p:cNvPicPr>
              <a:picLocks noChangeAspect="1"/>
            </p:cNvPicPr>
            <p:nvPr/>
          </p:nvPicPr>
          <p:blipFill>
            <a:blip r:embed="rId32">
              <a:duotone>
                <a:prstClr val="black"/>
                <a:schemeClr val="tx2">
                  <a:tint val="45000"/>
                  <a:satMod val="400000"/>
                </a:schemeClr>
              </a:duotone>
              <a:lum bright="-2000" contrast="36000"/>
            </a:blip>
            <a:stretch>
              <a:fillRect/>
            </a:stretch>
          </p:blipFill>
          <p:spPr>
            <a:xfrm>
              <a:off x="6413660" y="4091248"/>
              <a:ext cx="133502" cy="127820"/>
            </a:xfrm>
            <a:prstGeom prst="rect">
              <a:avLst/>
            </a:prstGeom>
          </p:spPr>
        </p:pic>
      </p:grpSp>
      <p:sp>
        <p:nvSpPr>
          <p:cNvPr id="108" name="TextBox 107"/>
          <p:cNvSpPr txBox="1"/>
          <p:nvPr/>
        </p:nvSpPr>
        <p:spPr>
          <a:xfrm>
            <a:off x="7104243" y="4722837"/>
            <a:ext cx="1444752" cy="378777"/>
          </a:xfrm>
          <a:prstGeom prst="rect">
            <a:avLst/>
          </a:prstGeom>
          <a:noFill/>
        </p:spPr>
        <p:txBody>
          <a:bodyPr wrap="square" lIns="0" tIns="0" rIns="0" bIns="0" rtlCol="0" anchor="ctr">
            <a:noAutofit/>
          </a:bodyPr>
          <a:lstStyle>
            <a:defPPr>
              <a:defRPr lang="en-US"/>
            </a:defPPr>
            <a:lvl1pPr>
              <a:defRPr sz="1200"/>
            </a:lvl1pPr>
          </a:lstStyle>
          <a:p>
            <a:r>
              <a:rPr lang="en-AU" sz="1050" b="1" dirty="0" smtClean="0">
                <a:solidFill>
                  <a:schemeClr val="tx2"/>
                </a:solidFill>
                <a:latin typeface="+mj-lt"/>
              </a:rPr>
              <a:t>Today</a:t>
            </a:r>
            <a:endParaRPr lang="en-AU" sz="1050" b="1" dirty="0">
              <a:solidFill>
                <a:schemeClr val="tx2"/>
              </a:solidFill>
              <a:latin typeface="+mj-lt"/>
            </a:endParaRPr>
          </a:p>
        </p:txBody>
      </p:sp>
      <p:cxnSp>
        <p:nvCxnSpPr>
          <p:cNvPr id="109" name="Straight Connector 108"/>
          <p:cNvCxnSpPr/>
          <p:nvPr/>
        </p:nvCxnSpPr>
        <p:spPr>
          <a:xfrm>
            <a:off x="7114291" y="5099341"/>
            <a:ext cx="1449607" cy="0"/>
          </a:xfrm>
          <a:prstGeom prst="line">
            <a:avLst/>
          </a:prstGeom>
          <a:ln w="28575" cap="rnd">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1981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182" y="598080"/>
            <a:ext cx="8373746" cy="559839"/>
          </a:xfrm>
        </p:spPr>
        <p:txBody>
          <a:bodyPr/>
          <a:lstStyle/>
          <a:p>
            <a:r>
              <a:rPr lang="en-US" dirty="0" smtClean="0"/>
              <a:t>Nearly 70% of homes and businesses will have access to 100Mbps </a:t>
            </a:r>
            <a:r>
              <a:rPr lang="en-US" dirty="0"/>
              <a:t>and 40% of Australians will have access to 1 </a:t>
            </a:r>
            <a:r>
              <a:rPr lang="en-US" dirty="0" err="1"/>
              <a:t>Gbps</a:t>
            </a:r>
            <a:r>
              <a:rPr lang="en-US" dirty="0"/>
              <a:t> </a:t>
            </a:r>
            <a:r>
              <a:rPr lang="en-US" dirty="0" smtClean="0"/>
              <a:t>speeds</a:t>
            </a:r>
            <a:endParaRPr lang="en-AU" dirty="0"/>
          </a:p>
        </p:txBody>
      </p:sp>
      <p:sp>
        <p:nvSpPr>
          <p:cNvPr id="3" name="Slide Number Placeholder 2"/>
          <p:cNvSpPr>
            <a:spLocks noGrp="1"/>
          </p:cNvSpPr>
          <p:nvPr>
            <p:ph type="sldNum" sz="quarter" idx="4"/>
          </p:nvPr>
        </p:nvSpPr>
        <p:spPr>
          <a:xfrm>
            <a:off x="8928000" y="6696844"/>
            <a:ext cx="216000" cy="123111"/>
          </a:xfrm>
        </p:spPr>
        <p:txBody>
          <a:bodyPr/>
          <a:lstStyle/>
          <a:p>
            <a:pPr eaLnBrk="1" hangingPunct="1"/>
            <a:fld id="{0AED05B3-DCE3-416B-A38F-EA596E863E64}" type="slidenum">
              <a:rPr lang="en-AU" smtClean="0"/>
              <a:pPr eaLnBrk="1" hangingPunct="1"/>
              <a:t>7</a:t>
            </a:fld>
            <a:endParaRPr lang="en-AU" dirty="0"/>
          </a:p>
        </p:txBody>
      </p:sp>
      <p:cxnSp>
        <p:nvCxnSpPr>
          <p:cNvPr id="6" name="Straight Connector 5"/>
          <p:cNvCxnSpPr/>
          <p:nvPr/>
        </p:nvCxnSpPr>
        <p:spPr>
          <a:xfrm flipV="1">
            <a:off x="1026508" y="5621266"/>
            <a:ext cx="6718050" cy="1"/>
          </a:xfrm>
          <a:prstGeom prst="line">
            <a:avLst/>
          </a:prstGeom>
        </p:spPr>
        <p:style>
          <a:lnRef idx="1">
            <a:schemeClr val="dk1"/>
          </a:lnRef>
          <a:fillRef idx="0">
            <a:schemeClr val="dk1"/>
          </a:fillRef>
          <a:effectRef idx="0">
            <a:schemeClr val="dk1"/>
          </a:effectRef>
          <a:fontRef idx="minor">
            <a:schemeClr val="tx1"/>
          </a:fontRef>
        </p:style>
      </p:cxnSp>
      <p:sp>
        <p:nvSpPr>
          <p:cNvPr id="34" name="Rectangle 33"/>
          <p:cNvSpPr/>
          <p:nvPr/>
        </p:nvSpPr>
        <p:spPr>
          <a:xfrm>
            <a:off x="1045559" y="2180493"/>
            <a:ext cx="1343019" cy="3440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sp>
        <p:nvSpPr>
          <p:cNvPr id="43" name="Rectangle 42"/>
          <p:cNvSpPr/>
          <p:nvPr/>
        </p:nvSpPr>
        <p:spPr>
          <a:xfrm>
            <a:off x="2388578" y="2571261"/>
            <a:ext cx="1343019" cy="3050005"/>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sp>
        <p:nvSpPr>
          <p:cNvPr id="44" name="Rectangle 43"/>
          <p:cNvSpPr/>
          <p:nvPr/>
        </p:nvSpPr>
        <p:spPr>
          <a:xfrm>
            <a:off x="3731597" y="3243384"/>
            <a:ext cx="1343019" cy="237788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sp>
        <p:nvSpPr>
          <p:cNvPr id="45" name="Rectangle 44"/>
          <p:cNvSpPr/>
          <p:nvPr/>
        </p:nvSpPr>
        <p:spPr>
          <a:xfrm>
            <a:off x="5074616" y="3900879"/>
            <a:ext cx="1343019" cy="17203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sp>
        <p:nvSpPr>
          <p:cNvPr id="46" name="Rectangle 45"/>
          <p:cNvSpPr/>
          <p:nvPr/>
        </p:nvSpPr>
        <p:spPr>
          <a:xfrm>
            <a:off x="6417634" y="4345353"/>
            <a:ext cx="1345974" cy="1275912"/>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AU" sz="1400" dirty="0" err="1" smtClean="0">
              <a:solidFill>
                <a:schemeClr val="bg1"/>
              </a:solidFill>
            </a:endParaRPr>
          </a:p>
        </p:txBody>
      </p:sp>
      <p:sp>
        <p:nvSpPr>
          <p:cNvPr id="47" name="TextBox 46"/>
          <p:cNvSpPr txBox="1"/>
          <p:nvPr/>
        </p:nvSpPr>
        <p:spPr>
          <a:xfrm>
            <a:off x="1109297" y="2289563"/>
            <a:ext cx="1189892" cy="784830"/>
          </a:xfrm>
          <a:prstGeom prst="rect">
            <a:avLst/>
          </a:prstGeom>
          <a:noFill/>
        </p:spPr>
        <p:txBody>
          <a:bodyPr wrap="square" rtlCol="0">
            <a:spAutoFit/>
          </a:bodyPr>
          <a:lstStyle/>
          <a:p>
            <a:pPr>
              <a:lnSpc>
                <a:spcPct val="90000"/>
              </a:lnSpc>
            </a:pPr>
            <a:r>
              <a:rPr lang="en-AU" sz="1200" dirty="0" smtClean="0">
                <a:solidFill>
                  <a:schemeClr val="bg1"/>
                </a:solidFill>
              </a:rPr>
              <a:t>100% premises</a:t>
            </a:r>
          </a:p>
          <a:p>
            <a:pPr>
              <a:lnSpc>
                <a:spcPct val="90000"/>
              </a:lnSpc>
            </a:pPr>
            <a:r>
              <a:rPr lang="en-AU" sz="1200" dirty="0">
                <a:solidFill>
                  <a:schemeClr val="bg1"/>
                </a:solidFill>
              </a:rPr>
              <a:t>a</a:t>
            </a:r>
            <a:r>
              <a:rPr lang="en-AU" sz="1200" dirty="0" smtClean="0">
                <a:solidFill>
                  <a:schemeClr val="bg1"/>
                </a:solidFill>
              </a:rPr>
              <a:t>t </a:t>
            </a:r>
            <a:r>
              <a:rPr lang="en-AU" sz="1200" b="1" dirty="0" smtClean="0">
                <a:solidFill>
                  <a:schemeClr val="bg1"/>
                </a:solidFill>
              </a:rPr>
              <a:t>25Mbps </a:t>
            </a:r>
            <a:r>
              <a:rPr lang="en-AU" sz="1400" b="1" dirty="0" smtClean="0">
                <a:solidFill>
                  <a:schemeClr val="bg1"/>
                </a:solidFill>
              </a:rPr>
              <a:t>+</a:t>
            </a:r>
          </a:p>
        </p:txBody>
      </p:sp>
      <p:sp>
        <p:nvSpPr>
          <p:cNvPr id="48" name="TextBox 47"/>
          <p:cNvSpPr txBox="1"/>
          <p:nvPr/>
        </p:nvSpPr>
        <p:spPr>
          <a:xfrm>
            <a:off x="2446090" y="2641255"/>
            <a:ext cx="1189892" cy="784830"/>
          </a:xfrm>
          <a:prstGeom prst="rect">
            <a:avLst/>
          </a:prstGeom>
          <a:noFill/>
        </p:spPr>
        <p:txBody>
          <a:bodyPr wrap="square" rtlCol="0">
            <a:spAutoFit/>
          </a:bodyPr>
          <a:lstStyle/>
          <a:p>
            <a:pPr>
              <a:lnSpc>
                <a:spcPct val="90000"/>
              </a:lnSpc>
            </a:pPr>
            <a:r>
              <a:rPr lang="en-AU" sz="1200" dirty="0" smtClean="0">
                <a:solidFill>
                  <a:schemeClr val="bg1"/>
                </a:solidFill>
              </a:rPr>
              <a:t>86% premises</a:t>
            </a:r>
          </a:p>
          <a:p>
            <a:pPr>
              <a:lnSpc>
                <a:spcPct val="90000"/>
              </a:lnSpc>
            </a:pPr>
            <a:r>
              <a:rPr lang="en-AU" sz="1200" dirty="0">
                <a:solidFill>
                  <a:schemeClr val="bg1"/>
                </a:solidFill>
              </a:rPr>
              <a:t>a</a:t>
            </a:r>
            <a:r>
              <a:rPr lang="en-AU" sz="1200" dirty="0" smtClean="0">
                <a:solidFill>
                  <a:schemeClr val="bg1"/>
                </a:solidFill>
              </a:rPr>
              <a:t>t </a:t>
            </a:r>
            <a:r>
              <a:rPr lang="en-AU" sz="1200" b="1" dirty="0" smtClean="0">
                <a:solidFill>
                  <a:schemeClr val="bg1"/>
                </a:solidFill>
              </a:rPr>
              <a:t>50Mbps </a:t>
            </a:r>
            <a:r>
              <a:rPr lang="en-AU" sz="1400" b="1" dirty="0" smtClean="0">
                <a:solidFill>
                  <a:schemeClr val="bg1"/>
                </a:solidFill>
              </a:rPr>
              <a:t>+</a:t>
            </a:r>
          </a:p>
        </p:txBody>
      </p:sp>
      <p:sp>
        <p:nvSpPr>
          <p:cNvPr id="49" name="TextBox 48"/>
          <p:cNvSpPr txBox="1"/>
          <p:nvPr/>
        </p:nvSpPr>
        <p:spPr>
          <a:xfrm>
            <a:off x="3789109" y="3297636"/>
            <a:ext cx="1189892" cy="784830"/>
          </a:xfrm>
          <a:prstGeom prst="rect">
            <a:avLst/>
          </a:prstGeom>
          <a:noFill/>
        </p:spPr>
        <p:txBody>
          <a:bodyPr wrap="square" rtlCol="0">
            <a:spAutoFit/>
          </a:bodyPr>
          <a:lstStyle/>
          <a:p>
            <a:pPr>
              <a:lnSpc>
                <a:spcPct val="90000"/>
              </a:lnSpc>
            </a:pPr>
            <a:r>
              <a:rPr lang="en-AU" sz="1200" dirty="0" smtClean="0">
                <a:solidFill>
                  <a:schemeClr val="bg1"/>
                </a:solidFill>
              </a:rPr>
              <a:t>68% premises</a:t>
            </a:r>
          </a:p>
          <a:p>
            <a:pPr>
              <a:lnSpc>
                <a:spcPct val="90000"/>
              </a:lnSpc>
            </a:pPr>
            <a:r>
              <a:rPr lang="en-AU" sz="1200" dirty="0">
                <a:solidFill>
                  <a:schemeClr val="bg1"/>
                </a:solidFill>
              </a:rPr>
              <a:t>a</a:t>
            </a:r>
            <a:r>
              <a:rPr lang="en-AU" sz="1200" dirty="0" smtClean="0">
                <a:solidFill>
                  <a:schemeClr val="bg1"/>
                </a:solidFill>
              </a:rPr>
              <a:t>t </a:t>
            </a:r>
            <a:r>
              <a:rPr lang="en-AU" sz="1200" b="1" dirty="0" smtClean="0">
                <a:solidFill>
                  <a:schemeClr val="bg1"/>
                </a:solidFill>
              </a:rPr>
              <a:t>100Mbps </a:t>
            </a:r>
            <a:r>
              <a:rPr lang="en-AU" sz="1400" b="1" dirty="0" smtClean="0">
                <a:solidFill>
                  <a:schemeClr val="bg1"/>
                </a:solidFill>
              </a:rPr>
              <a:t>+</a:t>
            </a:r>
          </a:p>
        </p:txBody>
      </p:sp>
      <p:sp>
        <p:nvSpPr>
          <p:cNvPr id="50" name="TextBox 49"/>
          <p:cNvSpPr txBox="1"/>
          <p:nvPr/>
        </p:nvSpPr>
        <p:spPr>
          <a:xfrm>
            <a:off x="5132128" y="3969871"/>
            <a:ext cx="1189892" cy="784830"/>
          </a:xfrm>
          <a:prstGeom prst="rect">
            <a:avLst/>
          </a:prstGeom>
          <a:noFill/>
        </p:spPr>
        <p:txBody>
          <a:bodyPr wrap="square" rtlCol="0">
            <a:spAutoFit/>
          </a:bodyPr>
          <a:lstStyle/>
          <a:p>
            <a:pPr>
              <a:lnSpc>
                <a:spcPct val="90000"/>
              </a:lnSpc>
            </a:pPr>
            <a:r>
              <a:rPr lang="en-AU" sz="1200" dirty="0" smtClean="0">
                <a:solidFill>
                  <a:schemeClr val="bg1"/>
                </a:solidFill>
              </a:rPr>
              <a:t>45% premises</a:t>
            </a:r>
          </a:p>
          <a:p>
            <a:pPr>
              <a:lnSpc>
                <a:spcPct val="90000"/>
              </a:lnSpc>
            </a:pPr>
            <a:r>
              <a:rPr lang="en-AU" sz="1200" dirty="0">
                <a:solidFill>
                  <a:schemeClr val="bg1"/>
                </a:solidFill>
              </a:rPr>
              <a:t>a</a:t>
            </a:r>
            <a:r>
              <a:rPr lang="en-AU" sz="1200" dirty="0" smtClean="0">
                <a:solidFill>
                  <a:schemeClr val="bg1"/>
                </a:solidFill>
              </a:rPr>
              <a:t>t </a:t>
            </a:r>
            <a:r>
              <a:rPr lang="en-AU" sz="1200" b="1" dirty="0" smtClean="0">
                <a:solidFill>
                  <a:schemeClr val="bg1"/>
                </a:solidFill>
              </a:rPr>
              <a:t>500Mbps </a:t>
            </a:r>
            <a:r>
              <a:rPr lang="en-AU" sz="1400" b="1" dirty="0" smtClean="0">
                <a:solidFill>
                  <a:schemeClr val="bg1"/>
                </a:solidFill>
              </a:rPr>
              <a:t>+</a:t>
            </a:r>
          </a:p>
        </p:txBody>
      </p:sp>
      <p:sp>
        <p:nvSpPr>
          <p:cNvPr id="51" name="TextBox 50"/>
          <p:cNvSpPr txBox="1"/>
          <p:nvPr/>
        </p:nvSpPr>
        <p:spPr>
          <a:xfrm>
            <a:off x="6476625" y="4425623"/>
            <a:ext cx="1189892" cy="590931"/>
          </a:xfrm>
          <a:prstGeom prst="rect">
            <a:avLst/>
          </a:prstGeom>
          <a:noFill/>
        </p:spPr>
        <p:txBody>
          <a:bodyPr wrap="square" rtlCol="0">
            <a:spAutoFit/>
          </a:bodyPr>
          <a:lstStyle/>
          <a:p>
            <a:pPr>
              <a:lnSpc>
                <a:spcPct val="90000"/>
              </a:lnSpc>
            </a:pPr>
            <a:r>
              <a:rPr lang="en-AU" sz="1200" dirty="0" smtClean="0">
                <a:solidFill>
                  <a:schemeClr val="bg1"/>
                </a:solidFill>
              </a:rPr>
              <a:t>40% premises</a:t>
            </a:r>
          </a:p>
          <a:p>
            <a:pPr>
              <a:lnSpc>
                <a:spcPct val="90000"/>
              </a:lnSpc>
            </a:pPr>
            <a:r>
              <a:rPr lang="en-AU" sz="1200" dirty="0">
                <a:solidFill>
                  <a:schemeClr val="bg1"/>
                </a:solidFill>
              </a:rPr>
              <a:t>a</a:t>
            </a:r>
            <a:r>
              <a:rPr lang="en-AU" sz="1200" dirty="0" smtClean="0">
                <a:solidFill>
                  <a:schemeClr val="bg1"/>
                </a:solidFill>
              </a:rPr>
              <a:t>t </a:t>
            </a:r>
            <a:r>
              <a:rPr lang="en-AU" sz="1200" b="1" dirty="0" smtClean="0">
                <a:solidFill>
                  <a:schemeClr val="bg1"/>
                </a:solidFill>
              </a:rPr>
              <a:t>1Gbps </a:t>
            </a:r>
            <a:endParaRPr lang="en-AU" sz="1400" b="1" dirty="0" smtClean="0">
              <a:solidFill>
                <a:schemeClr val="bg1"/>
              </a:solidFill>
            </a:endParaRPr>
          </a:p>
        </p:txBody>
      </p:sp>
      <p:sp>
        <p:nvSpPr>
          <p:cNvPr id="4" name="Footer Placeholder 3"/>
          <p:cNvSpPr>
            <a:spLocks noGrp="1"/>
          </p:cNvSpPr>
          <p:nvPr>
            <p:ph type="ftr" sz="quarter" idx="3"/>
          </p:nvPr>
        </p:nvSpPr>
        <p:spPr/>
        <p:txBody>
          <a:bodyPr/>
          <a:lstStyle/>
          <a:p>
            <a:pPr defTabSz="457200" eaLnBrk="1" fontAlgn="auto" hangingPunct="1">
              <a:spcBef>
                <a:spcPts val="0"/>
              </a:spcBef>
              <a:spcAft>
                <a:spcPts val="0"/>
              </a:spcAft>
            </a:pPr>
            <a:r>
              <a:rPr lang="en-AU" smtClean="0"/>
              <a:t>nbn-Confidential: Commercial</a:t>
            </a:r>
            <a:endParaRPr lang="en-AU" dirty="0"/>
          </a:p>
        </p:txBody>
      </p:sp>
    </p:spTree>
    <p:extLst>
      <p:ext uri="{BB962C8B-B14F-4D97-AF65-F5344CB8AC3E}">
        <p14:creationId xmlns:p14="http://schemas.microsoft.com/office/powerpoint/2010/main" val="11475833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358416" y="778166"/>
            <a:ext cx="8633184" cy="415498"/>
          </a:xfrm>
        </p:spPr>
        <p:txBody>
          <a:bodyPr/>
          <a:lstStyle/>
          <a:p>
            <a:r>
              <a:rPr lang="en-AU" dirty="0" smtClean="0"/>
              <a:t>Our approach</a:t>
            </a:r>
            <a:endParaRPr lang="en-US" dirty="0"/>
          </a:p>
        </p:txBody>
      </p:sp>
      <p:sp>
        <p:nvSpPr>
          <p:cNvPr id="9" name="Text Placeholder 10"/>
          <p:cNvSpPr>
            <a:spLocks noGrp="1"/>
          </p:cNvSpPr>
          <p:nvPr>
            <p:ph type="body" sz="quarter" idx="14"/>
          </p:nvPr>
        </p:nvSpPr>
        <p:spPr>
          <a:xfrm>
            <a:off x="315384" y="1289603"/>
            <a:ext cx="8556473" cy="1094368"/>
          </a:xfrm>
        </p:spPr>
        <p:txBody>
          <a:bodyPr/>
          <a:lstStyle/>
          <a:p>
            <a:pPr marL="0" indent="0">
              <a:buNone/>
            </a:pPr>
            <a:r>
              <a:rPr lang="en-US" b="1" dirty="0" smtClean="0">
                <a:solidFill>
                  <a:schemeClr val="tx2"/>
                </a:solidFill>
              </a:rPr>
              <a:t>nbn</a:t>
            </a:r>
            <a:r>
              <a:rPr lang="en-US" dirty="0">
                <a:solidFill>
                  <a:schemeClr val="tx2"/>
                </a:solidFill>
              </a:rPr>
              <a:t> is committed to providing access to </a:t>
            </a:r>
            <a:r>
              <a:rPr lang="en-US" dirty="0" smtClean="0">
                <a:solidFill>
                  <a:schemeClr val="tx2"/>
                </a:solidFill>
              </a:rPr>
              <a:t>fast and </a:t>
            </a:r>
            <a:r>
              <a:rPr lang="en-US" dirty="0">
                <a:solidFill>
                  <a:schemeClr val="tx2"/>
                </a:solidFill>
              </a:rPr>
              <a:t>reliable </a:t>
            </a:r>
            <a:r>
              <a:rPr lang="en-US" dirty="0" smtClean="0">
                <a:solidFill>
                  <a:schemeClr val="tx2"/>
                </a:solidFill>
              </a:rPr>
              <a:t>broadband </a:t>
            </a:r>
            <a:r>
              <a:rPr lang="en-US" dirty="0">
                <a:solidFill>
                  <a:schemeClr val="tx2"/>
                </a:solidFill>
              </a:rPr>
              <a:t>services throughout Australia. We </a:t>
            </a:r>
            <a:r>
              <a:rPr lang="en-US" dirty="0" smtClean="0">
                <a:solidFill>
                  <a:schemeClr val="tx2"/>
                </a:solidFill>
              </a:rPr>
              <a:t>do </a:t>
            </a:r>
            <a:r>
              <a:rPr lang="en-US" dirty="0">
                <a:solidFill>
                  <a:schemeClr val="tx2"/>
                </a:solidFill>
              </a:rPr>
              <a:t>this by </a:t>
            </a:r>
            <a:r>
              <a:rPr lang="en-US" dirty="0" err="1">
                <a:solidFill>
                  <a:schemeClr val="tx2"/>
                </a:solidFill>
              </a:rPr>
              <a:t>utilising</a:t>
            </a:r>
            <a:r>
              <a:rPr lang="en-US" dirty="0">
                <a:solidFill>
                  <a:schemeClr val="tx2"/>
                </a:solidFill>
              </a:rPr>
              <a:t> a mixture of </a:t>
            </a:r>
            <a:r>
              <a:rPr lang="en-US" dirty="0" smtClean="0">
                <a:solidFill>
                  <a:schemeClr val="tx2"/>
                </a:solidFill>
              </a:rPr>
              <a:t>technologies</a:t>
            </a:r>
            <a:r>
              <a:rPr lang="en-US" dirty="0">
                <a:solidFill>
                  <a:schemeClr val="tx2"/>
                </a:solidFill>
              </a:rPr>
              <a:t>, using the best fit solution for each area. </a:t>
            </a:r>
            <a:r>
              <a:rPr lang="en-US" dirty="0"/>
              <a:t> </a:t>
            </a:r>
            <a:endParaRPr lang="en-AU" dirty="0"/>
          </a:p>
          <a:p>
            <a:pPr marL="0" indent="0">
              <a:buNone/>
            </a:pPr>
            <a:r>
              <a:rPr lang="en-AU" sz="1200" dirty="0"/>
              <a:t> </a:t>
            </a:r>
          </a:p>
          <a:p>
            <a:pPr marL="0" lvl="0" indent="0">
              <a:buNone/>
            </a:pPr>
            <a:r>
              <a:rPr lang="en-AU" sz="1200" dirty="0" smtClean="0"/>
              <a:t>.</a:t>
            </a:r>
            <a:r>
              <a:rPr lang="en-AU" sz="1200" dirty="0"/>
              <a:t> </a:t>
            </a:r>
          </a:p>
          <a:p>
            <a:endParaRPr lang="en-US" sz="1200" b="1" dirty="0"/>
          </a:p>
        </p:txBody>
      </p:sp>
      <p:grpSp>
        <p:nvGrpSpPr>
          <p:cNvPr id="10" name="Group 9"/>
          <p:cNvGrpSpPr/>
          <p:nvPr/>
        </p:nvGrpSpPr>
        <p:grpSpPr>
          <a:xfrm>
            <a:off x="358775" y="2623103"/>
            <a:ext cx="8493353" cy="646331"/>
            <a:chOff x="358416" y="1461930"/>
            <a:chExt cx="8346450" cy="646331"/>
          </a:xfrm>
        </p:grpSpPr>
        <p:pic>
          <p:nvPicPr>
            <p:cNvPr id="11" name="Picture 2" descr="icon-fib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416" y="1461930"/>
              <a:ext cx="540000" cy="540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101800" y="1461930"/>
              <a:ext cx="7603066" cy="646331"/>
            </a:xfrm>
            <a:prstGeom prst="rect">
              <a:avLst/>
            </a:prstGeom>
          </p:spPr>
          <p:txBody>
            <a:bodyPr wrap="square">
              <a:spAutoFit/>
            </a:bodyPr>
            <a:lstStyle/>
            <a:p>
              <a:pPr lvl="0"/>
              <a:r>
                <a:rPr lang="en-AU" sz="1200" b="1" dirty="0">
                  <a:solidFill>
                    <a:schemeClr val="accent1"/>
                  </a:solidFill>
                </a:rPr>
                <a:t>Fixed </a:t>
              </a:r>
              <a:r>
                <a:rPr lang="en-AU" sz="1200" b="1" dirty="0" smtClean="0">
                  <a:solidFill>
                    <a:schemeClr val="accent1"/>
                  </a:solidFill>
                </a:rPr>
                <a:t>line (</a:t>
              </a:r>
              <a:r>
                <a:rPr lang="en-AU" sz="1200" b="1" dirty="0" err="1" smtClean="0">
                  <a:solidFill>
                    <a:schemeClr val="accent1"/>
                  </a:solidFill>
                </a:rPr>
                <a:t>FTTx</a:t>
              </a:r>
              <a:r>
                <a:rPr lang="en-AU" sz="1200" b="1" dirty="0" smtClean="0">
                  <a:solidFill>
                    <a:schemeClr val="accent1"/>
                  </a:solidFill>
                </a:rPr>
                <a:t>)</a:t>
              </a:r>
              <a:endParaRPr lang="en-AU" sz="1200" b="1" dirty="0">
                <a:solidFill>
                  <a:schemeClr val="accent1"/>
                </a:solidFill>
              </a:endParaRPr>
            </a:p>
            <a:p>
              <a:r>
                <a:rPr lang="en-AU" sz="1200" dirty="0" smtClean="0">
                  <a:solidFill>
                    <a:schemeClr val="bg2"/>
                  </a:solidFill>
                </a:rPr>
                <a:t>The </a:t>
              </a:r>
              <a:r>
                <a:rPr lang="en-AU" sz="1200" b="1" dirty="0">
                  <a:solidFill>
                    <a:schemeClr val="bg2"/>
                  </a:solidFill>
                </a:rPr>
                <a:t>nbn™</a:t>
              </a:r>
              <a:r>
                <a:rPr lang="en-AU" sz="1200" dirty="0">
                  <a:solidFill>
                    <a:schemeClr val="bg2"/>
                  </a:solidFill>
                </a:rPr>
                <a:t> network rollout currently uses Fibre to the </a:t>
              </a:r>
              <a:r>
                <a:rPr lang="en-AU" sz="1200" dirty="0" smtClean="0">
                  <a:solidFill>
                    <a:schemeClr val="bg2"/>
                  </a:solidFill>
                </a:rPr>
                <a:t>Premises (FTTP), Fibre to the Node  </a:t>
              </a:r>
              <a:r>
                <a:rPr lang="en-AU" sz="1200" dirty="0">
                  <a:solidFill>
                    <a:schemeClr val="bg2"/>
                  </a:solidFill>
                </a:rPr>
                <a:t>(</a:t>
              </a:r>
              <a:r>
                <a:rPr lang="en-AU" sz="1200" dirty="0" smtClean="0">
                  <a:solidFill>
                    <a:schemeClr val="bg2"/>
                  </a:solidFill>
                </a:rPr>
                <a:t>FTTN), Fibre to the Basement (FTTB), Hybrid Fibre Coaxial (HFC) technology. </a:t>
              </a:r>
              <a:endParaRPr lang="en-AU" sz="1200" dirty="0">
                <a:solidFill>
                  <a:schemeClr val="bg2"/>
                </a:solidFill>
              </a:endParaRPr>
            </a:p>
          </p:txBody>
        </p:sp>
      </p:grpSp>
      <p:grpSp>
        <p:nvGrpSpPr>
          <p:cNvPr id="13" name="Group 12"/>
          <p:cNvGrpSpPr/>
          <p:nvPr/>
        </p:nvGrpSpPr>
        <p:grpSpPr>
          <a:xfrm>
            <a:off x="358416" y="3647651"/>
            <a:ext cx="8423634" cy="646331"/>
            <a:chOff x="358416" y="2311814"/>
            <a:chExt cx="7972785" cy="646331"/>
          </a:xfrm>
        </p:grpSpPr>
        <p:pic>
          <p:nvPicPr>
            <p:cNvPr id="14" name="Picture 6" descr="icon-satelli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416" y="2311814"/>
              <a:ext cx="540000" cy="540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032934" y="2311814"/>
              <a:ext cx="7298267" cy="646331"/>
            </a:xfrm>
            <a:prstGeom prst="rect">
              <a:avLst/>
            </a:prstGeom>
          </p:spPr>
          <p:txBody>
            <a:bodyPr wrap="square">
              <a:spAutoFit/>
            </a:bodyPr>
            <a:lstStyle/>
            <a:p>
              <a:pPr lvl="0"/>
              <a:r>
                <a:rPr lang="en-AU" sz="1200" b="1" dirty="0">
                  <a:solidFill>
                    <a:schemeClr val="accent1"/>
                  </a:solidFill>
                </a:rPr>
                <a:t>Fixed wireless</a:t>
              </a:r>
            </a:p>
            <a:p>
              <a:r>
                <a:rPr lang="en-AU" sz="1200" dirty="0">
                  <a:solidFill>
                    <a:schemeClr val="bg2"/>
                  </a:solidFill>
                </a:rPr>
                <a:t>Fixed wireless technology can transmit data at broadband speeds using radio signals instead of </a:t>
              </a:r>
              <a:r>
                <a:rPr lang="en-AU" sz="1200" dirty="0" smtClean="0">
                  <a:solidFill>
                    <a:schemeClr val="bg2"/>
                  </a:solidFill>
                </a:rPr>
                <a:t>cables. </a:t>
              </a:r>
              <a:endParaRPr lang="en-AU" sz="1200" dirty="0">
                <a:solidFill>
                  <a:schemeClr val="bg2"/>
                </a:solidFill>
              </a:endParaRPr>
            </a:p>
          </p:txBody>
        </p:sp>
      </p:grpSp>
      <p:grpSp>
        <p:nvGrpSpPr>
          <p:cNvPr id="16" name="Group 15"/>
          <p:cNvGrpSpPr/>
          <p:nvPr/>
        </p:nvGrpSpPr>
        <p:grpSpPr>
          <a:xfrm>
            <a:off x="358776" y="4583774"/>
            <a:ext cx="8423274" cy="646331"/>
            <a:chOff x="358776" y="3243860"/>
            <a:chExt cx="7506758" cy="646331"/>
          </a:xfrm>
        </p:grpSpPr>
        <p:pic>
          <p:nvPicPr>
            <p:cNvPr id="17" name="Picture 4" descr="icon-wireles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776" y="3243860"/>
              <a:ext cx="540000" cy="540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1032934" y="3243860"/>
              <a:ext cx="6832600" cy="646331"/>
            </a:xfrm>
            <a:prstGeom prst="rect">
              <a:avLst/>
            </a:prstGeom>
          </p:spPr>
          <p:txBody>
            <a:bodyPr wrap="square">
              <a:spAutoFit/>
            </a:bodyPr>
            <a:lstStyle/>
            <a:p>
              <a:pPr lvl="0"/>
              <a:r>
                <a:rPr lang="en-AU" sz="1200" b="1" dirty="0">
                  <a:solidFill>
                    <a:schemeClr val="accent1"/>
                  </a:solidFill>
                </a:rPr>
                <a:t>Satellite</a:t>
              </a:r>
            </a:p>
            <a:p>
              <a:r>
                <a:rPr lang="en-AU" sz="1200" dirty="0">
                  <a:solidFill>
                    <a:schemeClr val="bg2"/>
                  </a:solidFill>
                </a:rPr>
                <a:t>Satellite equipment is installed at the home or business in order to transmit and receive data via a Satellite orbiting the Earth. This </a:t>
              </a:r>
              <a:r>
                <a:rPr lang="en-AU" sz="1200" dirty="0" smtClean="0">
                  <a:solidFill>
                    <a:schemeClr val="bg2"/>
                  </a:solidFill>
                </a:rPr>
                <a:t>enables </a:t>
              </a:r>
              <a:r>
                <a:rPr lang="en-AU" sz="1200" dirty="0">
                  <a:solidFill>
                    <a:schemeClr val="bg2"/>
                  </a:solidFill>
                </a:rPr>
                <a:t>us to connect </a:t>
              </a:r>
              <a:r>
                <a:rPr lang="en-AU" sz="1200" dirty="0" smtClean="0">
                  <a:solidFill>
                    <a:schemeClr val="bg2"/>
                  </a:solidFill>
                </a:rPr>
                <a:t>hard to reach areas.</a:t>
              </a:r>
              <a:endParaRPr lang="en-AU" sz="1200" dirty="0">
                <a:solidFill>
                  <a:schemeClr val="bg2"/>
                </a:solidFill>
              </a:endParaRPr>
            </a:p>
          </p:txBody>
        </p:sp>
      </p:grpSp>
      <p:sp>
        <p:nvSpPr>
          <p:cNvPr id="19" name="Footer Placeholder 5"/>
          <p:cNvSpPr>
            <a:spLocks noGrp="1"/>
          </p:cNvSpPr>
          <p:nvPr>
            <p:ph type="ftr" sz="quarter" idx="3"/>
          </p:nvPr>
        </p:nvSpPr>
        <p:spPr>
          <a:xfrm>
            <a:off x="539750" y="6321957"/>
            <a:ext cx="2895600" cy="138499"/>
          </a:xfrm>
        </p:spPr>
        <p:txBody>
          <a:bodyPr/>
          <a:lstStyle/>
          <a:p>
            <a:r>
              <a:rPr lang="en-AU" dirty="0"/>
              <a:t>COMMERCIAL IN CONFIDENCE</a:t>
            </a:r>
            <a:endParaRPr lang="en-US" dirty="0"/>
          </a:p>
        </p:txBody>
      </p:sp>
      <p:sp>
        <p:nvSpPr>
          <p:cNvPr id="4" name="Rectangle 3"/>
          <p:cNvSpPr/>
          <p:nvPr/>
        </p:nvSpPr>
        <p:spPr>
          <a:xfrm>
            <a:off x="311144" y="5578573"/>
            <a:ext cx="7145566" cy="707886"/>
          </a:xfrm>
          <a:prstGeom prst="rect">
            <a:avLst/>
          </a:prstGeom>
        </p:spPr>
        <p:txBody>
          <a:bodyPr wrap="square">
            <a:spAutoFit/>
          </a:bodyPr>
          <a:lstStyle/>
          <a:p>
            <a:r>
              <a:rPr lang="en-AU" sz="800" i="1" dirty="0">
                <a:solidFill>
                  <a:schemeClr val="tx1">
                    <a:lumMod val="50000"/>
                    <a:lumOff val="50000"/>
                  </a:schemeClr>
                </a:solidFill>
              </a:rPr>
              <a:t>Services provided over the nbn™ network will be replacing phone and internet services provided over most of the existing landline networks, including copper and the majority of HFC networks within the fixed line footprint. Services provided over existing fibre networks (including in-building, health and education networks) and some special and business services may not be affected. To find out if your services will be affected, please contact your current phone or internet provider. For more information, visit </a:t>
            </a:r>
            <a:r>
              <a:rPr lang="en-AU" sz="800" i="1" u="sng" dirty="0">
                <a:solidFill>
                  <a:schemeClr val="tx1">
                    <a:lumMod val="50000"/>
                    <a:lumOff val="50000"/>
                  </a:schemeClr>
                </a:solidFill>
                <a:hlinkClick r:id="rId5"/>
              </a:rPr>
              <a:t>www.nbn.com.au/switchoff</a:t>
            </a:r>
            <a:r>
              <a:rPr lang="en-AU" sz="800" i="1" dirty="0">
                <a:solidFill>
                  <a:schemeClr val="tx1">
                    <a:lumMod val="50000"/>
                    <a:lumOff val="50000"/>
                  </a:schemeClr>
                </a:solidFill>
              </a:rPr>
              <a:t> or call 1800 687 626</a:t>
            </a:r>
            <a:endParaRPr lang="en-AU" sz="800" dirty="0">
              <a:solidFill>
                <a:schemeClr val="tx1">
                  <a:lumMod val="50000"/>
                  <a:lumOff val="50000"/>
                </a:schemeClr>
              </a:solidFill>
            </a:endParaRPr>
          </a:p>
        </p:txBody>
      </p:sp>
    </p:spTree>
    <p:extLst>
      <p:ext uri="{BB962C8B-B14F-4D97-AF65-F5344CB8AC3E}">
        <p14:creationId xmlns:p14="http://schemas.microsoft.com/office/powerpoint/2010/main" val="1297072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Fixed line technologies</a:t>
            </a:r>
            <a:endParaRPr lang="en-US" dirty="0"/>
          </a:p>
        </p:txBody>
      </p:sp>
      <p:sp>
        <p:nvSpPr>
          <p:cNvPr id="10" name="Text Placeholder 9"/>
          <p:cNvSpPr>
            <a:spLocks noGrp="1"/>
          </p:cNvSpPr>
          <p:nvPr>
            <p:ph type="body" sz="quarter" idx="13"/>
          </p:nvPr>
        </p:nvSpPr>
        <p:spPr>
          <a:xfrm>
            <a:off x="159028" y="1209777"/>
            <a:ext cx="2871041" cy="680871"/>
          </a:xfrm>
        </p:spPr>
        <p:txBody>
          <a:bodyPr/>
          <a:lstStyle/>
          <a:p>
            <a:pPr>
              <a:lnSpc>
                <a:spcPct val="100000"/>
              </a:lnSpc>
            </a:pPr>
            <a:r>
              <a:rPr lang="en-US" sz="1600" dirty="0" smtClean="0">
                <a:solidFill>
                  <a:schemeClr val="tx1"/>
                </a:solidFill>
              </a:rPr>
              <a:t>FTTP: Fibre to the premises</a:t>
            </a:r>
            <a:endParaRPr lang="en-US" sz="1600" dirty="0">
              <a:solidFill>
                <a:schemeClr val="tx1"/>
              </a:solidFill>
            </a:endParaRPr>
          </a:p>
        </p:txBody>
      </p:sp>
      <p:sp>
        <p:nvSpPr>
          <p:cNvPr id="5" name="Date Placeholder 4"/>
          <p:cNvSpPr>
            <a:spLocks noGrp="1"/>
          </p:cNvSpPr>
          <p:nvPr>
            <p:ph type="dt" sz="half" idx="10"/>
          </p:nvPr>
        </p:nvSpPr>
        <p:spPr/>
        <p:txBody>
          <a:bodyPr/>
          <a:lstStyle/>
          <a:p>
            <a:r>
              <a:rPr lang="en-US" dirty="0" smtClean="0"/>
              <a:t>02/03/16</a:t>
            </a:r>
            <a:endParaRPr lang="en-US" dirty="0"/>
          </a:p>
        </p:txBody>
      </p:sp>
      <p:sp>
        <p:nvSpPr>
          <p:cNvPr id="6" name="Footer Placeholder 5"/>
          <p:cNvSpPr>
            <a:spLocks noGrp="1"/>
          </p:cNvSpPr>
          <p:nvPr>
            <p:ph type="ftr" sz="quarter" idx="3"/>
          </p:nvPr>
        </p:nvSpPr>
        <p:spPr/>
        <p:txBody>
          <a:bodyPr/>
          <a:lstStyle/>
          <a:p>
            <a:r>
              <a:rPr lang="en-US" dirty="0" smtClean="0"/>
              <a:t>UNCLASSIFIED</a:t>
            </a:r>
            <a:endParaRPr lang="en-US" dirty="0"/>
          </a:p>
        </p:txBody>
      </p:sp>
      <p:sp>
        <p:nvSpPr>
          <p:cNvPr id="7" name="Text Placeholder 9"/>
          <p:cNvSpPr>
            <a:spLocks noGrp="1"/>
          </p:cNvSpPr>
          <p:nvPr>
            <p:ph type="body" sz="quarter" idx="13"/>
          </p:nvPr>
        </p:nvSpPr>
        <p:spPr>
          <a:xfrm>
            <a:off x="159995" y="3197593"/>
            <a:ext cx="2477190" cy="680871"/>
          </a:xfrm>
        </p:spPr>
        <p:txBody>
          <a:bodyPr/>
          <a:lstStyle/>
          <a:p>
            <a:pPr>
              <a:lnSpc>
                <a:spcPct val="100000"/>
              </a:lnSpc>
            </a:pPr>
            <a:r>
              <a:rPr lang="en-US" sz="1600" dirty="0" smtClean="0">
                <a:solidFill>
                  <a:schemeClr val="tx1"/>
                </a:solidFill>
              </a:rPr>
              <a:t>FTTN: Fibre to the node</a:t>
            </a:r>
            <a:endParaRPr lang="en-US" sz="1600" dirty="0">
              <a:solidFill>
                <a:schemeClr val="tx1"/>
              </a:solidFill>
            </a:endParaRPr>
          </a:p>
        </p:txBody>
      </p:sp>
      <p:sp>
        <p:nvSpPr>
          <p:cNvPr id="8" name="Text Placeholder 9"/>
          <p:cNvSpPr>
            <a:spLocks noGrp="1"/>
          </p:cNvSpPr>
          <p:nvPr>
            <p:ph type="body" sz="quarter" idx="13"/>
          </p:nvPr>
        </p:nvSpPr>
        <p:spPr>
          <a:xfrm>
            <a:off x="159028" y="5141234"/>
            <a:ext cx="2955229" cy="680871"/>
          </a:xfrm>
        </p:spPr>
        <p:txBody>
          <a:bodyPr/>
          <a:lstStyle/>
          <a:p>
            <a:pPr>
              <a:lnSpc>
                <a:spcPct val="100000"/>
              </a:lnSpc>
            </a:pPr>
            <a:r>
              <a:rPr lang="en-US" sz="1600" dirty="0" smtClean="0">
                <a:solidFill>
                  <a:schemeClr val="tx1"/>
                </a:solidFill>
              </a:rPr>
              <a:t>FTTB: Fibre to the basement </a:t>
            </a:r>
            <a:r>
              <a:rPr lang="en-US" sz="1400" dirty="0" smtClean="0">
                <a:solidFill>
                  <a:schemeClr val="tx1"/>
                </a:solidFill>
              </a:rPr>
              <a:t>(node in basement of MDU)</a:t>
            </a:r>
            <a:endParaRPr lang="en-US" sz="1400" dirty="0">
              <a:solidFill>
                <a:schemeClr val="tx1"/>
              </a:solidFill>
            </a:endParaRPr>
          </a:p>
        </p:txBody>
      </p:sp>
      <p:pic>
        <p:nvPicPr>
          <p:cNvPr id="9" name="Picture 8"/>
          <p:cNvPicPr>
            <a:picLocks noChangeAspect="1"/>
          </p:cNvPicPr>
          <p:nvPr/>
        </p:nvPicPr>
        <p:blipFill>
          <a:blip r:embed="rId2"/>
          <a:stretch>
            <a:fillRect/>
          </a:stretch>
        </p:blipFill>
        <p:spPr>
          <a:xfrm>
            <a:off x="3215597" y="1195128"/>
            <a:ext cx="4103575" cy="4779019"/>
          </a:xfrm>
          <a:prstGeom prst="rect">
            <a:avLst/>
          </a:prstGeom>
        </p:spPr>
      </p:pic>
      <p:sp>
        <p:nvSpPr>
          <p:cNvPr id="11" name="Rectangle 10"/>
          <p:cNvSpPr/>
          <p:nvPr/>
        </p:nvSpPr>
        <p:spPr>
          <a:xfrm>
            <a:off x="3275169" y="2260176"/>
            <a:ext cx="702436" cy="338554"/>
          </a:xfrm>
          <a:prstGeom prst="rect">
            <a:avLst/>
          </a:prstGeom>
        </p:spPr>
        <p:txBody>
          <a:bodyPr wrap="none">
            <a:spAutoFit/>
          </a:bodyPr>
          <a:lstStyle/>
          <a:p>
            <a:pPr algn="ctr"/>
            <a:r>
              <a:rPr lang="en-US" sz="800" dirty="0" smtClean="0">
                <a:solidFill>
                  <a:schemeClr val="tx1">
                    <a:lumMod val="65000"/>
                    <a:lumOff val="35000"/>
                  </a:schemeClr>
                </a:solidFill>
                <a:latin typeface="Arial" pitchFamily="34" charset="0"/>
                <a:cs typeface="Arial" pitchFamily="34" charset="0"/>
              </a:rPr>
              <a:t>Telephone </a:t>
            </a:r>
            <a:br>
              <a:rPr lang="en-US" sz="800" dirty="0" smtClean="0">
                <a:solidFill>
                  <a:schemeClr val="tx1">
                    <a:lumMod val="65000"/>
                    <a:lumOff val="35000"/>
                  </a:schemeClr>
                </a:solidFill>
                <a:latin typeface="Arial" pitchFamily="34" charset="0"/>
                <a:cs typeface="Arial" pitchFamily="34" charset="0"/>
              </a:rPr>
            </a:br>
            <a:r>
              <a:rPr lang="en-US" sz="800" dirty="0" smtClean="0">
                <a:solidFill>
                  <a:schemeClr val="tx1">
                    <a:lumMod val="65000"/>
                    <a:lumOff val="35000"/>
                  </a:schemeClr>
                </a:solidFill>
                <a:latin typeface="Arial" pitchFamily="34" charset="0"/>
                <a:cs typeface="Arial" pitchFamily="34" charset="0"/>
              </a:rPr>
              <a:t>Exchange</a:t>
            </a:r>
            <a:endParaRPr lang="en-US" sz="800" dirty="0">
              <a:solidFill>
                <a:schemeClr val="tx1">
                  <a:lumMod val="65000"/>
                  <a:lumOff val="35000"/>
                </a:schemeClr>
              </a:solidFill>
            </a:endParaRPr>
          </a:p>
        </p:txBody>
      </p:sp>
      <p:sp>
        <p:nvSpPr>
          <p:cNvPr id="13" name="Rectangle 12"/>
          <p:cNvSpPr/>
          <p:nvPr/>
        </p:nvSpPr>
        <p:spPr>
          <a:xfrm>
            <a:off x="3275169" y="4202530"/>
            <a:ext cx="702436" cy="338554"/>
          </a:xfrm>
          <a:prstGeom prst="rect">
            <a:avLst/>
          </a:prstGeom>
        </p:spPr>
        <p:txBody>
          <a:bodyPr wrap="none">
            <a:spAutoFit/>
          </a:bodyPr>
          <a:lstStyle/>
          <a:p>
            <a:pPr algn="ctr"/>
            <a:r>
              <a:rPr lang="en-US" sz="800" dirty="0" smtClean="0">
                <a:solidFill>
                  <a:schemeClr val="tx1">
                    <a:lumMod val="65000"/>
                    <a:lumOff val="35000"/>
                  </a:schemeClr>
                </a:solidFill>
                <a:latin typeface="Arial" pitchFamily="34" charset="0"/>
                <a:cs typeface="Arial" pitchFamily="34" charset="0"/>
              </a:rPr>
              <a:t>Telephone </a:t>
            </a:r>
            <a:br>
              <a:rPr lang="en-US" sz="800" dirty="0" smtClean="0">
                <a:solidFill>
                  <a:schemeClr val="tx1">
                    <a:lumMod val="65000"/>
                    <a:lumOff val="35000"/>
                  </a:schemeClr>
                </a:solidFill>
                <a:latin typeface="Arial" pitchFamily="34" charset="0"/>
                <a:cs typeface="Arial" pitchFamily="34" charset="0"/>
              </a:rPr>
            </a:br>
            <a:r>
              <a:rPr lang="en-US" sz="800" dirty="0" smtClean="0">
                <a:solidFill>
                  <a:schemeClr val="tx1">
                    <a:lumMod val="65000"/>
                    <a:lumOff val="35000"/>
                  </a:schemeClr>
                </a:solidFill>
                <a:latin typeface="Arial" pitchFamily="34" charset="0"/>
                <a:cs typeface="Arial" pitchFamily="34" charset="0"/>
              </a:rPr>
              <a:t>Exchange</a:t>
            </a:r>
            <a:endParaRPr lang="en-US" sz="800" dirty="0">
              <a:solidFill>
                <a:schemeClr val="tx1">
                  <a:lumMod val="65000"/>
                  <a:lumOff val="35000"/>
                </a:schemeClr>
              </a:solidFill>
            </a:endParaRPr>
          </a:p>
        </p:txBody>
      </p:sp>
      <p:sp>
        <p:nvSpPr>
          <p:cNvPr id="14" name="Rectangle 13"/>
          <p:cNvSpPr/>
          <p:nvPr/>
        </p:nvSpPr>
        <p:spPr>
          <a:xfrm>
            <a:off x="3275169" y="5947659"/>
            <a:ext cx="702436" cy="338554"/>
          </a:xfrm>
          <a:prstGeom prst="rect">
            <a:avLst/>
          </a:prstGeom>
        </p:spPr>
        <p:txBody>
          <a:bodyPr wrap="none">
            <a:spAutoFit/>
          </a:bodyPr>
          <a:lstStyle/>
          <a:p>
            <a:pPr algn="ctr"/>
            <a:r>
              <a:rPr lang="en-US" sz="800" dirty="0" smtClean="0">
                <a:solidFill>
                  <a:schemeClr val="tx1">
                    <a:lumMod val="65000"/>
                    <a:lumOff val="35000"/>
                  </a:schemeClr>
                </a:solidFill>
                <a:latin typeface="Arial" pitchFamily="34" charset="0"/>
                <a:cs typeface="Arial" pitchFamily="34" charset="0"/>
              </a:rPr>
              <a:t>Telephone </a:t>
            </a:r>
            <a:br>
              <a:rPr lang="en-US" sz="800" dirty="0" smtClean="0">
                <a:solidFill>
                  <a:schemeClr val="tx1">
                    <a:lumMod val="65000"/>
                    <a:lumOff val="35000"/>
                  </a:schemeClr>
                </a:solidFill>
                <a:latin typeface="Arial" pitchFamily="34" charset="0"/>
                <a:cs typeface="Arial" pitchFamily="34" charset="0"/>
              </a:rPr>
            </a:br>
            <a:r>
              <a:rPr lang="en-US" sz="800" dirty="0" smtClean="0">
                <a:solidFill>
                  <a:schemeClr val="tx1">
                    <a:lumMod val="65000"/>
                    <a:lumOff val="35000"/>
                  </a:schemeClr>
                </a:solidFill>
                <a:latin typeface="Arial" pitchFamily="34" charset="0"/>
                <a:cs typeface="Arial" pitchFamily="34" charset="0"/>
              </a:rPr>
              <a:t>Exchange</a:t>
            </a:r>
            <a:endParaRPr lang="en-US" sz="800" dirty="0">
              <a:solidFill>
                <a:schemeClr val="tx1">
                  <a:lumMod val="65000"/>
                  <a:lumOff val="35000"/>
                </a:schemeClr>
              </a:solidFill>
            </a:endParaRPr>
          </a:p>
        </p:txBody>
      </p:sp>
    </p:spTree>
    <p:extLst>
      <p:ext uri="{BB962C8B-B14F-4D97-AF65-F5344CB8AC3E}">
        <p14:creationId xmlns:p14="http://schemas.microsoft.com/office/powerpoint/2010/main" val="333177727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yqkEGgJ7kWMqOPlMl4Jd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0NBbc4sxYkGMt.EGc9ga0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sUm7mv8_okeLmpF3ApdZm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ZBaISc2XkUet0185wqdY3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snke635ijkiZcUqN9HAhM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5CCFVgOE8E6VKv75BJZHA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BMoADIkiwEebgahcuZlg4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7swEZ_IuHkqVIwntskgOW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0uULradQFk2xlX1rjbvUn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wANqdDxiCkyGMl7M8W67_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ozsQtqqIUkadkw9obmKpK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d5Gg38HwJ0Geyc6WrFYJ5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bKxXkazy3kS83Czk1ZCyo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SS.lfi0PIU651qD1kw3Scw"/>
</p:tagLst>
</file>

<file path=ppt/theme/theme1.xml><?xml version="1.0" encoding="utf-8"?>
<a:theme xmlns:a="http://schemas.openxmlformats.org/drawingml/2006/main" name="Powerpoint_Presentation_4-3">
  <a:themeElements>
    <a:clrScheme name="NBN">
      <a:dk1>
        <a:srgbClr val="000000"/>
      </a:dk1>
      <a:lt1>
        <a:srgbClr val="FFFFFF"/>
      </a:lt1>
      <a:dk2>
        <a:srgbClr val="009FE3"/>
      </a:dk2>
      <a:lt2>
        <a:srgbClr val="192268"/>
      </a:lt2>
      <a:accent1>
        <a:srgbClr val="009FE3"/>
      </a:accent1>
      <a:accent2>
        <a:srgbClr val="A2C617"/>
      </a:accent2>
      <a:accent3>
        <a:srgbClr val="FECA33"/>
      </a:accent3>
      <a:accent4>
        <a:srgbClr val="777877"/>
      </a:accent4>
      <a:accent5>
        <a:srgbClr val="002856"/>
      </a:accent5>
      <a:accent6>
        <a:srgbClr val="FFFFFF"/>
      </a:accent6>
      <a:hlink>
        <a:srgbClr val="000000"/>
      </a:hlink>
      <a:folHlink>
        <a:srgbClr val="FFFFFF"/>
      </a:folHlink>
    </a:clrScheme>
    <a:fontScheme name="NBN_Verdana">
      <a:majorFont>
        <a:latin typeface="Verdan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Verdan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Uncontrolled" ma:contentTypeID="0x010100850FCD38D2A34A449972886F28E11CE400C28579F557C96B4B8D16D1E59E7577AD" ma:contentTypeVersion="5" ma:contentTypeDescription="Create a new document." ma:contentTypeScope="" ma:versionID="b5563924f7a95623e5be9af6693e2e09">
  <xsd:schema xmlns:xsd="http://www.w3.org/2001/XMLSchema" xmlns:xs="http://www.w3.org/2001/XMLSchema" xmlns:p="http://schemas.microsoft.com/office/2006/metadata/properties" xmlns:ns2="69176555-1062-4e6e-99d7-d437b51bbc65" xmlns:ns3="5b881bb8-f9cf-4da4-98ca-8cf748dfca83" targetNamespace="http://schemas.microsoft.com/office/2006/metadata/properties" ma:root="true" ma:fieldsID="a1df79727379a48d0a75ddeed606462d" ns2:_="" ns3:_="">
    <xsd:import namespace="69176555-1062-4e6e-99d7-d437b51bbc65"/>
    <xsd:import namespace="5b881bb8-f9cf-4da4-98ca-8cf748dfca83"/>
    <xsd:element name="properties">
      <xsd:complexType>
        <xsd:sequence>
          <xsd:element name="documentManagement">
            <xsd:complexType>
              <xsd:all>
                <xsd:element ref="ns2:Owner" minOccurs="0"/>
                <xsd:element ref="ns2:SecurityClassificationTaxHTField0" minOccurs="0"/>
                <xsd:element ref="ns2:TaxCatchAll" minOccurs="0"/>
                <xsd:element ref="ns2:TaxCatchAllLabel" minOccurs="0"/>
                <xsd:element ref="ns2:NBNCoDocumentCategoryTaxHTField0" minOccurs="0"/>
                <xsd:element ref="ns2:DocumentStatusTaxHTField0"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176555-1062-4e6e-99d7-d437b51bbc65" elementFormDefault="qualified">
    <xsd:import namespace="http://schemas.microsoft.com/office/2006/documentManagement/types"/>
    <xsd:import namespace="http://schemas.microsoft.com/office/infopath/2007/PartnerControls"/>
    <xsd:element name="Owner" ma:index="3" nillable="true" ma:displayName="Owner" ma:default="GM Build Partnerships" ma:internalName="Owner">
      <xsd:simpleType>
        <xsd:restriction base="dms:Text">
          <xsd:maxLength value="255"/>
        </xsd:restriction>
      </xsd:simpleType>
    </xsd:element>
    <xsd:element name="SecurityClassificationTaxHTField0" ma:index="12" ma:taxonomy="true" ma:internalName="SecurityClassificationTaxHTField0" ma:taxonomyFieldName="SecurityClassification" ma:displayName="Security Classification" ma:readOnly="false" ma:default="6;#nbn-Confidential: Commercial|3b4ae9a1-9eee-4a06-9e1a-a6d0f8c51bde" ma:fieldId="{10ed9546-aeb2-4a15-9054-93f48bc7df44}" ma:sspId="8067244a-a769-4252-8712-1aa938f876ec" ma:termSetId="4feda2dd-37d4-4ff2-ae14-8eeee4f5883b" ma:anchorId="00000000-0000-0000-0000-000000000000" ma:open="false" ma:isKeyword="false">
      <xsd:complexType>
        <xsd:sequence>
          <xsd:element ref="pc:Terms" minOccurs="0" maxOccurs="1"/>
        </xsd:sequence>
      </xsd:complexType>
    </xsd:element>
    <xsd:element name="TaxCatchAll" ma:index="13" nillable="true" ma:displayName="Taxonomy Catch All Column" ma:description="" ma:hidden="true" ma:list="{b8443b9c-1506-4c51-a7e8-6831ccd72f33}" ma:internalName="TaxCatchAll" ma:showField="CatchAllData" ma:web="5b881bb8-f9cf-4da4-98ca-8cf748dfca83">
      <xsd:complexType>
        <xsd:complexContent>
          <xsd:extension base="dms:MultiChoiceLookup">
            <xsd:sequence>
              <xsd:element name="Value" type="dms:Lookup" maxOccurs="unbounded" minOccurs="0" nillable="true"/>
            </xsd:sequence>
          </xsd:extension>
        </xsd:complexContent>
      </xsd:complexType>
    </xsd:element>
    <xsd:element name="TaxCatchAllLabel" ma:index="14" nillable="true" ma:displayName="Taxonomy Catch All Column1" ma:description="" ma:hidden="true" ma:list="{b8443b9c-1506-4c51-a7e8-6831ccd72f33}" ma:internalName="TaxCatchAllLabel" ma:readOnly="true" ma:showField="CatchAllDataLabel" ma:web="5b881bb8-f9cf-4da4-98ca-8cf748dfca83">
      <xsd:complexType>
        <xsd:complexContent>
          <xsd:extension base="dms:MultiChoiceLookup">
            <xsd:sequence>
              <xsd:element name="Value" type="dms:Lookup" maxOccurs="unbounded" minOccurs="0" nillable="true"/>
            </xsd:sequence>
          </xsd:extension>
        </xsd:complexContent>
      </xsd:complexType>
    </xsd:element>
    <xsd:element name="NBNCoDocumentCategoryTaxHTField0" ma:index="15" ma:taxonomy="true" ma:internalName="NBNCoDocumentCategoryTaxHTField0" ma:taxonomyFieldName="NBNCoDocumentCategory" ma:displayName="Document Category" ma:default="9;#Communication/Correspondence|dbb5912a-0e27-4445-a06d-1cfccd08f86a" ma:fieldId="{b6449e9c-10b0-462a-bb48-a319890ed618}" ma:sspId="8067244a-a769-4252-8712-1aa938f876ec" ma:termSetId="93e5f3f7-c2c3-4a0c-809e-1ce523f9ee6f" ma:anchorId="00000000-0000-0000-0000-000000000000" ma:open="false" ma:isKeyword="false">
      <xsd:complexType>
        <xsd:sequence>
          <xsd:element ref="pc:Terms" minOccurs="0" maxOccurs="1"/>
        </xsd:sequence>
      </xsd:complexType>
    </xsd:element>
    <xsd:element name="DocumentStatusTaxHTField0" ma:index="16" ma:taxonomy="true" ma:internalName="DocumentStatusTaxHTField0" ma:taxonomyFieldName="DocumentStatus" ma:displayName="Document Status" ma:readOnly="false" ma:default="2;#Draft|f242d34b-bcce-4bff-83fd-49d2f671e3ed" ma:fieldId="{198eb521-3894-42a9-b19a-4aba35100297}" ma:sspId="8067244a-a769-4252-8712-1aa938f876ec" ma:termSetId="68790a65-46a9-4c10-a82e-c3677ff09ad1"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b881bb8-f9cf-4da4-98ca-8cf748dfca83" elementFormDefault="qualified">
    <xsd:import namespace="http://schemas.microsoft.com/office/2006/documentManagement/types"/>
    <xsd:import namespace="http://schemas.microsoft.com/office/infopath/2007/PartnerControls"/>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ecurityClassificationTaxHTField0 xmlns="69176555-1062-4e6e-99d7-d437b51bbc65">
      <Terms xmlns="http://schemas.microsoft.com/office/infopath/2007/PartnerControls">
        <TermInfo xmlns="http://schemas.microsoft.com/office/infopath/2007/PartnerControls">
          <TermName xmlns="http://schemas.microsoft.com/office/infopath/2007/PartnerControls">nbn-Confidential: Commercial</TermName>
          <TermId xmlns="http://schemas.microsoft.com/office/infopath/2007/PartnerControls">3b4ae9a1-9eee-4a06-9e1a-a6d0f8c51bde</TermId>
        </TermInfo>
      </Terms>
    </SecurityClassificationTaxHTField0>
    <TaxCatchAll xmlns="69176555-1062-4e6e-99d7-d437b51bbc65">
      <Value>6</Value>
      <Value>8</Value>
      <Value>14</Value>
    </TaxCatchAll>
    <DocumentStatusTaxHTField0 xmlns="69176555-1062-4e6e-99d7-d437b51bbc65">
      <Terms xmlns="http://schemas.microsoft.com/office/infopath/2007/PartnerControls">
        <TermInfo xmlns="http://schemas.microsoft.com/office/infopath/2007/PartnerControls">
          <TermName xmlns="http://schemas.microsoft.com/office/infopath/2007/PartnerControls">Approved</TermName>
          <TermId xmlns="http://schemas.microsoft.com/office/infopath/2007/PartnerControls">a378e8d5-0ccb-4bff-8bbd-5bef3e9897fb</TermId>
        </TermInfo>
      </Terms>
    </DocumentStatusTaxHTField0>
    <Owner xmlns="69176555-1062-4e6e-99d7-d437b51bbc65">GM Build Partnerships</Owner>
    <NBNCoDocumentCategoryTaxHTField0 xmlns="69176555-1062-4e6e-99d7-d437b51bbc65">
      <Terms xmlns="http://schemas.microsoft.com/office/infopath/2007/PartnerControls">
        <TermInfo xmlns="http://schemas.microsoft.com/office/infopath/2007/PartnerControls">
          <TermName xmlns="http://schemas.microsoft.com/office/infopath/2007/PartnerControls">Template</TermName>
          <TermId xmlns="http://schemas.microsoft.com/office/infopath/2007/PartnerControls">8268183d-c973-458c-946c-03680ef92566</TermId>
        </TermInfo>
      </Terms>
    </NBNCoDocumentCategoryTaxHTField0>
    <_dlc_DocId xmlns="5b881bb8-f9cf-4da4-98ca-8cf748dfca83">F0215-13-9</_dlc_DocId>
    <_dlc_DocIdUrl xmlns="5b881bb8-f9cf-4da4-98ca-8cf748dfca83">
      <Url>https://docs.nbnco.net.au/sites/F0215/_layouts/15/DocIdRedir.aspx?ID=F0215-13-9</Url>
      <Description>F0215-13-9</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Receiver>
    <Name/>
    <Synchronization>Asynchronous</Synchronization>
    <Type>10003</Type>
    <SequenceNumber>10000</SequenceNumber>
    <Url/>
    <Assembly>RecordPoint.Active.UI, Version=1.0.0.0, Culture=neutral, PublicKeyToken=d49476ae5b650bf3</Assembly>
    <Class>RecordPoint.Active.UI.Events.WorkflowItemEventReceiver</Class>
    <Data/>
    <Filter/>
  </Receiver>
  <Receiver>
    <Name/>
    <Synchronization>Synchronous</Synchronization>
    <Type>3</Type>
    <SequenceNumber>10000</SequenceNumber>
    <Url/>
    <Assembly>RecordPoint.Active.UI, Version=1.0.0.0, Culture=neutral, PublicKeyToken=d49476ae5b650bf3</Assembly>
    <Class>RecordPoint.Active.UI.Events.WorkflowItemEventReceiver</Class>
    <Data/>
    <Filter/>
  </Receiver>
  <Receiver>
    <Name/>
    <Synchronization>Asynchronous</Synchronization>
    <Type>10009</Type>
    <SequenceNumber>10000</SequenceNumber>
    <Url/>
    <Assembly>RecordPoint.Active.UI, Version=1.0.0.0, Culture=neutral, PublicKeyToken=d49476ae5b650bf3</Assembly>
    <Class>RecordPoint.Active.UI.Events.WorkflowItemEventReceiver</Class>
    <Data/>
    <Filter/>
  </Receiver>
  <Receiver>
    <Name/>
    <Synchronization>Synchronous</Synchronization>
    <Type>9</Type>
    <SequenceNumber>10000</SequenceNumber>
    <Url/>
    <Assembly>RecordPoint.Active.UI, Version=1.0.0.0, Culture=neutral, PublicKeyToken=d49476ae5b650bf3</Assembly>
    <Class>RecordPoint.Active.UI.Events.WorkflowItemEventReceiver</Class>
    <Data/>
    <Filter/>
  </Receiver>
  <Receiver>
    <Name/>
    <Synchronization>Asynchronous</Synchronization>
    <Type>10103</Type>
    <SequenceNumber>10000</SequenceNumber>
    <Url/>
    <Assembly>RecordPoint.Active.UI, Version=1.0.0.0, Culture=neutral, PublicKeyToken=d49476ae5b650bf3</Assembly>
    <Class>RecordPoint.Active.UI.Events.WorkflowListEventReceiver</Class>
    <Data/>
    <Filter/>
  </Receiver>
  <Receiver>
    <Name/>
    <Synchronization>Synchronous</Synchronization>
    <Type>102</Type>
    <SequenceNumber>10000</SequenceNumber>
    <Url/>
    <Assembly>RecordPoint.Active.UI, Version=1.0.0.0, Culture=neutral, PublicKeyToken=d49476ae5b650bf3</Assembly>
    <Class>RecordPoint.Active.UI.Events.WorkflowListEventReceiver</Class>
    <Data/>
    <Filter/>
  </Receiver>
  <Receiver>
    <Name/>
    <Synchronization>Asynchronous</Synchronization>
    <Type>10105</Type>
    <SequenceNumber>10000</SequenceNumber>
    <Url/>
    <Assembly>RecordPoint.Active.UI, Version=1.0.0.0, Culture=neutral, PublicKeyToken=d49476ae5b650bf3</Assembly>
    <Class>RecordPoint.Active.UI.Events.WorkflowListEventReceiver</Class>
    <Data/>
    <Filter/>
  </Receiver>
  <Receiver>
    <Name/>
    <Synchronization>Synchronous</Synchronization>
    <Type>105</Type>
    <SequenceNumber>10000</SequenceNumber>
    <Url/>
    <Assembly>RecordPoint.Active.UI, Version=1.0.0.0, Culture=neutral, PublicKeyToken=d49476ae5b650bf3</Assembly>
    <Class>RecordPoint.Active.UI.Events.WorkflowListEventReceiver</Class>
    <Data/>
    <Filter/>
  </Receiver>
  <Receiver>
    <Name/>
    <Synchronization>Asynchronous</Synchronization>
    <Type>10002</Type>
    <SequenceNumber>10000</SequenceNumber>
    <Url/>
    <Assembly>RecordPoint.Active.UI, Version=1.0.0.0, Culture=neutral, PublicKeyToken=d49476ae5b650bf3</Assembly>
    <Class>RecordPoint.Active.UI.Events.WorkflowItemEventReceiver</Class>
    <Data/>
    <Filter/>
  </Receiver>
  <Receiver>
    <Name/>
    <Synchronization>Synchronous</Synchronization>
    <Type>2</Type>
    <SequenceNumber>10000</SequenceNumber>
    <Url/>
    <Assembly>RecordPoint.Active.UI, Version=1.0.0.0, Culture=neutral, PublicKeyToken=d49476ae5b650bf3</Assembly>
    <Class>RecordPoint.Active.UI.Events.WorkflowItemEventReceiver</Class>
    <Data/>
    <Filter/>
  </Receiver>
</spe:Receivers>
</file>

<file path=customXml/item5.xml><?xml version="1.0" encoding="utf-8"?>
<?mso-contentType ?>
<SharedContentType xmlns="Microsoft.SharePoint.Taxonomy.ContentTypeSync" SourceId="8067244a-a769-4252-8712-1aa938f876ec" ContentTypeId="0x010100850FCD38D2A34A449972886F28E11CE4" PreviousValue="false"/>
</file>

<file path=customXml/itemProps1.xml><?xml version="1.0" encoding="utf-8"?>
<ds:datastoreItem xmlns:ds="http://schemas.openxmlformats.org/officeDocument/2006/customXml" ds:itemID="{CB84ED81-75BB-4847-A766-5A5C192C284A}">
  <ds:schemaRefs>
    <ds:schemaRef ds:uri="http://schemas.microsoft.com/sharepoint/v3/contenttype/forms"/>
  </ds:schemaRefs>
</ds:datastoreItem>
</file>

<file path=customXml/itemProps2.xml><?xml version="1.0" encoding="utf-8"?>
<ds:datastoreItem xmlns:ds="http://schemas.openxmlformats.org/officeDocument/2006/customXml" ds:itemID="{9695403B-AE5F-4A2C-AD6E-B160A2B57E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9176555-1062-4e6e-99d7-d437b51bbc65"/>
    <ds:schemaRef ds:uri="5b881bb8-f9cf-4da4-98ca-8cf748dfca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E9F1AD-C99E-4BF3-AB28-5E95E8522AF6}">
  <ds:schemaRefs>
    <ds:schemaRef ds:uri="http://schemas.microsoft.com/office/2006/documentManagement/types"/>
    <ds:schemaRef ds:uri="http://schemas.openxmlformats.org/package/2006/metadata/core-properties"/>
    <ds:schemaRef ds:uri="http://purl.org/dc/terms/"/>
    <ds:schemaRef ds:uri="http://purl.org/dc/elements/1.1/"/>
    <ds:schemaRef ds:uri="http://purl.org/dc/dcmitype/"/>
    <ds:schemaRef ds:uri="http://www.w3.org/XML/1998/namespace"/>
    <ds:schemaRef ds:uri="http://schemas.microsoft.com/office/infopath/2007/PartnerControls"/>
    <ds:schemaRef ds:uri="5b881bb8-f9cf-4da4-98ca-8cf748dfca83"/>
    <ds:schemaRef ds:uri="69176555-1062-4e6e-99d7-d437b51bbc65"/>
    <ds:schemaRef ds:uri="http://schemas.microsoft.com/office/2006/metadata/properties"/>
  </ds:schemaRefs>
</ds:datastoreItem>
</file>

<file path=customXml/itemProps4.xml><?xml version="1.0" encoding="utf-8"?>
<ds:datastoreItem xmlns:ds="http://schemas.openxmlformats.org/officeDocument/2006/customXml" ds:itemID="{EAEAE536-3283-477E-8050-0A0F1B8D5AA8}">
  <ds:schemaRefs>
    <ds:schemaRef ds:uri="http://schemas.microsoft.com/sharepoint/events"/>
  </ds:schemaRefs>
</ds:datastoreItem>
</file>

<file path=customXml/itemProps5.xml><?xml version="1.0" encoding="utf-8"?>
<ds:datastoreItem xmlns:ds="http://schemas.openxmlformats.org/officeDocument/2006/customXml" ds:itemID="{7B181DE7-FF90-452A-AE36-CABDD6A30E84}">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Powerpoint_Presentation_4-3</Template>
  <TotalTime>20994</TotalTime>
  <Words>1104</Words>
  <Application>Microsoft Office PowerPoint</Application>
  <PresentationFormat>On-screen Show (4:3)</PresentationFormat>
  <Paragraphs>157</Paragraphs>
  <Slides>26</Slides>
  <Notes>7</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29" baseType="lpstr">
      <vt:lpstr>Powerpoint_Presentation_4-3</vt:lpstr>
      <vt:lpstr>think-cell Slide</vt:lpstr>
      <vt:lpstr>Chart</vt:lpstr>
      <vt:lpstr>PowerPoint Presentation</vt:lpstr>
      <vt:lpstr>PowerPoint Presentation</vt:lpstr>
      <vt:lpstr>Agenda</vt:lpstr>
      <vt:lpstr>PowerPoint Presentation</vt:lpstr>
      <vt:lpstr>PowerPoint Presentation</vt:lpstr>
      <vt:lpstr>Reflection on FY16:  nbn has exceeded all targets within spend forecasts</vt:lpstr>
      <vt:lpstr>Nearly 70% of homes and businesses will have access to 100Mbps and 40% of Australians will have access to 1 Gbps speeds</vt:lpstr>
      <vt:lpstr>Our approach</vt:lpstr>
      <vt:lpstr>Fixed line technologies</vt:lpstr>
      <vt:lpstr>PowerPoint Presentation</vt:lpstr>
      <vt:lpstr>PowerPoint Presentation</vt:lpstr>
      <vt:lpstr>PowerPoint Presentation</vt:lpstr>
      <vt:lpstr>nbn website</vt:lpstr>
      <vt:lpstr>nbn website</vt:lpstr>
      <vt:lpstr>Victoria</vt:lpstr>
      <vt:lpstr>Horsham</vt:lpstr>
      <vt:lpstr>Bendigo</vt:lpstr>
      <vt:lpstr>Gippsland</vt:lpstr>
      <vt:lpstr>Ballarat</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NBNCo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Alicia Lowndes</dc:creator>
  <cp:lastModifiedBy>Gary</cp:lastModifiedBy>
  <cp:revision>142</cp:revision>
  <cp:lastPrinted>2016-09-05T01:42:12Z</cp:lastPrinted>
  <dcterms:created xsi:type="dcterms:W3CDTF">2015-05-15T05:39:18Z</dcterms:created>
  <dcterms:modified xsi:type="dcterms:W3CDTF">2016-09-05T05:17:04Z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0x010100850FCD38D2A34A449972886F28E11CE400C28579F557C96B4B8D16D1E59E7577AD</vt:lpwstr>
  </property>
  <property fmtid="{D5CDD505-2E9C-101B-9397-08002B2CF9AE}" pid="3" name="_dlc_DocIdItemGuid">
    <vt:lpwstr>91926a5e-6f4d-4d7e-ba2e-757a591455ac</vt:lpwstr>
  </property>
  <property fmtid="{D5CDD505-2E9C-101B-9397-08002B2CF9AE}" pid="4" name="NBNCoDocumentCategory">
    <vt:lpwstr>8;#Template|8268183d-c973-458c-946c-03680ef92566</vt:lpwstr>
  </property>
  <property fmtid="{D5CDD505-2E9C-101B-9397-08002B2CF9AE}" pid="5" name="DocumentStatus">
    <vt:lpwstr>14;#Approved|a378e8d5-0ccb-4bff-8bbd-5bef3e9897fb</vt:lpwstr>
  </property>
  <property fmtid="{D5CDD505-2E9C-101B-9397-08002B2CF9AE}" pid="6" name="SecurityClassification">
    <vt:lpwstr>6;#nbn-Confidential: Commercial|3b4ae9a1-9eee-4a06-9e1a-a6d0f8c51bde</vt:lpwstr>
  </property>
  <property fmtid="{D5CDD505-2E9C-101B-9397-08002B2CF9AE}" pid="7" name="RecordPoint_ActiveItemUniqueId">
    <vt:lpwstr>{91926a5e-6f4d-4d7e-ba2e-757a591455ac}</vt:lpwstr>
  </property>
  <property fmtid="{D5CDD505-2E9C-101B-9397-08002B2CF9AE}" pid="8" name="RecordPoint_WorkflowType">
    <vt:lpwstr>ActiveSubmitStub</vt:lpwstr>
  </property>
  <property fmtid="{D5CDD505-2E9C-101B-9397-08002B2CF9AE}" pid="9" name="RecordPoint_ActiveItemSiteId">
    <vt:lpwstr>{fa87fc8a-c838-4d0d-9825-d5604b99bb03}</vt:lpwstr>
  </property>
  <property fmtid="{D5CDD505-2E9C-101B-9397-08002B2CF9AE}" pid="10" name="RecordPoint_ActiveItemListId">
    <vt:lpwstr>{10c6c73d-31eb-4416-8c8a-faae2e12ab9f}</vt:lpwstr>
  </property>
  <property fmtid="{D5CDD505-2E9C-101B-9397-08002B2CF9AE}" pid="11" name="RecordPoint_ActiveItemWebId">
    <vt:lpwstr>{5b881bb8-f9cf-4da4-98ca-8cf748dfca83}</vt:lpwstr>
  </property>
</Properties>
</file>