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71" r:id="rId3"/>
    <p:sldId id="272" r:id="rId4"/>
    <p:sldId id="273" r:id="rId5"/>
    <p:sldId id="258" r:id="rId6"/>
    <p:sldId id="257" r:id="rId7"/>
    <p:sldId id="259" r:id="rId8"/>
    <p:sldId id="260" r:id="rId9"/>
    <p:sldId id="275" r:id="rId10"/>
    <p:sldId id="263" r:id="rId11"/>
    <p:sldId id="264" r:id="rId12"/>
    <p:sldId id="265" r:id="rId13"/>
    <p:sldId id="269" r:id="rId14"/>
    <p:sldId id="267" r:id="rId15"/>
    <p:sldId id="268" r:id="rId16"/>
    <p:sldId id="276" r:id="rId17"/>
    <p:sldId id="277" r:id="rId18"/>
    <p:sldId id="278" r:id="rId19"/>
    <p:sldId id="279" r:id="rId20"/>
    <p:sldId id="281" r:id="rId21"/>
    <p:sldId id="280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Hesper" initials="SH" lastIdx="4" clrIdx="0">
    <p:extLst>
      <p:ext uri="{19B8F6BF-5375-455C-9EA6-DF929625EA0E}">
        <p15:presenceInfo xmlns:p15="http://schemas.microsoft.com/office/powerpoint/2012/main" userId="S-1-5-21-1958958700-3296795499-2082518594-123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7" autoAdjust="0"/>
    <p:restoredTop sz="72382" autoAdjust="0"/>
  </p:normalViewPr>
  <p:slideViewPr>
    <p:cSldViewPr snapToGrid="0">
      <p:cViewPr varScale="1">
        <p:scale>
          <a:sx n="84" d="100"/>
          <a:sy n="84" d="100"/>
        </p:scale>
        <p:origin x="888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heading-dc\Data\Company%20Documents\Laser%20Scanning\Marketing\ISV%20Presentation%20July%202016\LXRP\AAA-SAB%20COPING%20MONITORING%20RESULTS%202016-06-08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 algn="ctr">
              <a:defRPr sz="1800" b="1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r>
              <a:rPr lang="zh-CN" altLang="zh-CN"/>
              <a:t>PLATFORM MONITORING - </a:t>
            </a:r>
            <a:r>
              <a:rPr lang="en-AU" altLang="zh-CN"/>
              <a:t>HORIZONTAL</a:t>
            </a:r>
            <a:r>
              <a:rPr lang="en-AU" altLang="zh-CN" baseline="0"/>
              <a:t> MOVEMENT (</a:t>
            </a:r>
            <a:r>
              <a:rPr lang="zh-CN" altLang="zh-CN"/>
              <a:t>POSITIVE OFFSET IS AWAY FROM RAIL)</a:t>
            </a:r>
          </a:p>
        </c:rich>
      </c:tx>
      <c:layout>
        <c:manualLayout>
          <c:xMode val="edge"/>
          <c:yMode val="edge"/>
          <c:x val="9.4159913962719721E-2"/>
          <c:y val="2.1296553371388111E-2"/>
        </c:manualLayout>
      </c:layout>
      <c:overlay val="0"/>
      <c:spPr>
        <a:noFill/>
        <a:ln>
          <a:noFill/>
        </a:ln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'Offset Difference '!$A$4</c:f>
              <c:strCache>
                <c:ptCount val="1"/>
                <c:pt idx="0">
                  <c:v>COP17733</c:v>
                </c:pt>
              </c:strCache>
            </c:strRef>
          </c:tx>
          <c:spPr>
            <a:ln w="25400">
              <a:solidFill>
                <a:srgbClr val="4F81BD"/>
              </a:solidFill>
              <a:prstDash val="solid"/>
            </a:ln>
          </c:spPr>
          <c:marker>
            <c:symbol val="diamond"/>
            <c:size val="7"/>
            <c:spPr>
              <a:solidFill>
                <a:srgbClr val="4F81BD"/>
              </a:solidFill>
              <a:ln>
                <a:solidFill>
                  <a:srgbClr val="4F81BD"/>
                </a:solidFill>
                <a:prstDash val="solid"/>
              </a:ln>
            </c:spPr>
          </c:marker>
          <c:cat>
            <c:strRef>
              <c:f>'Offset Difference '!$AA$2:$AS$2</c:f>
              <c:strCache>
                <c:ptCount val="19"/>
                <c:pt idx="0">
                  <c:v> 8 April</c:v>
                </c:pt>
                <c:pt idx="1">
                  <c:v> 12 April</c:v>
                </c:pt>
                <c:pt idx="2">
                  <c:v> 13 April</c:v>
                </c:pt>
                <c:pt idx="3">
                  <c:v> 15 April</c:v>
                </c:pt>
                <c:pt idx="4">
                  <c:v> 18 April</c:v>
                </c:pt>
                <c:pt idx="5">
                  <c:v> 20 April</c:v>
                </c:pt>
                <c:pt idx="6">
                  <c:v> 26 April</c:v>
                </c:pt>
                <c:pt idx="7">
                  <c:v> 3 May</c:v>
                </c:pt>
                <c:pt idx="8">
                  <c:v> 6 May</c:v>
                </c:pt>
                <c:pt idx="9">
                  <c:v> 10 May</c:v>
                </c:pt>
                <c:pt idx="10">
                  <c:v> 13 May</c:v>
                </c:pt>
                <c:pt idx="11">
                  <c:v> 16 May</c:v>
                </c:pt>
                <c:pt idx="12">
                  <c:v> 19 May</c:v>
                </c:pt>
                <c:pt idx="13">
                  <c:v> 24 May</c:v>
                </c:pt>
                <c:pt idx="14">
                  <c:v> 27 May</c:v>
                </c:pt>
                <c:pt idx="15">
                  <c:v> 1 June</c:v>
                </c:pt>
                <c:pt idx="16">
                  <c:v> 3 June</c:v>
                </c:pt>
                <c:pt idx="17">
                  <c:v> 6 June</c:v>
                </c:pt>
                <c:pt idx="18">
                  <c:v> 8 June</c:v>
                </c:pt>
              </c:strCache>
            </c:strRef>
          </c:cat>
          <c:val>
            <c:numRef>
              <c:f>'Offset Difference '!$AA$4:$AS$4</c:f>
              <c:numCache>
                <c:formatCode>0.000</c:formatCode>
                <c:ptCount val="19"/>
                <c:pt idx="0">
                  <c:v>3.0000000000000001E-3</c:v>
                </c:pt>
                <c:pt idx="1">
                  <c:v>6.0000000000000097E-3</c:v>
                </c:pt>
                <c:pt idx="2">
                  <c:v>4.0000000000000001E-3</c:v>
                </c:pt>
                <c:pt idx="3">
                  <c:v>3.0000000000000001E-3</c:v>
                </c:pt>
                <c:pt idx="4">
                  <c:v>2.0000000000000018E-3</c:v>
                </c:pt>
                <c:pt idx="6">
                  <c:v>6.0000000000000053E-3</c:v>
                </c:pt>
                <c:pt idx="7">
                  <c:v>4.0000000000000036E-3</c:v>
                </c:pt>
                <c:pt idx="8">
                  <c:v>4.0000000000000036E-3</c:v>
                </c:pt>
                <c:pt idx="9">
                  <c:v>6.0000000000000053E-3</c:v>
                </c:pt>
                <c:pt idx="10">
                  <c:v>4.0000000000000036E-3</c:v>
                </c:pt>
                <c:pt idx="11">
                  <c:v>3.0000000000000027E-3</c:v>
                </c:pt>
                <c:pt idx="12">
                  <c:v>6.0000000000000053E-3</c:v>
                </c:pt>
                <c:pt idx="13">
                  <c:v>1.0000000000000009E-3</c:v>
                </c:pt>
                <c:pt idx="14">
                  <c:v>2.0000000000000018E-3</c:v>
                </c:pt>
                <c:pt idx="15">
                  <c:v>1.0000000000000009E-3</c:v>
                </c:pt>
                <c:pt idx="16">
                  <c:v>0</c:v>
                </c:pt>
                <c:pt idx="17">
                  <c:v>2.0000000000000018E-3</c:v>
                </c:pt>
                <c:pt idx="18">
                  <c:v>4.0000000000000036E-3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472C-4FA4-BA2D-3F446F280A54}"/>
            </c:ext>
          </c:extLst>
        </c:ser>
        <c:ser>
          <c:idx val="1"/>
          <c:order val="1"/>
          <c:tx>
            <c:strRef>
              <c:f>'Offset Difference '!$A$5</c:f>
              <c:strCache>
                <c:ptCount val="1"/>
                <c:pt idx="0">
                  <c:v>COP17743</c:v>
                </c:pt>
              </c:strCache>
            </c:strRef>
          </c:tx>
          <c:spPr>
            <a:ln w="25400">
              <a:solidFill>
                <a:srgbClr val="C0504D"/>
              </a:solidFill>
              <a:prstDash val="solid"/>
            </a:ln>
          </c:spPr>
          <c:marker>
            <c:symbol val="square"/>
            <c:size val="7"/>
            <c:spPr>
              <a:solidFill>
                <a:srgbClr val="C0504D"/>
              </a:solidFill>
              <a:ln>
                <a:solidFill>
                  <a:srgbClr val="C0504D"/>
                </a:solidFill>
                <a:prstDash val="solid"/>
              </a:ln>
            </c:spPr>
          </c:marker>
          <c:cat>
            <c:strRef>
              <c:f>'Offset Difference '!$AA$2:$AS$2</c:f>
              <c:strCache>
                <c:ptCount val="19"/>
                <c:pt idx="0">
                  <c:v> 8 April</c:v>
                </c:pt>
                <c:pt idx="1">
                  <c:v> 12 April</c:v>
                </c:pt>
                <c:pt idx="2">
                  <c:v> 13 April</c:v>
                </c:pt>
                <c:pt idx="3">
                  <c:v> 15 April</c:v>
                </c:pt>
                <c:pt idx="4">
                  <c:v> 18 April</c:v>
                </c:pt>
                <c:pt idx="5">
                  <c:v> 20 April</c:v>
                </c:pt>
                <c:pt idx="6">
                  <c:v> 26 April</c:v>
                </c:pt>
                <c:pt idx="7">
                  <c:v> 3 May</c:v>
                </c:pt>
                <c:pt idx="8">
                  <c:v> 6 May</c:v>
                </c:pt>
                <c:pt idx="9">
                  <c:v> 10 May</c:v>
                </c:pt>
                <c:pt idx="10">
                  <c:v> 13 May</c:v>
                </c:pt>
                <c:pt idx="11">
                  <c:v> 16 May</c:v>
                </c:pt>
                <c:pt idx="12">
                  <c:v> 19 May</c:v>
                </c:pt>
                <c:pt idx="13">
                  <c:v> 24 May</c:v>
                </c:pt>
                <c:pt idx="14">
                  <c:v> 27 May</c:v>
                </c:pt>
                <c:pt idx="15">
                  <c:v> 1 June</c:v>
                </c:pt>
                <c:pt idx="16">
                  <c:v> 3 June</c:v>
                </c:pt>
                <c:pt idx="17">
                  <c:v> 6 June</c:v>
                </c:pt>
                <c:pt idx="18">
                  <c:v> 8 June</c:v>
                </c:pt>
              </c:strCache>
            </c:strRef>
          </c:cat>
          <c:val>
            <c:numRef>
              <c:f>'Offset Difference '!$AA$5:$AS$5</c:f>
              <c:numCache>
                <c:formatCode>0.000</c:formatCode>
                <c:ptCount val="19"/>
                <c:pt idx="0">
                  <c:v>9.9999999999999395E-4</c:v>
                </c:pt>
                <c:pt idx="1">
                  <c:v>4.0000000000000001E-3</c:v>
                </c:pt>
                <c:pt idx="2">
                  <c:v>2E-3</c:v>
                </c:pt>
                <c:pt idx="3">
                  <c:v>9.9999999999999395E-4</c:v>
                </c:pt>
                <c:pt idx="4">
                  <c:v>0</c:v>
                </c:pt>
                <c:pt idx="5">
                  <c:v>1.9999999999999948E-3</c:v>
                </c:pt>
                <c:pt idx="6">
                  <c:v>3.9999999999999966E-3</c:v>
                </c:pt>
                <c:pt idx="7">
                  <c:v>1.9999999999999948E-3</c:v>
                </c:pt>
                <c:pt idx="8">
                  <c:v>1.9999999999999948E-3</c:v>
                </c:pt>
                <c:pt idx="9">
                  <c:v>3.9999999999999966E-3</c:v>
                </c:pt>
                <c:pt idx="10">
                  <c:v>2.9999999999999957E-3</c:v>
                </c:pt>
                <c:pt idx="11">
                  <c:v>9.9999999999999395E-4</c:v>
                </c:pt>
                <c:pt idx="12">
                  <c:v>3.9999999999999966E-3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-1.0000000000000009E-3</c:v>
                </c:pt>
                <c:pt idx="17">
                  <c:v>1.9999999999999948E-3</c:v>
                </c:pt>
                <c:pt idx="18">
                  <c:v>1.9999999999999948E-3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472C-4FA4-BA2D-3F446F280A54}"/>
            </c:ext>
          </c:extLst>
        </c:ser>
        <c:ser>
          <c:idx val="2"/>
          <c:order val="2"/>
          <c:tx>
            <c:strRef>
              <c:f>'Offset Difference '!$A$6</c:f>
              <c:strCache>
                <c:ptCount val="1"/>
                <c:pt idx="0">
                  <c:v>COP17752</c:v>
                </c:pt>
              </c:strCache>
            </c:strRef>
          </c:tx>
          <c:spPr>
            <a:ln w="25400">
              <a:solidFill>
                <a:srgbClr val="9BBB59"/>
              </a:solidFill>
              <a:prstDash val="solid"/>
            </a:ln>
          </c:spPr>
          <c:marker>
            <c:symbol val="triangle"/>
            <c:size val="7"/>
            <c:spPr>
              <a:solidFill>
                <a:srgbClr val="9BBB59"/>
              </a:solidFill>
              <a:ln>
                <a:solidFill>
                  <a:srgbClr val="9BBB59"/>
                </a:solidFill>
                <a:prstDash val="solid"/>
              </a:ln>
            </c:spPr>
          </c:marker>
          <c:cat>
            <c:strRef>
              <c:f>'Offset Difference '!$AA$2:$AS$2</c:f>
              <c:strCache>
                <c:ptCount val="19"/>
                <c:pt idx="0">
                  <c:v> 8 April</c:v>
                </c:pt>
                <c:pt idx="1">
                  <c:v> 12 April</c:v>
                </c:pt>
                <c:pt idx="2">
                  <c:v> 13 April</c:v>
                </c:pt>
                <c:pt idx="3">
                  <c:v> 15 April</c:v>
                </c:pt>
                <c:pt idx="4">
                  <c:v> 18 April</c:v>
                </c:pt>
                <c:pt idx="5">
                  <c:v> 20 April</c:v>
                </c:pt>
                <c:pt idx="6">
                  <c:v> 26 April</c:v>
                </c:pt>
                <c:pt idx="7">
                  <c:v> 3 May</c:v>
                </c:pt>
                <c:pt idx="8">
                  <c:v> 6 May</c:v>
                </c:pt>
                <c:pt idx="9">
                  <c:v> 10 May</c:v>
                </c:pt>
                <c:pt idx="10">
                  <c:v> 13 May</c:v>
                </c:pt>
                <c:pt idx="11">
                  <c:v> 16 May</c:v>
                </c:pt>
                <c:pt idx="12">
                  <c:v> 19 May</c:v>
                </c:pt>
                <c:pt idx="13">
                  <c:v> 24 May</c:v>
                </c:pt>
                <c:pt idx="14">
                  <c:v> 27 May</c:v>
                </c:pt>
                <c:pt idx="15">
                  <c:v> 1 June</c:v>
                </c:pt>
                <c:pt idx="16">
                  <c:v> 3 June</c:v>
                </c:pt>
                <c:pt idx="17">
                  <c:v> 6 June</c:v>
                </c:pt>
                <c:pt idx="18">
                  <c:v> 8 June</c:v>
                </c:pt>
              </c:strCache>
            </c:strRef>
          </c:cat>
          <c:val>
            <c:numRef>
              <c:f>'Offset Difference '!$AA$6:$AS$6</c:f>
              <c:numCache>
                <c:formatCode>0.000</c:formatCode>
                <c:ptCount val="19"/>
                <c:pt idx="0">
                  <c:v>4.0000000000000001E-3</c:v>
                </c:pt>
                <c:pt idx="1">
                  <c:v>0.01</c:v>
                </c:pt>
                <c:pt idx="2">
                  <c:v>3.0000000000000001E-3</c:v>
                </c:pt>
                <c:pt idx="3">
                  <c:v>2E-3</c:v>
                </c:pt>
                <c:pt idx="4">
                  <c:v>1.9999999999999948E-3</c:v>
                </c:pt>
                <c:pt idx="5">
                  <c:v>1.9999999999999948E-3</c:v>
                </c:pt>
                <c:pt idx="6">
                  <c:v>4.9999999999999975E-3</c:v>
                </c:pt>
                <c:pt idx="7">
                  <c:v>3.9999999999999966E-3</c:v>
                </c:pt>
                <c:pt idx="8">
                  <c:v>3.9999999999999966E-3</c:v>
                </c:pt>
                <c:pt idx="9">
                  <c:v>6.9999999999999993E-3</c:v>
                </c:pt>
                <c:pt idx="10">
                  <c:v>4.9999999999999975E-3</c:v>
                </c:pt>
                <c:pt idx="11">
                  <c:v>3.9999999999999966E-3</c:v>
                </c:pt>
                <c:pt idx="12">
                  <c:v>5.9999999999999984E-3</c:v>
                </c:pt>
                <c:pt idx="13">
                  <c:v>2.9999999999999957E-3</c:v>
                </c:pt>
                <c:pt idx="14">
                  <c:v>2.9999999999999957E-3</c:v>
                </c:pt>
                <c:pt idx="15">
                  <c:v>2.9999999999999957E-3</c:v>
                </c:pt>
                <c:pt idx="16">
                  <c:v>1.9999999999999948E-3</c:v>
                </c:pt>
                <c:pt idx="17">
                  <c:v>3.9999999999999966E-3</c:v>
                </c:pt>
                <c:pt idx="18">
                  <c:v>4.9999999999999975E-3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472C-4FA4-BA2D-3F446F280A54}"/>
            </c:ext>
          </c:extLst>
        </c:ser>
        <c:ser>
          <c:idx val="3"/>
          <c:order val="3"/>
          <c:tx>
            <c:strRef>
              <c:f>'Offset Difference '!$A$7</c:f>
              <c:strCache>
                <c:ptCount val="1"/>
                <c:pt idx="0">
                  <c:v>COP17760</c:v>
                </c:pt>
              </c:strCache>
            </c:strRef>
          </c:tx>
          <c:spPr>
            <a:ln w="25400">
              <a:solidFill>
                <a:srgbClr val="8064A2"/>
              </a:solidFill>
              <a:prstDash val="solid"/>
            </a:ln>
          </c:spPr>
          <c:marker>
            <c:symbol val="x"/>
            <c:size val="7"/>
            <c:spPr>
              <a:solidFill>
                <a:srgbClr val="FFFFFF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cat>
            <c:strRef>
              <c:f>'Offset Difference '!$AA$2:$AS$2</c:f>
              <c:strCache>
                <c:ptCount val="19"/>
                <c:pt idx="0">
                  <c:v> 8 April</c:v>
                </c:pt>
                <c:pt idx="1">
                  <c:v> 12 April</c:v>
                </c:pt>
                <c:pt idx="2">
                  <c:v> 13 April</c:v>
                </c:pt>
                <c:pt idx="3">
                  <c:v> 15 April</c:v>
                </c:pt>
                <c:pt idx="4">
                  <c:v> 18 April</c:v>
                </c:pt>
                <c:pt idx="5">
                  <c:v> 20 April</c:v>
                </c:pt>
                <c:pt idx="6">
                  <c:v> 26 April</c:v>
                </c:pt>
                <c:pt idx="7">
                  <c:v> 3 May</c:v>
                </c:pt>
                <c:pt idx="8">
                  <c:v> 6 May</c:v>
                </c:pt>
                <c:pt idx="9">
                  <c:v> 10 May</c:v>
                </c:pt>
                <c:pt idx="10">
                  <c:v> 13 May</c:v>
                </c:pt>
                <c:pt idx="11">
                  <c:v> 16 May</c:v>
                </c:pt>
                <c:pt idx="12">
                  <c:v> 19 May</c:v>
                </c:pt>
                <c:pt idx="13">
                  <c:v> 24 May</c:v>
                </c:pt>
                <c:pt idx="14">
                  <c:v> 27 May</c:v>
                </c:pt>
                <c:pt idx="15">
                  <c:v> 1 June</c:v>
                </c:pt>
                <c:pt idx="16">
                  <c:v> 3 June</c:v>
                </c:pt>
                <c:pt idx="17">
                  <c:v> 6 June</c:v>
                </c:pt>
                <c:pt idx="18">
                  <c:v> 8 June</c:v>
                </c:pt>
              </c:strCache>
            </c:strRef>
          </c:cat>
          <c:val>
            <c:numRef>
              <c:f>'Offset Difference '!$AA$7:$AS$7</c:f>
              <c:numCache>
                <c:formatCode>0.000</c:formatCode>
                <c:ptCount val="19"/>
                <c:pt idx="0">
                  <c:v>2E-3</c:v>
                </c:pt>
                <c:pt idx="1">
                  <c:v>5.0000000000000001E-3</c:v>
                </c:pt>
                <c:pt idx="2">
                  <c:v>3.0000000000000001E-3</c:v>
                </c:pt>
                <c:pt idx="3">
                  <c:v>2E-3</c:v>
                </c:pt>
                <c:pt idx="4">
                  <c:v>1.0000000000000009E-3</c:v>
                </c:pt>
                <c:pt idx="5">
                  <c:v>1.0000000000000009E-3</c:v>
                </c:pt>
                <c:pt idx="6">
                  <c:v>4.0000000000000036E-3</c:v>
                </c:pt>
                <c:pt idx="7">
                  <c:v>4.0000000000000036E-3</c:v>
                </c:pt>
                <c:pt idx="8">
                  <c:v>4.0000000000000036E-3</c:v>
                </c:pt>
                <c:pt idx="9">
                  <c:v>6.0000000000000053E-3</c:v>
                </c:pt>
                <c:pt idx="10">
                  <c:v>5.0000000000000044E-3</c:v>
                </c:pt>
                <c:pt idx="11">
                  <c:v>3.0000000000000027E-3</c:v>
                </c:pt>
                <c:pt idx="12">
                  <c:v>6.0000000000000053E-3</c:v>
                </c:pt>
                <c:pt idx="13">
                  <c:v>3.0000000000000027E-3</c:v>
                </c:pt>
                <c:pt idx="14">
                  <c:v>3.0000000000000027E-3</c:v>
                </c:pt>
                <c:pt idx="15">
                  <c:v>2.0000000000000018E-3</c:v>
                </c:pt>
                <c:pt idx="16">
                  <c:v>1.0000000000000009E-3</c:v>
                </c:pt>
                <c:pt idx="17">
                  <c:v>4.0000000000000036E-3</c:v>
                </c:pt>
                <c:pt idx="18">
                  <c:v>4.0000000000000036E-3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472C-4FA4-BA2D-3F446F280A54}"/>
            </c:ext>
          </c:extLst>
        </c:ser>
        <c:ser>
          <c:idx val="4"/>
          <c:order val="4"/>
          <c:tx>
            <c:strRef>
              <c:f>'Offset Difference '!$A$8</c:f>
              <c:strCache>
                <c:ptCount val="1"/>
                <c:pt idx="0">
                  <c:v>COP17769</c:v>
                </c:pt>
              </c:strCache>
            </c:strRef>
          </c:tx>
          <c:spPr>
            <a:ln w="25400">
              <a:solidFill>
                <a:srgbClr val="4BACC6"/>
              </a:solidFill>
              <a:prstDash val="solid"/>
            </a:ln>
          </c:spPr>
          <c:marker>
            <c:symbol val="star"/>
            <c:size val="7"/>
            <c:spPr>
              <a:solidFill>
                <a:srgbClr val="FFFFFF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cat>
            <c:strRef>
              <c:f>'Offset Difference '!$AA$2:$AS$2</c:f>
              <c:strCache>
                <c:ptCount val="19"/>
                <c:pt idx="0">
                  <c:v> 8 April</c:v>
                </c:pt>
                <c:pt idx="1">
                  <c:v> 12 April</c:v>
                </c:pt>
                <c:pt idx="2">
                  <c:v> 13 April</c:v>
                </c:pt>
                <c:pt idx="3">
                  <c:v> 15 April</c:v>
                </c:pt>
                <c:pt idx="4">
                  <c:v> 18 April</c:v>
                </c:pt>
                <c:pt idx="5">
                  <c:v> 20 April</c:v>
                </c:pt>
                <c:pt idx="6">
                  <c:v> 26 April</c:v>
                </c:pt>
                <c:pt idx="7">
                  <c:v> 3 May</c:v>
                </c:pt>
                <c:pt idx="8">
                  <c:v> 6 May</c:v>
                </c:pt>
                <c:pt idx="9">
                  <c:v> 10 May</c:v>
                </c:pt>
                <c:pt idx="10">
                  <c:v> 13 May</c:v>
                </c:pt>
                <c:pt idx="11">
                  <c:v> 16 May</c:v>
                </c:pt>
                <c:pt idx="12">
                  <c:v> 19 May</c:v>
                </c:pt>
                <c:pt idx="13">
                  <c:v> 24 May</c:v>
                </c:pt>
                <c:pt idx="14">
                  <c:v> 27 May</c:v>
                </c:pt>
                <c:pt idx="15">
                  <c:v> 1 June</c:v>
                </c:pt>
                <c:pt idx="16">
                  <c:v> 3 June</c:v>
                </c:pt>
                <c:pt idx="17">
                  <c:v> 6 June</c:v>
                </c:pt>
                <c:pt idx="18">
                  <c:v> 8 June</c:v>
                </c:pt>
              </c:strCache>
            </c:strRef>
          </c:cat>
          <c:val>
            <c:numRef>
              <c:f>'Offset Difference '!$AA$8:$AS$8</c:f>
              <c:numCache>
                <c:formatCode>0.000</c:formatCode>
                <c:ptCount val="19"/>
                <c:pt idx="0">
                  <c:v>5.0000000000000001E-3</c:v>
                </c:pt>
                <c:pt idx="1">
                  <c:v>8.0000000000000002E-3</c:v>
                </c:pt>
                <c:pt idx="2">
                  <c:v>5.9999999999999897E-3</c:v>
                </c:pt>
                <c:pt idx="3">
                  <c:v>5.9999999999999897E-3</c:v>
                </c:pt>
                <c:pt idx="4">
                  <c:v>5.0000000000000044E-3</c:v>
                </c:pt>
                <c:pt idx="5">
                  <c:v>5.0000000000000044E-3</c:v>
                </c:pt>
                <c:pt idx="6">
                  <c:v>7.9999999999999932E-3</c:v>
                </c:pt>
                <c:pt idx="7">
                  <c:v>6.9999999999999923E-3</c:v>
                </c:pt>
                <c:pt idx="8">
                  <c:v>7.9999999999999932E-3</c:v>
                </c:pt>
                <c:pt idx="9">
                  <c:v>9.999999999999995E-3</c:v>
                </c:pt>
                <c:pt idx="10">
                  <c:v>7.9999999999999932E-3</c:v>
                </c:pt>
                <c:pt idx="11">
                  <c:v>6.9999999999999923E-3</c:v>
                </c:pt>
                <c:pt idx="12">
                  <c:v>9.999999999999995E-3</c:v>
                </c:pt>
                <c:pt idx="13">
                  <c:v>6.9999999999999923E-3</c:v>
                </c:pt>
                <c:pt idx="14">
                  <c:v>6.9999999999999923E-3</c:v>
                </c:pt>
                <c:pt idx="15">
                  <c:v>6.9999999999999923E-3</c:v>
                </c:pt>
                <c:pt idx="16">
                  <c:v>6.9999999999999923E-3</c:v>
                </c:pt>
                <c:pt idx="17">
                  <c:v>7.9999999999999932E-3</c:v>
                </c:pt>
                <c:pt idx="18">
                  <c:v>7.9999999999999932E-3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472C-4FA4-BA2D-3F446F280A54}"/>
            </c:ext>
          </c:extLst>
        </c:ser>
        <c:ser>
          <c:idx val="5"/>
          <c:order val="5"/>
          <c:tx>
            <c:strRef>
              <c:f>'Offset Difference '!$A$9</c:f>
              <c:strCache>
                <c:ptCount val="1"/>
                <c:pt idx="0">
                  <c:v>COP17780</c:v>
                </c:pt>
              </c:strCache>
            </c:strRef>
          </c:tx>
          <c:spPr>
            <a:ln w="25400">
              <a:solidFill>
                <a:srgbClr val="F79646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F79646"/>
              </a:solidFill>
              <a:ln>
                <a:solidFill>
                  <a:srgbClr val="F79646"/>
                </a:solidFill>
                <a:prstDash val="solid"/>
              </a:ln>
            </c:spPr>
          </c:marker>
          <c:cat>
            <c:strRef>
              <c:f>'Offset Difference '!$AA$2:$AS$2</c:f>
              <c:strCache>
                <c:ptCount val="19"/>
                <c:pt idx="0">
                  <c:v> 8 April</c:v>
                </c:pt>
                <c:pt idx="1">
                  <c:v> 12 April</c:v>
                </c:pt>
                <c:pt idx="2">
                  <c:v> 13 April</c:v>
                </c:pt>
                <c:pt idx="3">
                  <c:v> 15 April</c:v>
                </c:pt>
                <c:pt idx="4">
                  <c:v> 18 April</c:v>
                </c:pt>
                <c:pt idx="5">
                  <c:v> 20 April</c:v>
                </c:pt>
                <c:pt idx="6">
                  <c:v> 26 April</c:v>
                </c:pt>
                <c:pt idx="7">
                  <c:v> 3 May</c:v>
                </c:pt>
                <c:pt idx="8">
                  <c:v> 6 May</c:v>
                </c:pt>
                <c:pt idx="9">
                  <c:v> 10 May</c:v>
                </c:pt>
                <c:pt idx="10">
                  <c:v> 13 May</c:v>
                </c:pt>
                <c:pt idx="11">
                  <c:v> 16 May</c:v>
                </c:pt>
                <c:pt idx="12">
                  <c:v> 19 May</c:v>
                </c:pt>
                <c:pt idx="13">
                  <c:v> 24 May</c:v>
                </c:pt>
                <c:pt idx="14">
                  <c:v> 27 May</c:v>
                </c:pt>
                <c:pt idx="15">
                  <c:v> 1 June</c:v>
                </c:pt>
                <c:pt idx="16">
                  <c:v> 3 June</c:v>
                </c:pt>
                <c:pt idx="17">
                  <c:v> 6 June</c:v>
                </c:pt>
                <c:pt idx="18">
                  <c:v> 8 June</c:v>
                </c:pt>
              </c:strCache>
            </c:strRef>
          </c:cat>
          <c:val>
            <c:numRef>
              <c:f>'Offset Difference '!$AA$9:$AS$9</c:f>
              <c:numCache>
                <c:formatCode>0.000</c:formatCode>
                <c:ptCount val="19"/>
                <c:pt idx="0">
                  <c:v>8.0000000000000106E-3</c:v>
                </c:pt>
                <c:pt idx="1">
                  <c:v>0.01</c:v>
                </c:pt>
                <c:pt idx="2">
                  <c:v>9.0000000000000097E-3</c:v>
                </c:pt>
                <c:pt idx="3">
                  <c:v>9.0000000000000097E-3</c:v>
                </c:pt>
                <c:pt idx="4">
                  <c:v>7.0000000000000062E-3</c:v>
                </c:pt>
                <c:pt idx="5">
                  <c:v>8.0000000000000071E-3</c:v>
                </c:pt>
                <c:pt idx="6">
                  <c:v>9.000000000000008E-3</c:v>
                </c:pt>
                <c:pt idx="7">
                  <c:v>9.000000000000008E-3</c:v>
                </c:pt>
                <c:pt idx="8">
                  <c:v>1.0999999999999996E-2</c:v>
                </c:pt>
                <c:pt idx="9">
                  <c:v>1.2999999999999998E-2</c:v>
                </c:pt>
                <c:pt idx="10">
                  <c:v>1.1999999999999997E-2</c:v>
                </c:pt>
                <c:pt idx="11">
                  <c:v>1.0999999999999996E-2</c:v>
                </c:pt>
                <c:pt idx="12">
                  <c:v>1.2999999999999998E-2</c:v>
                </c:pt>
                <c:pt idx="13">
                  <c:v>1.0999999999999996E-2</c:v>
                </c:pt>
                <c:pt idx="14">
                  <c:v>1.0999999999999996E-2</c:v>
                </c:pt>
                <c:pt idx="15">
                  <c:v>1.0999999999999996E-2</c:v>
                </c:pt>
                <c:pt idx="16">
                  <c:v>9.999999999999995E-3</c:v>
                </c:pt>
                <c:pt idx="17">
                  <c:v>1.1999999999999997E-2</c:v>
                </c:pt>
                <c:pt idx="18">
                  <c:v>1.1999999999999997E-2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472C-4FA4-BA2D-3F446F280A54}"/>
            </c:ext>
          </c:extLst>
        </c:ser>
        <c:ser>
          <c:idx val="6"/>
          <c:order val="6"/>
          <c:tx>
            <c:strRef>
              <c:f>'Offset Difference '!$A$10</c:f>
              <c:strCache>
                <c:ptCount val="1"/>
                <c:pt idx="0">
                  <c:v>COP17791</c:v>
                </c:pt>
              </c:strCache>
            </c:strRef>
          </c:tx>
          <c:spPr>
            <a:ln w="25400">
              <a:solidFill>
                <a:srgbClr val="4F81BD"/>
              </a:solidFill>
              <a:prstDash val="solid"/>
            </a:ln>
          </c:spPr>
          <c:marker>
            <c:symbol val="plus"/>
            <c:size val="7"/>
            <c:spPr>
              <a:solidFill>
                <a:srgbClr val="FFFFFF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cat>
            <c:strRef>
              <c:f>'Offset Difference '!$AA$2:$AS$2</c:f>
              <c:strCache>
                <c:ptCount val="19"/>
                <c:pt idx="0">
                  <c:v> 8 April</c:v>
                </c:pt>
                <c:pt idx="1">
                  <c:v> 12 April</c:v>
                </c:pt>
                <c:pt idx="2">
                  <c:v> 13 April</c:v>
                </c:pt>
                <c:pt idx="3">
                  <c:v> 15 April</c:v>
                </c:pt>
                <c:pt idx="4">
                  <c:v> 18 April</c:v>
                </c:pt>
                <c:pt idx="5">
                  <c:v> 20 April</c:v>
                </c:pt>
                <c:pt idx="6">
                  <c:v> 26 April</c:v>
                </c:pt>
                <c:pt idx="7">
                  <c:v> 3 May</c:v>
                </c:pt>
                <c:pt idx="8">
                  <c:v> 6 May</c:v>
                </c:pt>
                <c:pt idx="9">
                  <c:v> 10 May</c:v>
                </c:pt>
                <c:pt idx="10">
                  <c:v> 13 May</c:v>
                </c:pt>
                <c:pt idx="11">
                  <c:v> 16 May</c:v>
                </c:pt>
                <c:pt idx="12">
                  <c:v> 19 May</c:v>
                </c:pt>
                <c:pt idx="13">
                  <c:v> 24 May</c:v>
                </c:pt>
                <c:pt idx="14">
                  <c:v> 27 May</c:v>
                </c:pt>
                <c:pt idx="15">
                  <c:v> 1 June</c:v>
                </c:pt>
                <c:pt idx="16">
                  <c:v> 3 June</c:v>
                </c:pt>
                <c:pt idx="17">
                  <c:v> 6 June</c:v>
                </c:pt>
                <c:pt idx="18">
                  <c:v> 8 June</c:v>
                </c:pt>
              </c:strCache>
            </c:strRef>
          </c:cat>
          <c:val>
            <c:numRef>
              <c:f>'Offset Difference '!$AA$10:$AS$10</c:f>
              <c:numCache>
                <c:formatCode>0.000</c:formatCode>
                <c:ptCount val="19"/>
                <c:pt idx="0">
                  <c:v>0.01</c:v>
                </c:pt>
                <c:pt idx="1">
                  <c:v>1.2E-2</c:v>
                </c:pt>
                <c:pt idx="2">
                  <c:v>0.01</c:v>
                </c:pt>
                <c:pt idx="3">
                  <c:v>1.0999999999999999E-2</c:v>
                </c:pt>
                <c:pt idx="4">
                  <c:v>8.9999999999999941E-3</c:v>
                </c:pt>
                <c:pt idx="5">
                  <c:v>9.999999999999995E-3</c:v>
                </c:pt>
                <c:pt idx="6">
                  <c:v>1.0999999999999996E-2</c:v>
                </c:pt>
                <c:pt idx="7">
                  <c:v>1.3999999999999999E-2</c:v>
                </c:pt>
                <c:pt idx="8">
                  <c:v>1.5999999999999986E-2</c:v>
                </c:pt>
                <c:pt idx="9">
                  <c:v>1.7999999999999988E-2</c:v>
                </c:pt>
                <c:pt idx="10">
                  <c:v>1.6999999999999987E-2</c:v>
                </c:pt>
                <c:pt idx="11">
                  <c:v>1.5999999999999986E-2</c:v>
                </c:pt>
                <c:pt idx="12">
                  <c:v>1.7999999999999988E-2</c:v>
                </c:pt>
                <c:pt idx="13">
                  <c:v>1.5999999999999986E-2</c:v>
                </c:pt>
                <c:pt idx="14">
                  <c:v>1.6999999999999987E-2</c:v>
                </c:pt>
                <c:pt idx="15">
                  <c:v>1.6999999999999987E-2</c:v>
                </c:pt>
                <c:pt idx="16">
                  <c:v>1.5999999999999986E-2</c:v>
                </c:pt>
                <c:pt idx="17">
                  <c:v>1.6999999999999987E-2</c:v>
                </c:pt>
                <c:pt idx="18">
                  <c:v>1.6999999999999987E-2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472C-4FA4-BA2D-3F446F280A54}"/>
            </c:ext>
          </c:extLst>
        </c:ser>
        <c:ser>
          <c:idx val="7"/>
          <c:order val="7"/>
          <c:tx>
            <c:strRef>
              <c:f>'Offset Difference '!$A$11</c:f>
              <c:strCache>
                <c:ptCount val="1"/>
                <c:pt idx="0">
                  <c:v>COP17800</c:v>
                </c:pt>
              </c:strCache>
            </c:strRef>
          </c:tx>
          <c:spPr>
            <a:ln w="25400">
              <a:solidFill>
                <a:srgbClr val="C0504D"/>
              </a:solidFill>
              <a:prstDash val="solid"/>
            </a:ln>
          </c:spPr>
          <c:marker>
            <c:symbol val="dot"/>
            <c:size val="7"/>
            <c:spPr>
              <a:solidFill>
                <a:srgbClr val="FFFFFF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cat>
            <c:strRef>
              <c:f>'Offset Difference '!$AA$2:$AS$2</c:f>
              <c:strCache>
                <c:ptCount val="19"/>
                <c:pt idx="0">
                  <c:v> 8 April</c:v>
                </c:pt>
                <c:pt idx="1">
                  <c:v> 12 April</c:v>
                </c:pt>
                <c:pt idx="2">
                  <c:v> 13 April</c:v>
                </c:pt>
                <c:pt idx="3">
                  <c:v> 15 April</c:v>
                </c:pt>
                <c:pt idx="4">
                  <c:v> 18 April</c:v>
                </c:pt>
                <c:pt idx="5">
                  <c:v> 20 April</c:v>
                </c:pt>
                <c:pt idx="6">
                  <c:v> 26 April</c:v>
                </c:pt>
                <c:pt idx="7">
                  <c:v> 3 May</c:v>
                </c:pt>
                <c:pt idx="8">
                  <c:v> 6 May</c:v>
                </c:pt>
                <c:pt idx="9">
                  <c:v> 10 May</c:v>
                </c:pt>
                <c:pt idx="10">
                  <c:v> 13 May</c:v>
                </c:pt>
                <c:pt idx="11">
                  <c:v> 16 May</c:v>
                </c:pt>
                <c:pt idx="12">
                  <c:v> 19 May</c:v>
                </c:pt>
                <c:pt idx="13">
                  <c:v> 24 May</c:v>
                </c:pt>
                <c:pt idx="14">
                  <c:v> 27 May</c:v>
                </c:pt>
                <c:pt idx="15">
                  <c:v> 1 June</c:v>
                </c:pt>
                <c:pt idx="16">
                  <c:v> 3 June</c:v>
                </c:pt>
                <c:pt idx="17">
                  <c:v> 6 June</c:v>
                </c:pt>
                <c:pt idx="18">
                  <c:v> 8 June</c:v>
                </c:pt>
              </c:strCache>
            </c:strRef>
          </c:cat>
          <c:val>
            <c:numRef>
              <c:f>'Offset Difference '!$AA$11:$AS$11</c:f>
              <c:numCache>
                <c:formatCode>0.000</c:formatCode>
                <c:ptCount val="19"/>
                <c:pt idx="0">
                  <c:v>8.9999999999999993E-3</c:v>
                </c:pt>
                <c:pt idx="1">
                  <c:v>1.0999999999999999E-2</c:v>
                </c:pt>
                <c:pt idx="2">
                  <c:v>0.01</c:v>
                </c:pt>
                <c:pt idx="3">
                  <c:v>1.0999999999999999E-2</c:v>
                </c:pt>
                <c:pt idx="4">
                  <c:v>8.9999999999999941E-3</c:v>
                </c:pt>
                <c:pt idx="5">
                  <c:v>8.9999999999999941E-3</c:v>
                </c:pt>
                <c:pt idx="6">
                  <c:v>9.999999999999995E-3</c:v>
                </c:pt>
                <c:pt idx="7">
                  <c:v>1.7000000000000001E-2</c:v>
                </c:pt>
                <c:pt idx="8">
                  <c:v>1.9000000000000003E-2</c:v>
                </c:pt>
                <c:pt idx="9">
                  <c:v>2.0000000000000004E-2</c:v>
                </c:pt>
                <c:pt idx="10">
                  <c:v>1.9000000000000003E-2</c:v>
                </c:pt>
                <c:pt idx="11">
                  <c:v>1.9000000000000003E-2</c:v>
                </c:pt>
                <c:pt idx="12">
                  <c:v>2.1000000000000005E-2</c:v>
                </c:pt>
                <c:pt idx="13">
                  <c:v>1.9000000000000003E-2</c:v>
                </c:pt>
                <c:pt idx="14">
                  <c:v>2.0000000000000004E-2</c:v>
                </c:pt>
                <c:pt idx="15">
                  <c:v>2.0000000000000004E-2</c:v>
                </c:pt>
                <c:pt idx="16">
                  <c:v>2.0000000000000004E-2</c:v>
                </c:pt>
                <c:pt idx="17">
                  <c:v>2.0000000000000004E-2</c:v>
                </c:pt>
                <c:pt idx="18">
                  <c:v>2.0000000000000004E-2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7-472C-4FA4-BA2D-3F446F280A54}"/>
            </c:ext>
          </c:extLst>
        </c:ser>
        <c:ser>
          <c:idx val="8"/>
          <c:order val="8"/>
          <c:tx>
            <c:strRef>
              <c:f>'Offset Difference '!$A$12</c:f>
              <c:strCache>
                <c:ptCount val="1"/>
                <c:pt idx="0">
                  <c:v>COP17809</c:v>
                </c:pt>
              </c:strCache>
            </c:strRef>
          </c:tx>
          <c:spPr>
            <a:ln w="25400">
              <a:solidFill>
                <a:srgbClr val="9BBB59"/>
              </a:solidFill>
              <a:prstDash val="solid"/>
            </a:ln>
          </c:spPr>
          <c:marker>
            <c:symbol val="dash"/>
            <c:size val="7"/>
            <c:spPr>
              <a:solidFill>
                <a:srgbClr val="FFFFFF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cat>
            <c:strRef>
              <c:f>'Offset Difference '!$AA$2:$AS$2</c:f>
              <c:strCache>
                <c:ptCount val="19"/>
                <c:pt idx="0">
                  <c:v> 8 April</c:v>
                </c:pt>
                <c:pt idx="1">
                  <c:v> 12 April</c:v>
                </c:pt>
                <c:pt idx="2">
                  <c:v> 13 April</c:v>
                </c:pt>
                <c:pt idx="3">
                  <c:v> 15 April</c:v>
                </c:pt>
                <c:pt idx="4">
                  <c:v> 18 April</c:v>
                </c:pt>
                <c:pt idx="5">
                  <c:v> 20 April</c:v>
                </c:pt>
                <c:pt idx="6">
                  <c:v> 26 April</c:v>
                </c:pt>
                <c:pt idx="7">
                  <c:v> 3 May</c:v>
                </c:pt>
                <c:pt idx="8">
                  <c:v> 6 May</c:v>
                </c:pt>
                <c:pt idx="9">
                  <c:v> 10 May</c:v>
                </c:pt>
                <c:pt idx="10">
                  <c:v> 13 May</c:v>
                </c:pt>
                <c:pt idx="11">
                  <c:v> 16 May</c:v>
                </c:pt>
                <c:pt idx="12">
                  <c:v> 19 May</c:v>
                </c:pt>
                <c:pt idx="13">
                  <c:v> 24 May</c:v>
                </c:pt>
                <c:pt idx="14">
                  <c:v> 27 May</c:v>
                </c:pt>
                <c:pt idx="15">
                  <c:v> 1 June</c:v>
                </c:pt>
                <c:pt idx="16">
                  <c:v> 3 June</c:v>
                </c:pt>
                <c:pt idx="17">
                  <c:v> 6 June</c:v>
                </c:pt>
                <c:pt idx="18">
                  <c:v> 8 June</c:v>
                </c:pt>
              </c:strCache>
            </c:strRef>
          </c:cat>
          <c:val>
            <c:numRef>
              <c:f>'Offset Difference '!$AA$12:$AS$12</c:f>
              <c:numCache>
                <c:formatCode>0.000</c:formatCode>
                <c:ptCount val="19"/>
                <c:pt idx="0">
                  <c:v>1.0999999999999999E-2</c:v>
                </c:pt>
                <c:pt idx="1">
                  <c:v>1.2999999999999999E-2</c:v>
                </c:pt>
                <c:pt idx="2">
                  <c:v>1.0999999999999999E-2</c:v>
                </c:pt>
                <c:pt idx="3">
                  <c:v>1.2E-2</c:v>
                </c:pt>
                <c:pt idx="4">
                  <c:v>9.999999999999995E-3</c:v>
                </c:pt>
                <c:pt idx="5">
                  <c:v>9.999999999999995E-3</c:v>
                </c:pt>
                <c:pt idx="6">
                  <c:v>1.0999999999999996E-2</c:v>
                </c:pt>
                <c:pt idx="7">
                  <c:v>1.7000000000000001E-2</c:v>
                </c:pt>
                <c:pt idx="8">
                  <c:v>1.8000000000000002E-2</c:v>
                </c:pt>
                <c:pt idx="9">
                  <c:v>1.9000000000000003E-2</c:v>
                </c:pt>
                <c:pt idx="10">
                  <c:v>1.8000000000000002E-2</c:v>
                </c:pt>
                <c:pt idx="11">
                  <c:v>1.8000000000000002E-2</c:v>
                </c:pt>
                <c:pt idx="12">
                  <c:v>2.0000000000000004E-2</c:v>
                </c:pt>
                <c:pt idx="13">
                  <c:v>1.9000000000000003E-2</c:v>
                </c:pt>
                <c:pt idx="14">
                  <c:v>1.9000000000000003E-2</c:v>
                </c:pt>
                <c:pt idx="15">
                  <c:v>1.9000000000000003E-2</c:v>
                </c:pt>
                <c:pt idx="16">
                  <c:v>1.9000000000000003E-2</c:v>
                </c:pt>
                <c:pt idx="17">
                  <c:v>1.9000000000000003E-2</c:v>
                </c:pt>
                <c:pt idx="18">
                  <c:v>2.0000000000000004E-2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8-472C-4FA4-BA2D-3F446F280A54}"/>
            </c:ext>
          </c:extLst>
        </c:ser>
        <c:ser>
          <c:idx val="9"/>
          <c:order val="9"/>
          <c:tx>
            <c:strRef>
              <c:f>'Offset Difference '!$A$13</c:f>
              <c:strCache>
                <c:ptCount val="1"/>
                <c:pt idx="0">
                  <c:v>COP17819</c:v>
                </c:pt>
              </c:strCache>
            </c:strRef>
          </c:tx>
          <c:spPr>
            <a:ln w="25400">
              <a:solidFill>
                <a:srgbClr val="8064A2"/>
              </a:solidFill>
              <a:prstDash val="solid"/>
            </a:ln>
          </c:spPr>
          <c:marker>
            <c:symbol val="diamond"/>
            <c:size val="7"/>
            <c:spPr>
              <a:solidFill>
                <a:srgbClr val="8064A2"/>
              </a:solidFill>
              <a:ln>
                <a:solidFill>
                  <a:srgbClr val="8064A2"/>
                </a:solidFill>
                <a:prstDash val="solid"/>
              </a:ln>
            </c:spPr>
          </c:marker>
          <c:cat>
            <c:strRef>
              <c:f>'Offset Difference '!$AA$2:$AS$2</c:f>
              <c:strCache>
                <c:ptCount val="19"/>
                <c:pt idx="0">
                  <c:v> 8 April</c:v>
                </c:pt>
                <c:pt idx="1">
                  <c:v> 12 April</c:v>
                </c:pt>
                <c:pt idx="2">
                  <c:v> 13 April</c:v>
                </c:pt>
                <c:pt idx="3">
                  <c:v> 15 April</c:v>
                </c:pt>
                <c:pt idx="4">
                  <c:v> 18 April</c:v>
                </c:pt>
                <c:pt idx="5">
                  <c:v> 20 April</c:v>
                </c:pt>
                <c:pt idx="6">
                  <c:v> 26 April</c:v>
                </c:pt>
                <c:pt idx="7">
                  <c:v> 3 May</c:v>
                </c:pt>
                <c:pt idx="8">
                  <c:v> 6 May</c:v>
                </c:pt>
                <c:pt idx="9">
                  <c:v> 10 May</c:v>
                </c:pt>
                <c:pt idx="10">
                  <c:v> 13 May</c:v>
                </c:pt>
                <c:pt idx="11">
                  <c:v> 16 May</c:v>
                </c:pt>
                <c:pt idx="12">
                  <c:v> 19 May</c:v>
                </c:pt>
                <c:pt idx="13">
                  <c:v> 24 May</c:v>
                </c:pt>
                <c:pt idx="14">
                  <c:v> 27 May</c:v>
                </c:pt>
                <c:pt idx="15">
                  <c:v> 1 June</c:v>
                </c:pt>
                <c:pt idx="16">
                  <c:v> 3 June</c:v>
                </c:pt>
                <c:pt idx="17">
                  <c:v> 6 June</c:v>
                </c:pt>
                <c:pt idx="18">
                  <c:v> 8 June</c:v>
                </c:pt>
              </c:strCache>
            </c:strRef>
          </c:cat>
          <c:val>
            <c:numRef>
              <c:f>'Offset Difference '!$AA$13:$AS$13</c:f>
              <c:numCache>
                <c:formatCode>0.000</c:formatCode>
                <c:ptCount val="19"/>
                <c:pt idx="0">
                  <c:v>6.0000000000000097E-3</c:v>
                </c:pt>
                <c:pt idx="1">
                  <c:v>7.0000000000000097E-3</c:v>
                </c:pt>
                <c:pt idx="2">
                  <c:v>7.0000000000000097E-3</c:v>
                </c:pt>
                <c:pt idx="3">
                  <c:v>7.0000000000000097E-3</c:v>
                </c:pt>
                <c:pt idx="4">
                  <c:v>5.0000000000000044E-3</c:v>
                </c:pt>
                <c:pt idx="5">
                  <c:v>6.0000000000000053E-3</c:v>
                </c:pt>
                <c:pt idx="6">
                  <c:v>6.0000000000000053E-3</c:v>
                </c:pt>
                <c:pt idx="7">
                  <c:v>1.0999999999999996E-2</c:v>
                </c:pt>
                <c:pt idx="8">
                  <c:v>1.0999999999999996E-2</c:v>
                </c:pt>
                <c:pt idx="9">
                  <c:v>1.0999999999999996E-2</c:v>
                </c:pt>
                <c:pt idx="10">
                  <c:v>1.1999999999999997E-2</c:v>
                </c:pt>
                <c:pt idx="11">
                  <c:v>1.0999999999999996E-2</c:v>
                </c:pt>
                <c:pt idx="12">
                  <c:v>1.2999999999999998E-2</c:v>
                </c:pt>
                <c:pt idx="13">
                  <c:v>1.1999999999999997E-2</c:v>
                </c:pt>
                <c:pt idx="14">
                  <c:v>1.2999999999999998E-2</c:v>
                </c:pt>
                <c:pt idx="15">
                  <c:v>1.2999999999999998E-2</c:v>
                </c:pt>
                <c:pt idx="16">
                  <c:v>1.2999999999999998E-2</c:v>
                </c:pt>
                <c:pt idx="17">
                  <c:v>1.2999999999999998E-2</c:v>
                </c:pt>
                <c:pt idx="18">
                  <c:v>1.2999999999999998E-2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9-472C-4FA4-BA2D-3F446F280A54}"/>
            </c:ext>
          </c:extLst>
        </c:ser>
        <c:ser>
          <c:idx val="10"/>
          <c:order val="10"/>
          <c:tx>
            <c:strRef>
              <c:f>'Offset Difference '!$A$14</c:f>
              <c:strCache>
                <c:ptCount val="1"/>
                <c:pt idx="0">
                  <c:v>COP17829</c:v>
                </c:pt>
              </c:strCache>
            </c:strRef>
          </c:tx>
          <c:spPr>
            <a:ln w="25400">
              <a:solidFill>
                <a:srgbClr val="4BACC6"/>
              </a:solidFill>
              <a:prstDash val="solid"/>
            </a:ln>
          </c:spPr>
          <c:marker>
            <c:symbol val="square"/>
            <c:size val="7"/>
            <c:spPr>
              <a:solidFill>
                <a:srgbClr val="4BACC6"/>
              </a:solidFill>
              <a:ln>
                <a:solidFill>
                  <a:srgbClr val="4BACC6"/>
                </a:solidFill>
                <a:prstDash val="solid"/>
              </a:ln>
            </c:spPr>
          </c:marker>
          <c:cat>
            <c:strRef>
              <c:f>'Offset Difference '!$AA$2:$AS$2</c:f>
              <c:strCache>
                <c:ptCount val="19"/>
                <c:pt idx="0">
                  <c:v> 8 April</c:v>
                </c:pt>
                <c:pt idx="1">
                  <c:v> 12 April</c:v>
                </c:pt>
                <c:pt idx="2">
                  <c:v> 13 April</c:v>
                </c:pt>
                <c:pt idx="3">
                  <c:v> 15 April</c:v>
                </c:pt>
                <c:pt idx="4">
                  <c:v> 18 April</c:v>
                </c:pt>
                <c:pt idx="5">
                  <c:v> 20 April</c:v>
                </c:pt>
                <c:pt idx="6">
                  <c:v> 26 April</c:v>
                </c:pt>
                <c:pt idx="7">
                  <c:v> 3 May</c:v>
                </c:pt>
                <c:pt idx="8">
                  <c:v> 6 May</c:v>
                </c:pt>
                <c:pt idx="9">
                  <c:v> 10 May</c:v>
                </c:pt>
                <c:pt idx="10">
                  <c:v> 13 May</c:v>
                </c:pt>
                <c:pt idx="11">
                  <c:v> 16 May</c:v>
                </c:pt>
                <c:pt idx="12">
                  <c:v> 19 May</c:v>
                </c:pt>
                <c:pt idx="13">
                  <c:v> 24 May</c:v>
                </c:pt>
                <c:pt idx="14">
                  <c:v> 27 May</c:v>
                </c:pt>
                <c:pt idx="15">
                  <c:v> 1 June</c:v>
                </c:pt>
                <c:pt idx="16">
                  <c:v> 3 June</c:v>
                </c:pt>
                <c:pt idx="17">
                  <c:v> 6 June</c:v>
                </c:pt>
                <c:pt idx="18">
                  <c:v> 8 June</c:v>
                </c:pt>
              </c:strCache>
            </c:strRef>
          </c:cat>
          <c:val>
            <c:numRef>
              <c:f>'Offset Difference '!$AA$14:$AS$14</c:f>
              <c:numCache>
                <c:formatCode>0.000</c:formatCode>
                <c:ptCount val="19"/>
                <c:pt idx="0">
                  <c:v>5.0000000000000001E-3</c:v>
                </c:pt>
                <c:pt idx="1">
                  <c:v>7.0000000000000097E-3</c:v>
                </c:pt>
                <c:pt idx="2">
                  <c:v>7.0000000000000097E-3</c:v>
                </c:pt>
                <c:pt idx="3">
                  <c:v>6.0000000000000097E-3</c:v>
                </c:pt>
                <c:pt idx="4">
                  <c:v>6.0000000000000053E-3</c:v>
                </c:pt>
                <c:pt idx="5">
                  <c:v>6.0000000000000053E-3</c:v>
                </c:pt>
                <c:pt idx="6">
                  <c:v>6.0000000000000053E-3</c:v>
                </c:pt>
                <c:pt idx="7">
                  <c:v>1.0000000000000009E-2</c:v>
                </c:pt>
                <c:pt idx="8">
                  <c:v>1.0000000000000009E-2</c:v>
                </c:pt>
                <c:pt idx="9">
                  <c:v>1.0000000000000009E-2</c:v>
                </c:pt>
                <c:pt idx="10">
                  <c:v>1.0000000000000009E-2</c:v>
                </c:pt>
                <c:pt idx="11">
                  <c:v>1.0000000000000009E-2</c:v>
                </c:pt>
                <c:pt idx="12">
                  <c:v>1.2000000000000011E-2</c:v>
                </c:pt>
                <c:pt idx="13">
                  <c:v>1.100000000000001E-2</c:v>
                </c:pt>
                <c:pt idx="14">
                  <c:v>1.2000000000000011E-2</c:v>
                </c:pt>
                <c:pt idx="15">
                  <c:v>1.2000000000000011E-2</c:v>
                </c:pt>
                <c:pt idx="16">
                  <c:v>1.2999999999999998E-2</c:v>
                </c:pt>
                <c:pt idx="17">
                  <c:v>1.2000000000000011E-2</c:v>
                </c:pt>
                <c:pt idx="18">
                  <c:v>1.2000000000000011E-2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A-472C-4FA4-BA2D-3F446F280A54}"/>
            </c:ext>
          </c:extLst>
        </c:ser>
        <c:ser>
          <c:idx val="11"/>
          <c:order val="11"/>
          <c:tx>
            <c:strRef>
              <c:f>'Offset Difference '!$A$15</c:f>
              <c:strCache>
                <c:ptCount val="1"/>
                <c:pt idx="0">
                  <c:v>COP17839</c:v>
                </c:pt>
              </c:strCache>
            </c:strRef>
          </c:tx>
          <c:spPr>
            <a:ln w="25400">
              <a:solidFill>
                <a:srgbClr val="F79646"/>
              </a:solidFill>
              <a:prstDash val="solid"/>
            </a:ln>
          </c:spPr>
          <c:marker>
            <c:symbol val="triangle"/>
            <c:size val="7"/>
            <c:spPr>
              <a:solidFill>
                <a:srgbClr val="F79646"/>
              </a:solidFill>
              <a:ln>
                <a:solidFill>
                  <a:srgbClr val="F79646"/>
                </a:solidFill>
                <a:prstDash val="solid"/>
              </a:ln>
            </c:spPr>
          </c:marker>
          <c:cat>
            <c:strRef>
              <c:f>'Offset Difference '!$AA$2:$AS$2</c:f>
              <c:strCache>
                <c:ptCount val="19"/>
                <c:pt idx="0">
                  <c:v> 8 April</c:v>
                </c:pt>
                <c:pt idx="1">
                  <c:v> 12 April</c:v>
                </c:pt>
                <c:pt idx="2">
                  <c:v> 13 April</c:v>
                </c:pt>
                <c:pt idx="3">
                  <c:v> 15 April</c:v>
                </c:pt>
                <c:pt idx="4">
                  <c:v> 18 April</c:v>
                </c:pt>
                <c:pt idx="5">
                  <c:v> 20 April</c:v>
                </c:pt>
                <c:pt idx="6">
                  <c:v> 26 April</c:v>
                </c:pt>
                <c:pt idx="7">
                  <c:v> 3 May</c:v>
                </c:pt>
                <c:pt idx="8">
                  <c:v> 6 May</c:v>
                </c:pt>
                <c:pt idx="9">
                  <c:v> 10 May</c:v>
                </c:pt>
                <c:pt idx="10">
                  <c:v> 13 May</c:v>
                </c:pt>
                <c:pt idx="11">
                  <c:v> 16 May</c:v>
                </c:pt>
                <c:pt idx="12">
                  <c:v> 19 May</c:v>
                </c:pt>
                <c:pt idx="13">
                  <c:v> 24 May</c:v>
                </c:pt>
                <c:pt idx="14">
                  <c:v> 27 May</c:v>
                </c:pt>
                <c:pt idx="15">
                  <c:v> 1 June</c:v>
                </c:pt>
                <c:pt idx="16">
                  <c:v> 3 June</c:v>
                </c:pt>
                <c:pt idx="17">
                  <c:v> 6 June</c:v>
                </c:pt>
                <c:pt idx="18">
                  <c:v> 8 June</c:v>
                </c:pt>
              </c:strCache>
            </c:strRef>
          </c:cat>
          <c:val>
            <c:numRef>
              <c:f>'Offset Difference '!$AA$15:$AS$15</c:f>
              <c:numCache>
                <c:formatCode>0.000</c:formatCode>
                <c:ptCount val="19"/>
                <c:pt idx="0">
                  <c:v>7.0000000000000001E-3</c:v>
                </c:pt>
                <c:pt idx="1">
                  <c:v>8.9999999999999993E-3</c:v>
                </c:pt>
                <c:pt idx="2">
                  <c:v>8.9999999999999993E-3</c:v>
                </c:pt>
                <c:pt idx="3">
                  <c:v>8.0000000000000002E-3</c:v>
                </c:pt>
                <c:pt idx="4">
                  <c:v>7.9999999999999932E-3</c:v>
                </c:pt>
                <c:pt idx="5">
                  <c:v>7.9999999999999932E-3</c:v>
                </c:pt>
                <c:pt idx="6">
                  <c:v>6.9999999999999993E-3</c:v>
                </c:pt>
                <c:pt idx="7">
                  <c:v>1.0999999999999996E-2</c:v>
                </c:pt>
                <c:pt idx="8">
                  <c:v>1.0999999999999996E-2</c:v>
                </c:pt>
                <c:pt idx="9">
                  <c:v>1.1999999999999997E-2</c:v>
                </c:pt>
                <c:pt idx="10">
                  <c:v>1.1999999999999997E-2</c:v>
                </c:pt>
                <c:pt idx="11">
                  <c:v>1.0999999999999996E-2</c:v>
                </c:pt>
                <c:pt idx="12">
                  <c:v>1.2999999999999998E-2</c:v>
                </c:pt>
                <c:pt idx="13">
                  <c:v>1.2999999999999998E-2</c:v>
                </c:pt>
                <c:pt idx="14">
                  <c:v>1.3999999999999999E-2</c:v>
                </c:pt>
                <c:pt idx="15">
                  <c:v>1.3999999999999999E-2</c:v>
                </c:pt>
                <c:pt idx="16">
                  <c:v>1.5999999999999993E-2</c:v>
                </c:pt>
                <c:pt idx="17">
                  <c:v>1.3999999999999999E-2</c:v>
                </c:pt>
                <c:pt idx="18">
                  <c:v>1.3999999999999999E-2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B-472C-4FA4-BA2D-3F446F280A54}"/>
            </c:ext>
          </c:extLst>
        </c:ser>
        <c:ser>
          <c:idx val="12"/>
          <c:order val="12"/>
          <c:tx>
            <c:strRef>
              <c:f>'Offset Difference '!$A$16</c:f>
              <c:strCache>
                <c:ptCount val="1"/>
                <c:pt idx="0">
                  <c:v>COP17849</c:v>
                </c:pt>
              </c:strCache>
            </c:strRef>
          </c:tx>
          <c:spPr>
            <a:ln w="25400">
              <a:solidFill>
                <a:srgbClr val="4F81BD"/>
              </a:solidFill>
              <a:prstDash val="solid"/>
            </a:ln>
          </c:spPr>
          <c:marker>
            <c:symbol val="x"/>
            <c:size val="7"/>
            <c:spPr>
              <a:solidFill>
                <a:srgbClr val="FFFFFF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cat>
            <c:strRef>
              <c:f>'Offset Difference '!$AA$2:$AS$2</c:f>
              <c:strCache>
                <c:ptCount val="19"/>
                <c:pt idx="0">
                  <c:v> 8 April</c:v>
                </c:pt>
                <c:pt idx="1">
                  <c:v> 12 April</c:v>
                </c:pt>
                <c:pt idx="2">
                  <c:v> 13 April</c:v>
                </c:pt>
                <c:pt idx="3">
                  <c:v> 15 April</c:v>
                </c:pt>
                <c:pt idx="4">
                  <c:v> 18 April</c:v>
                </c:pt>
                <c:pt idx="5">
                  <c:v> 20 April</c:v>
                </c:pt>
                <c:pt idx="6">
                  <c:v> 26 April</c:v>
                </c:pt>
                <c:pt idx="7">
                  <c:v> 3 May</c:v>
                </c:pt>
                <c:pt idx="8">
                  <c:v> 6 May</c:v>
                </c:pt>
                <c:pt idx="9">
                  <c:v> 10 May</c:v>
                </c:pt>
                <c:pt idx="10">
                  <c:v> 13 May</c:v>
                </c:pt>
                <c:pt idx="11">
                  <c:v> 16 May</c:v>
                </c:pt>
                <c:pt idx="12">
                  <c:v> 19 May</c:v>
                </c:pt>
                <c:pt idx="13">
                  <c:v> 24 May</c:v>
                </c:pt>
                <c:pt idx="14">
                  <c:v> 27 May</c:v>
                </c:pt>
                <c:pt idx="15">
                  <c:v> 1 June</c:v>
                </c:pt>
                <c:pt idx="16">
                  <c:v> 3 June</c:v>
                </c:pt>
                <c:pt idx="17">
                  <c:v> 6 June</c:v>
                </c:pt>
                <c:pt idx="18">
                  <c:v> 8 June</c:v>
                </c:pt>
              </c:strCache>
            </c:strRef>
          </c:cat>
          <c:val>
            <c:numRef>
              <c:f>'Offset Difference '!$AA$16:$AS$16</c:f>
              <c:numCache>
                <c:formatCode>0.000</c:formatCode>
                <c:ptCount val="19"/>
                <c:pt idx="0">
                  <c:v>6.0000000000000097E-3</c:v>
                </c:pt>
                <c:pt idx="1">
                  <c:v>8.0000000000000002E-3</c:v>
                </c:pt>
                <c:pt idx="2">
                  <c:v>8.0000000000000002E-3</c:v>
                </c:pt>
                <c:pt idx="3">
                  <c:v>8.9999999999999993E-3</c:v>
                </c:pt>
                <c:pt idx="4">
                  <c:v>8.9999999999999941E-3</c:v>
                </c:pt>
                <c:pt idx="5">
                  <c:v>8.9999999999999941E-3</c:v>
                </c:pt>
                <c:pt idx="6">
                  <c:v>8.9999999999999941E-3</c:v>
                </c:pt>
                <c:pt idx="7">
                  <c:v>1.3999999999999999E-2</c:v>
                </c:pt>
                <c:pt idx="8">
                  <c:v>1.3999999999999999E-2</c:v>
                </c:pt>
                <c:pt idx="9">
                  <c:v>1.3999999999999999E-2</c:v>
                </c:pt>
                <c:pt idx="10">
                  <c:v>1.3999999999999999E-2</c:v>
                </c:pt>
                <c:pt idx="11">
                  <c:v>1.3999999999999999E-2</c:v>
                </c:pt>
                <c:pt idx="12">
                  <c:v>1.4999999999999999E-2</c:v>
                </c:pt>
                <c:pt idx="13">
                  <c:v>1.4999999999999999E-2</c:v>
                </c:pt>
                <c:pt idx="14">
                  <c:v>1.7000000000000001E-2</c:v>
                </c:pt>
                <c:pt idx="15">
                  <c:v>1.7000000000000001E-2</c:v>
                </c:pt>
                <c:pt idx="16">
                  <c:v>1.8000000000000002E-2</c:v>
                </c:pt>
                <c:pt idx="17">
                  <c:v>1.6E-2</c:v>
                </c:pt>
                <c:pt idx="18">
                  <c:v>1.6E-2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C-472C-4FA4-BA2D-3F446F280A54}"/>
            </c:ext>
          </c:extLst>
        </c:ser>
        <c:ser>
          <c:idx val="13"/>
          <c:order val="13"/>
          <c:tx>
            <c:strRef>
              <c:f>'Offset Difference '!$A$17</c:f>
              <c:strCache>
                <c:ptCount val="1"/>
                <c:pt idx="0">
                  <c:v>COP17860</c:v>
                </c:pt>
              </c:strCache>
            </c:strRef>
          </c:tx>
          <c:spPr>
            <a:ln w="25400">
              <a:solidFill>
                <a:srgbClr val="C0504D"/>
              </a:solidFill>
              <a:prstDash val="solid"/>
            </a:ln>
          </c:spPr>
          <c:marker>
            <c:symbol val="star"/>
            <c:size val="7"/>
            <c:spPr>
              <a:solidFill>
                <a:srgbClr val="FFFFFF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cat>
            <c:strRef>
              <c:f>'Offset Difference '!$AA$2:$AS$2</c:f>
              <c:strCache>
                <c:ptCount val="19"/>
                <c:pt idx="0">
                  <c:v> 8 April</c:v>
                </c:pt>
                <c:pt idx="1">
                  <c:v> 12 April</c:v>
                </c:pt>
                <c:pt idx="2">
                  <c:v> 13 April</c:v>
                </c:pt>
                <c:pt idx="3">
                  <c:v> 15 April</c:v>
                </c:pt>
                <c:pt idx="4">
                  <c:v> 18 April</c:v>
                </c:pt>
                <c:pt idx="5">
                  <c:v> 20 April</c:v>
                </c:pt>
                <c:pt idx="6">
                  <c:v> 26 April</c:v>
                </c:pt>
                <c:pt idx="7">
                  <c:v> 3 May</c:v>
                </c:pt>
                <c:pt idx="8">
                  <c:v> 6 May</c:v>
                </c:pt>
                <c:pt idx="9">
                  <c:v> 10 May</c:v>
                </c:pt>
                <c:pt idx="10">
                  <c:v> 13 May</c:v>
                </c:pt>
                <c:pt idx="11">
                  <c:v> 16 May</c:v>
                </c:pt>
                <c:pt idx="12">
                  <c:v> 19 May</c:v>
                </c:pt>
                <c:pt idx="13">
                  <c:v> 24 May</c:v>
                </c:pt>
                <c:pt idx="14">
                  <c:v> 27 May</c:v>
                </c:pt>
                <c:pt idx="15">
                  <c:v> 1 June</c:v>
                </c:pt>
                <c:pt idx="16">
                  <c:v> 3 June</c:v>
                </c:pt>
                <c:pt idx="17">
                  <c:v> 6 June</c:v>
                </c:pt>
                <c:pt idx="18">
                  <c:v> 8 June</c:v>
                </c:pt>
              </c:strCache>
            </c:strRef>
          </c:cat>
          <c:val>
            <c:numRef>
              <c:f>'Offset Difference '!$AA$17:$AS$17</c:f>
              <c:numCache>
                <c:formatCode>0.000</c:formatCode>
                <c:ptCount val="19"/>
                <c:pt idx="0">
                  <c:v>4.0000000000000001E-3</c:v>
                </c:pt>
                <c:pt idx="1">
                  <c:v>4.9999999999999897E-3</c:v>
                </c:pt>
                <c:pt idx="2">
                  <c:v>5.9999999999999897E-3</c:v>
                </c:pt>
                <c:pt idx="3">
                  <c:v>6.9999999999999897E-3</c:v>
                </c:pt>
                <c:pt idx="4">
                  <c:v>7.9999999999999932E-3</c:v>
                </c:pt>
                <c:pt idx="5">
                  <c:v>5.9999999999999915E-3</c:v>
                </c:pt>
                <c:pt idx="6">
                  <c:v>6.9999999999999923E-3</c:v>
                </c:pt>
                <c:pt idx="7">
                  <c:v>9.999999999999995E-3</c:v>
                </c:pt>
                <c:pt idx="8">
                  <c:v>9.999999999999995E-3</c:v>
                </c:pt>
                <c:pt idx="9">
                  <c:v>8.9999999999999941E-3</c:v>
                </c:pt>
                <c:pt idx="10">
                  <c:v>9.999999999999995E-3</c:v>
                </c:pt>
                <c:pt idx="11">
                  <c:v>9.999999999999995E-3</c:v>
                </c:pt>
                <c:pt idx="12">
                  <c:v>1.0999999999999996E-2</c:v>
                </c:pt>
                <c:pt idx="13">
                  <c:v>1.0999999999999996E-2</c:v>
                </c:pt>
                <c:pt idx="14">
                  <c:v>1.2999999999999998E-2</c:v>
                </c:pt>
                <c:pt idx="15">
                  <c:v>1.1999999999999997E-2</c:v>
                </c:pt>
                <c:pt idx="16">
                  <c:v>1.2999999999999998E-2</c:v>
                </c:pt>
                <c:pt idx="17">
                  <c:v>9.999999999999995E-3</c:v>
                </c:pt>
                <c:pt idx="18">
                  <c:v>1.0999999999999996E-2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472C-4FA4-BA2D-3F446F280A54}"/>
            </c:ext>
          </c:extLst>
        </c:ser>
        <c:ser>
          <c:idx val="14"/>
          <c:order val="14"/>
          <c:tx>
            <c:strRef>
              <c:f>'Offset Difference '!$A$18</c:f>
              <c:strCache>
                <c:ptCount val="1"/>
                <c:pt idx="0">
                  <c:v>COP17865</c:v>
                </c:pt>
              </c:strCache>
            </c:strRef>
          </c:tx>
          <c:spPr>
            <a:ln w="25400">
              <a:solidFill>
                <a:srgbClr val="9BBB59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9BBB59"/>
              </a:solidFill>
              <a:ln>
                <a:solidFill>
                  <a:srgbClr val="9BBB59"/>
                </a:solidFill>
                <a:prstDash val="solid"/>
              </a:ln>
            </c:spPr>
          </c:marker>
          <c:cat>
            <c:strRef>
              <c:f>'Offset Difference '!$AA$2:$AS$2</c:f>
              <c:strCache>
                <c:ptCount val="19"/>
                <c:pt idx="0">
                  <c:v> 8 April</c:v>
                </c:pt>
                <c:pt idx="1">
                  <c:v> 12 April</c:v>
                </c:pt>
                <c:pt idx="2">
                  <c:v> 13 April</c:v>
                </c:pt>
                <c:pt idx="3">
                  <c:v> 15 April</c:v>
                </c:pt>
                <c:pt idx="4">
                  <c:v> 18 April</c:v>
                </c:pt>
                <c:pt idx="5">
                  <c:v> 20 April</c:v>
                </c:pt>
                <c:pt idx="6">
                  <c:v> 26 April</c:v>
                </c:pt>
                <c:pt idx="7">
                  <c:v> 3 May</c:v>
                </c:pt>
                <c:pt idx="8">
                  <c:v> 6 May</c:v>
                </c:pt>
                <c:pt idx="9">
                  <c:v> 10 May</c:v>
                </c:pt>
                <c:pt idx="10">
                  <c:v> 13 May</c:v>
                </c:pt>
                <c:pt idx="11">
                  <c:v> 16 May</c:v>
                </c:pt>
                <c:pt idx="12">
                  <c:v> 19 May</c:v>
                </c:pt>
                <c:pt idx="13">
                  <c:v> 24 May</c:v>
                </c:pt>
                <c:pt idx="14">
                  <c:v> 27 May</c:v>
                </c:pt>
                <c:pt idx="15">
                  <c:v> 1 June</c:v>
                </c:pt>
                <c:pt idx="16">
                  <c:v> 3 June</c:v>
                </c:pt>
                <c:pt idx="17">
                  <c:v> 6 June</c:v>
                </c:pt>
                <c:pt idx="18">
                  <c:v> 8 June</c:v>
                </c:pt>
              </c:strCache>
            </c:strRef>
          </c:cat>
          <c:val>
            <c:numRef>
              <c:f>'Offset Difference '!$AA$18:$AS$18</c:f>
              <c:numCache>
                <c:formatCode>0.000</c:formatCode>
                <c:ptCount val="19"/>
                <c:pt idx="0">
                  <c:v>4.9999999999999897E-3</c:v>
                </c:pt>
                <c:pt idx="1">
                  <c:v>5.9999999999999897E-3</c:v>
                </c:pt>
                <c:pt idx="2">
                  <c:v>6.9999999999999897E-3</c:v>
                </c:pt>
                <c:pt idx="3">
                  <c:v>8.0000000000000002E-3</c:v>
                </c:pt>
                <c:pt idx="4">
                  <c:v>8.9999999999999941E-3</c:v>
                </c:pt>
                <c:pt idx="5">
                  <c:v>6.9999999999999923E-3</c:v>
                </c:pt>
                <c:pt idx="6">
                  <c:v>6.9999999999999923E-3</c:v>
                </c:pt>
                <c:pt idx="7">
                  <c:v>8.9999999999999941E-3</c:v>
                </c:pt>
                <c:pt idx="8">
                  <c:v>1.0999999999999996E-2</c:v>
                </c:pt>
                <c:pt idx="9">
                  <c:v>8.9999999999999941E-3</c:v>
                </c:pt>
                <c:pt idx="10">
                  <c:v>9.999999999999995E-3</c:v>
                </c:pt>
                <c:pt idx="11">
                  <c:v>9.999999999999995E-3</c:v>
                </c:pt>
                <c:pt idx="12">
                  <c:v>1.0999999999999996E-2</c:v>
                </c:pt>
                <c:pt idx="13">
                  <c:v>1.0999999999999996E-2</c:v>
                </c:pt>
                <c:pt idx="14">
                  <c:v>1.2999999999999998E-2</c:v>
                </c:pt>
                <c:pt idx="15">
                  <c:v>1.1999999999999997E-2</c:v>
                </c:pt>
                <c:pt idx="16">
                  <c:v>1.2999999999999998E-2</c:v>
                </c:pt>
                <c:pt idx="17">
                  <c:v>1.0999999999999996E-2</c:v>
                </c:pt>
                <c:pt idx="18">
                  <c:v>1.0999999999999996E-2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E-472C-4FA4-BA2D-3F446F280A54}"/>
            </c:ext>
          </c:extLst>
        </c:ser>
        <c:ser>
          <c:idx val="15"/>
          <c:order val="15"/>
          <c:tx>
            <c:strRef>
              <c:f>'Offset Difference '!$A$19</c:f>
              <c:strCache>
                <c:ptCount val="1"/>
                <c:pt idx="0">
                  <c:v>COP17865</c:v>
                </c:pt>
              </c:strCache>
            </c:strRef>
          </c:tx>
          <c:spPr>
            <a:ln w="25400">
              <a:solidFill>
                <a:srgbClr val="8064A2"/>
              </a:solidFill>
              <a:prstDash val="solid"/>
            </a:ln>
          </c:spPr>
          <c:marker>
            <c:symbol val="plus"/>
            <c:size val="7"/>
            <c:spPr>
              <a:solidFill>
                <a:srgbClr val="FFFFFF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cat>
            <c:strRef>
              <c:f>'Offset Difference '!$AA$2:$AS$2</c:f>
              <c:strCache>
                <c:ptCount val="19"/>
                <c:pt idx="0">
                  <c:v> 8 April</c:v>
                </c:pt>
                <c:pt idx="1">
                  <c:v> 12 April</c:v>
                </c:pt>
                <c:pt idx="2">
                  <c:v> 13 April</c:v>
                </c:pt>
                <c:pt idx="3">
                  <c:v> 15 April</c:v>
                </c:pt>
                <c:pt idx="4">
                  <c:v> 18 April</c:v>
                </c:pt>
                <c:pt idx="5">
                  <c:v> 20 April</c:v>
                </c:pt>
                <c:pt idx="6">
                  <c:v> 26 April</c:v>
                </c:pt>
                <c:pt idx="7">
                  <c:v> 3 May</c:v>
                </c:pt>
                <c:pt idx="8">
                  <c:v> 6 May</c:v>
                </c:pt>
                <c:pt idx="9">
                  <c:v> 10 May</c:v>
                </c:pt>
                <c:pt idx="10">
                  <c:v> 13 May</c:v>
                </c:pt>
                <c:pt idx="11">
                  <c:v> 16 May</c:v>
                </c:pt>
                <c:pt idx="12">
                  <c:v> 19 May</c:v>
                </c:pt>
                <c:pt idx="13">
                  <c:v> 24 May</c:v>
                </c:pt>
                <c:pt idx="14">
                  <c:v> 27 May</c:v>
                </c:pt>
                <c:pt idx="15">
                  <c:v> 1 June</c:v>
                </c:pt>
                <c:pt idx="16">
                  <c:v> 3 June</c:v>
                </c:pt>
                <c:pt idx="17">
                  <c:v> 6 June</c:v>
                </c:pt>
                <c:pt idx="18">
                  <c:v> 8 June</c:v>
                </c:pt>
              </c:strCache>
            </c:strRef>
          </c:cat>
          <c:val>
            <c:numRef>
              <c:f>'Offset Difference '!$AA$19:$AS$19</c:f>
              <c:numCache>
                <c:formatCode>0.000</c:formatCode>
                <c:ptCount val="19"/>
                <c:pt idx="0">
                  <c:v>4.0000000000000001E-3</c:v>
                </c:pt>
                <c:pt idx="1">
                  <c:v>4.0000000000000001E-3</c:v>
                </c:pt>
                <c:pt idx="2">
                  <c:v>6.0000000000000097E-3</c:v>
                </c:pt>
                <c:pt idx="3">
                  <c:v>6.0000000000000097E-3</c:v>
                </c:pt>
                <c:pt idx="4">
                  <c:v>6.0000000000000053E-3</c:v>
                </c:pt>
                <c:pt idx="5">
                  <c:v>5.0000000000000044E-3</c:v>
                </c:pt>
                <c:pt idx="6">
                  <c:v>4.0000000000000036E-3</c:v>
                </c:pt>
                <c:pt idx="7">
                  <c:v>7.0000000000000062E-3</c:v>
                </c:pt>
                <c:pt idx="8">
                  <c:v>7.0000000000000062E-3</c:v>
                </c:pt>
                <c:pt idx="9">
                  <c:v>7.0000000000000062E-3</c:v>
                </c:pt>
                <c:pt idx="10">
                  <c:v>7.0000000000000062E-3</c:v>
                </c:pt>
                <c:pt idx="11">
                  <c:v>7.0000000000000062E-3</c:v>
                </c:pt>
                <c:pt idx="12">
                  <c:v>8.0000000000000071E-3</c:v>
                </c:pt>
                <c:pt idx="13">
                  <c:v>8.0000000000000071E-3</c:v>
                </c:pt>
                <c:pt idx="14">
                  <c:v>1.0000000000000009E-2</c:v>
                </c:pt>
                <c:pt idx="15">
                  <c:v>1.0000000000000009E-2</c:v>
                </c:pt>
                <c:pt idx="16">
                  <c:v>1.0000000000000009E-2</c:v>
                </c:pt>
                <c:pt idx="17">
                  <c:v>7.0000000000000062E-3</c:v>
                </c:pt>
                <c:pt idx="18">
                  <c:v>8.0000000000000071E-3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F-472C-4FA4-BA2D-3F446F280A54}"/>
            </c:ext>
          </c:extLst>
        </c:ser>
        <c:ser>
          <c:idx val="16"/>
          <c:order val="16"/>
          <c:tx>
            <c:strRef>
              <c:f>'Offset Difference '!$A$20</c:f>
              <c:strCache>
                <c:ptCount val="1"/>
                <c:pt idx="0">
                  <c:v>COP17878</c:v>
                </c:pt>
              </c:strCache>
            </c:strRef>
          </c:tx>
          <c:spPr>
            <a:ln w="25400">
              <a:solidFill>
                <a:srgbClr val="4BACC6"/>
              </a:solidFill>
              <a:prstDash val="solid"/>
            </a:ln>
          </c:spPr>
          <c:marker>
            <c:symbol val="dot"/>
            <c:size val="7"/>
            <c:spPr>
              <a:solidFill>
                <a:srgbClr val="FFFFFF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cat>
            <c:strRef>
              <c:f>'Offset Difference '!$AA$2:$AS$2</c:f>
              <c:strCache>
                <c:ptCount val="19"/>
                <c:pt idx="0">
                  <c:v> 8 April</c:v>
                </c:pt>
                <c:pt idx="1">
                  <c:v> 12 April</c:v>
                </c:pt>
                <c:pt idx="2">
                  <c:v> 13 April</c:v>
                </c:pt>
                <c:pt idx="3">
                  <c:v> 15 April</c:v>
                </c:pt>
                <c:pt idx="4">
                  <c:v> 18 April</c:v>
                </c:pt>
                <c:pt idx="5">
                  <c:v> 20 April</c:v>
                </c:pt>
                <c:pt idx="6">
                  <c:v> 26 April</c:v>
                </c:pt>
                <c:pt idx="7">
                  <c:v> 3 May</c:v>
                </c:pt>
                <c:pt idx="8">
                  <c:v> 6 May</c:v>
                </c:pt>
                <c:pt idx="9">
                  <c:v> 10 May</c:v>
                </c:pt>
                <c:pt idx="10">
                  <c:v> 13 May</c:v>
                </c:pt>
                <c:pt idx="11">
                  <c:v> 16 May</c:v>
                </c:pt>
                <c:pt idx="12">
                  <c:v> 19 May</c:v>
                </c:pt>
                <c:pt idx="13">
                  <c:v> 24 May</c:v>
                </c:pt>
                <c:pt idx="14">
                  <c:v> 27 May</c:v>
                </c:pt>
                <c:pt idx="15">
                  <c:v> 1 June</c:v>
                </c:pt>
                <c:pt idx="16">
                  <c:v> 3 June</c:v>
                </c:pt>
                <c:pt idx="17">
                  <c:v> 6 June</c:v>
                </c:pt>
                <c:pt idx="18">
                  <c:v> 8 June</c:v>
                </c:pt>
              </c:strCache>
            </c:strRef>
          </c:cat>
          <c:val>
            <c:numRef>
              <c:f>'Offset Difference '!$AA$20:$AS$20</c:f>
              <c:numCache>
                <c:formatCode>0.000</c:formatCode>
                <c:ptCount val="19"/>
                <c:pt idx="0">
                  <c:v>2E-3</c:v>
                </c:pt>
                <c:pt idx="1">
                  <c:v>3.0000000000000001E-3</c:v>
                </c:pt>
                <c:pt idx="2">
                  <c:v>4.0000000000000001E-3</c:v>
                </c:pt>
                <c:pt idx="3">
                  <c:v>4.0000000000000001E-3</c:v>
                </c:pt>
                <c:pt idx="4">
                  <c:v>2.9999999999999957E-3</c:v>
                </c:pt>
                <c:pt idx="5">
                  <c:v>1.9999999999999948E-3</c:v>
                </c:pt>
                <c:pt idx="6">
                  <c:v>0</c:v>
                </c:pt>
                <c:pt idx="7">
                  <c:v>2.9999999999999957E-3</c:v>
                </c:pt>
                <c:pt idx="8">
                  <c:v>3.9999999999999966E-3</c:v>
                </c:pt>
                <c:pt idx="9">
                  <c:v>2.9999999999999957E-3</c:v>
                </c:pt>
                <c:pt idx="10">
                  <c:v>3.9999999999999966E-3</c:v>
                </c:pt>
                <c:pt idx="11">
                  <c:v>3.9999999999999966E-3</c:v>
                </c:pt>
                <c:pt idx="12">
                  <c:v>4.9999999999999975E-3</c:v>
                </c:pt>
                <c:pt idx="13">
                  <c:v>4.9999999999999975E-3</c:v>
                </c:pt>
                <c:pt idx="14">
                  <c:v>6.9999999999999993E-3</c:v>
                </c:pt>
                <c:pt idx="15">
                  <c:v>5.9999999999999984E-3</c:v>
                </c:pt>
                <c:pt idx="16">
                  <c:v>8.0000000000000002E-3</c:v>
                </c:pt>
                <c:pt idx="17">
                  <c:v>4.9999999999999975E-3</c:v>
                </c:pt>
                <c:pt idx="18">
                  <c:v>5.9999999999999984E-3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0-472C-4FA4-BA2D-3F446F280A54}"/>
            </c:ext>
          </c:extLst>
        </c:ser>
        <c:ser>
          <c:idx val="17"/>
          <c:order val="17"/>
          <c:tx>
            <c:strRef>
              <c:f>'Offset Difference '!$A$21</c:f>
              <c:strCache>
                <c:ptCount val="1"/>
                <c:pt idx="0">
                  <c:v>COP17887</c:v>
                </c:pt>
              </c:strCache>
            </c:strRef>
          </c:tx>
          <c:spPr>
            <a:ln w="25400">
              <a:solidFill>
                <a:srgbClr val="F79646"/>
              </a:solidFill>
              <a:prstDash val="solid"/>
            </a:ln>
          </c:spPr>
          <c:marker>
            <c:symbol val="dash"/>
            <c:size val="7"/>
            <c:spPr>
              <a:solidFill>
                <a:srgbClr val="FFFFFF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cat>
            <c:strRef>
              <c:f>'Offset Difference '!$AA$2:$AS$2</c:f>
              <c:strCache>
                <c:ptCount val="19"/>
                <c:pt idx="0">
                  <c:v> 8 April</c:v>
                </c:pt>
                <c:pt idx="1">
                  <c:v> 12 April</c:v>
                </c:pt>
                <c:pt idx="2">
                  <c:v> 13 April</c:v>
                </c:pt>
                <c:pt idx="3">
                  <c:v> 15 April</c:v>
                </c:pt>
                <c:pt idx="4">
                  <c:v> 18 April</c:v>
                </c:pt>
                <c:pt idx="5">
                  <c:v> 20 April</c:v>
                </c:pt>
                <c:pt idx="6">
                  <c:v> 26 April</c:v>
                </c:pt>
                <c:pt idx="7">
                  <c:v> 3 May</c:v>
                </c:pt>
                <c:pt idx="8">
                  <c:v> 6 May</c:v>
                </c:pt>
                <c:pt idx="9">
                  <c:v> 10 May</c:v>
                </c:pt>
                <c:pt idx="10">
                  <c:v> 13 May</c:v>
                </c:pt>
                <c:pt idx="11">
                  <c:v> 16 May</c:v>
                </c:pt>
                <c:pt idx="12">
                  <c:v> 19 May</c:v>
                </c:pt>
                <c:pt idx="13">
                  <c:v> 24 May</c:v>
                </c:pt>
                <c:pt idx="14">
                  <c:v> 27 May</c:v>
                </c:pt>
                <c:pt idx="15">
                  <c:v> 1 June</c:v>
                </c:pt>
                <c:pt idx="16">
                  <c:v> 3 June</c:v>
                </c:pt>
                <c:pt idx="17">
                  <c:v> 6 June</c:v>
                </c:pt>
                <c:pt idx="18">
                  <c:v> 8 June</c:v>
                </c:pt>
              </c:strCache>
            </c:strRef>
          </c:cat>
          <c:val>
            <c:numRef>
              <c:f>'Offset Difference '!$AA$21:$AS$21</c:f>
              <c:numCache>
                <c:formatCode>0.000</c:formatCode>
                <c:ptCount val="19"/>
                <c:pt idx="0">
                  <c:v>1E-3</c:v>
                </c:pt>
                <c:pt idx="1">
                  <c:v>2E-3</c:v>
                </c:pt>
                <c:pt idx="2">
                  <c:v>4.0000000000000001E-3</c:v>
                </c:pt>
                <c:pt idx="3">
                  <c:v>3.0000000000000001E-3</c:v>
                </c:pt>
                <c:pt idx="4">
                  <c:v>2.9999999999999957E-3</c:v>
                </c:pt>
                <c:pt idx="5">
                  <c:v>0</c:v>
                </c:pt>
                <c:pt idx="6">
                  <c:v>-1.0000000000000009E-3</c:v>
                </c:pt>
                <c:pt idx="7">
                  <c:v>1.9999999999999948E-3</c:v>
                </c:pt>
                <c:pt idx="8">
                  <c:v>2.9999999999999957E-3</c:v>
                </c:pt>
                <c:pt idx="9">
                  <c:v>1.9999999999999948E-3</c:v>
                </c:pt>
                <c:pt idx="10">
                  <c:v>2.9999999999999957E-3</c:v>
                </c:pt>
                <c:pt idx="11">
                  <c:v>3.9999999999999966E-3</c:v>
                </c:pt>
                <c:pt idx="12">
                  <c:v>3.9999999999999966E-3</c:v>
                </c:pt>
                <c:pt idx="13">
                  <c:v>3.9999999999999966E-3</c:v>
                </c:pt>
                <c:pt idx="15">
                  <c:v>4.9999999999999975E-3</c:v>
                </c:pt>
                <c:pt idx="16">
                  <c:v>8.0000000000000002E-3</c:v>
                </c:pt>
                <c:pt idx="17">
                  <c:v>3.9999999999999966E-3</c:v>
                </c:pt>
                <c:pt idx="18">
                  <c:v>4.9999999999999975E-3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1-472C-4FA4-BA2D-3F446F280A54}"/>
            </c:ext>
          </c:extLst>
        </c:ser>
        <c:ser>
          <c:idx val="18"/>
          <c:order val="18"/>
          <c:tx>
            <c:strRef>
              <c:f>'Offset Difference '!$A$22</c:f>
              <c:strCache>
                <c:ptCount val="1"/>
                <c:pt idx="0">
                  <c:v>COP17889</c:v>
                </c:pt>
              </c:strCache>
            </c:strRef>
          </c:tx>
          <c:spPr>
            <a:ln w="25400">
              <a:solidFill>
                <a:srgbClr val="4F81BD"/>
              </a:solidFill>
              <a:prstDash val="solid"/>
            </a:ln>
          </c:spPr>
          <c:marker>
            <c:symbol val="diamond"/>
            <c:size val="7"/>
            <c:spPr>
              <a:solidFill>
                <a:srgbClr val="4F81BD"/>
              </a:solidFill>
              <a:ln>
                <a:solidFill>
                  <a:srgbClr val="4F81BD"/>
                </a:solidFill>
                <a:prstDash val="solid"/>
              </a:ln>
            </c:spPr>
          </c:marker>
          <c:cat>
            <c:strRef>
              <c:f>'Offset Difference '!$AA$2:$AS$2</c:f>
              <c:strCache>
                <c:ptCount val="19"/>
                <c:pt idx="0">
                  <c:v> 8 April</c:v>
                </c:pt>
                <c:pt idx="1">
                  <c:v> 12 April</c:v>
                </c:pt>
                <c:pt idx="2">
                  <c:v> 13 April</c:v>
                </c:pt>
                <c:pt idx="3">
                  <c:v> 15 April</c:v>
                </c:pt>
                <c:pt idx="4">
                  <c:v> 18 April</c:v>
                </c:pt>
                <c:pt idx="5">
                  <c:v> 20 April</c:v>
                </c:pt>
                <c:pt idx="6">
                  <c:v> 26 April</c:v>
                </c:pt>
                <c:pt idx="7">
                  <c:v> 3 May</c:v>
                </c:pt>
                <c:pt idx="8">
                  <c:v> 6 May</c:v>
                </c:pt>
                <c:pt idx="9">
                  <c:v> 10 May</c:v>
                </c:pt>
                <c:pt idx="10">
                  <c:v> 13 May</c:v>
                </c:pt>
                <c:pt idx="11">
                  <c:v> 16 May</c:v>
                </c:pt>
                <c:pt idx="12">
                  <c:v> 19 May</c:v>
                </c:pt>
                <c:pt idx="13">
                  <c:v> 24 May</c:v>
                </c:pt>
                <c:pt idx="14">
                  <c:v> 27 May</c:v>
                </c:pt>
                <c:pt idx="15">
                  <c:v> 1 June</c:v>
                </c:pt>
                <c:pt idx="16">
                  <c:v> 3 June</c:v>
                </c:pt>
                <c:pt idx="17">
                  <c:v> 6 June</c:v>
                </c:pt>
                <c:pt idx="18">
                  <c:v> 8 June</c:v>
                </c:pt>
              </c:strCache>
            </c:strRef>
          </c:cat>
          <c:val>
            <c:numRef>
              <c:f>'Offset Difference '!$AA$22:$AS$22</c:f>
              <c:numCache>
                <c:formatCode>0.000</c:formatCode>
                <c:ptCount val="19"/>
                <c:pt idx="0">
                  <c:v>9.9999999999998701E-4</c:v>
                </c:pt>
                <c:pt idx="1">
                  <c:v>9.9999999999998701E-4</c:v>
                </c:pt>
                <c:pt idx="2">
                  <c:v>2.9999999999999901E-3</c:v>
                </c:pt>
                <c:pt idx="3">
                  <c:v>1.9999999999999901E-3</c:v>
                </c:pt>
                <c:pt idx="4">
                  <c:v>1.9999999999999879E-3</c:v>
                </c:pt>
                <c:pt idx="5">
                  <c:v>-1.0000000000000009E-3</c:v>
                </c:pt>
                <c:pt idx="6">
                  <c:v>-2.0000000000000018E-3</c:v>
                </c:pt>
                <c:pt idx="7">
                  <c:v>9.9999999999998701E-4</c:v>
                </c:pt>
                <c:pt idx="8">
                  <c:v>1.9999999999999879E-3</c:v>
                </c:pt>
                <c:pt idx="9">
                  <c:v>1.9999999999999879E-3</c:v>
                </c:pt>
                <c:pt idx="10">
                  <c:v>1.9999999999999879E-3</c:v>
                </c:pt>
                <c:pt idx="11">
                  <c:v>1.9999999999999879E-3</c:v>
                </c:pt>
                <c:pt idx="12">
                  <c:v>2.9999999999999888E-3</c:v>
                </c:pt>
                <c:pt idx="13">
                  <c:v>2.9999999999999888E-3</c:v>
                </c:pt>
                <c:pt idx="14">
                  <c:v>5.9999999999999915E-3</c:v>
                </c:pt>
                <c:pt idx="15">
                  <c:v>3.9999999999999897E-3</c:v>
                </c:pt>
                <c:pt idx="16">
                  <c:v>6.9999999999999923E-3</c:v>
                </c:pt>
                <c:pt idx="17">
                  <c:v>1.9999999999999879E-3</c:v>
                </c:pt>
                <c:pt idx="18">
                  <c:v>3.9999999999999897E-3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2-472C-4FA4-BA2D-3F446F280A54}"/>
            </c:ext>
          </c:extLst>
        </c:ser>
        <c:ser>
          <c:idx val="19"/>
          <c:order val="19"/>
          <c:tx>
            <c:strRef>
              <c:f>'Offset Difference '!$A$23</c:f>
              <c:strCache>
                <c:ptCount val="1"/>
                <c:pt idx="0">
                  <c:v>COP17891</c:v>
                </c:pt>
              </c:strCache>
            </c:strRef>
          </c:tx>
          <c:cat>
            <c:strRef>
              <c:f>'Offset Difference '!$AA$2:$AS$2</c:f>
              <c:strCache>
                <c:ptCount val="19"/>
                <c:pt idx="0">
                  <c:v> 8 April</c:v>
                </c:pt>
                <c:pt idx="1">
                  <c:v> 12 April</c:v>
                </c:pt>
                <c:pt idx="2">
                  <c:v> 13 April</c:v>
                </c:pt>
                <c:pt idx="3">
                  <c:v> 15 April</c:v>
                </c:pt>
                <c:pt idx="4">
                  <c:v> 18 April</c:v>
                </c:pt>
                <c:pt idx="5">
                  <c:v> 20 April</c:v>
                </c:pt>
                <c:pt idx="6">
                  <c:v> 26 April</c:v>
                </c:pt>
                <c:pt idx="7">
                  <c:v> 3 May</c:v>
                </c:pt>
                <c:pt idx="8">
                  <c:v> 6 May</c:v>
                </c:pt>
                <c:pt idx="9">
                  <c:v> 10 May</c:v>
                </c:pt>
                <c:pt idx="10">
                  <c:v> 13 May</c:v>
                </c:pt>
                <c:pt idx="11">
                  <c:v> 16 May</c:v>
                </c:pt>
                <c:pt idx="12">
                  <c:v> 19 May</c:v>
                </c:pt>
                <c:pt idx="13">
                  <c:v> 24 May</c:v>
                </c:pt>
                <c:pt idx="14">
                  <c:v> 27 May</c:v>
                </c:pt>
                <c:pt idx="15">
                  <c:v> 1 June</c:v>
                </c:pt>
                <c:pt idx="16">
                  <c:v> 3 June</c:v>
                </c:pt>
                <c:pt idx="17">
                  <c:v> 6 June</c:v>
                </c:pt>
                <c:pt idx="18">
                  <c:v> 8 June</c:v>
                </c:pt>
              </c:strCache>
            </c:strRef>
          </c:cat>
          <c:val>
            <c:numRef>
              <c:f>'Offset Difference '!$AA$23:$AS$23</c:f>
              <c:numCache>
                <c:formatCode>0.000</c:formatCode>
                <c:ptCount val="19"/>
                <c:pt idx="0">
                  <c:v>1E-3</c:v>
                </c:pt>
                <c:pt idx="1">
                  <c:v>3.0000000000000001E-3</c:v>
                </c:pt>
                <c:pt idx="2">
                  <c:v>3.9999999999999801E-3</c:v>
                </c:pt>
                <c:pt idx="3">
                  <c:v>3.0000000000000001E-3</c:v>
                </c:pt>
                <c:pt idx="4">
                  <c:v>3.0000000000000027E-3</c:v>
                </c:pt>
                <c:pt idx="6">
                  <c:v>-1.0000000000000009E-3</c:v>
                </c:pt>
                <c:pt idx="7">
                  <c:v>3.0000000000000027E-3</c:v>
                </c:pt>
                <c:pt idx="8">
                  <c:v>3.0000000000000027E-3</c:v>
                </c:pt>
                <c:pt idx="9">
                  <c:v>1.0000000000000009E-3</c:v>
                </c:pt>
                <c:pt idx="10">
                  <c:v>3.0000000000000027E-3</c:v>
                </c:pt>
                <c:pt idx="11">
                  <c:v>3.0000000000000027E-3</c:v>
                </c:pt>
                <c:pt idx="12">
                  <c:v>3.9999999999999758E-3</c:v>
                </c:pt>
                <c:pt idx="13">
                  <c:v>3.9999999999999758E-3</c:v>
                </c:pt>
                <c:pt idx="14">
                  <c:v>5.9999999999999776E-3</c:v>
                </c:pt>
                <c:pt idx="15">
                  <c:v>4.9999999999999767E-3</c:v>
                </c:pt>
                <c:pt idx="16">
                  <c:v>7.9999999999999793E-3</c:v>
                </c:pt>
                <c:pt idx="17">
                  <c:v>3.0000000000000027E-3</c:v>
                </c:pt>
                <c:pt idx="18">
                  <c:v>4.9999999999999767E-3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1AB-4D0B-8FDC-BB0CBABD9F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3927976"/>
        <c:axId val="363928368"/>
      </c:lineChart>
      <c:catAx>
        <c:axId val="36392797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/>
                </a:pPr>
                <a:r>
                  <a:rPr lang="en-AU" sz="1600"/>
                  <a:t>Date</a:t>
                </a:r>
              </a:p>
            </c:rich>
          </c:tx>
          <c:layout/>
          <c:overlay val="0"/>
        </c:title>
        <c:numFmt formatCode="General" sourceLinked="0"/>
        <c:majorTickMark val="none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-540000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endParaRPr lang="en-US"/>
          </a:p>
        </c:txPr>
        <c:crossAx val="363928368"/>
        <c:crosses val="autoZero"/>
        <c:auto val="0"/>
        <c:lblAlgn val="ctr"/>
        <c:lblOffset val="100"/>
        <c:tickLblSkip val="2"/>
        <c:tickMarkSkip val="2"/>
        <c:noMultiLvlLbl val="0"/>
      </c:catAx>
      <c:valAx>
        <c:axId val="363928368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 rot="-5400000" vert="horz"/>
              <a:lstStyle/>
              <a:p>
                <a:pPr algn="ctr">
                  <a:defRPr sz="1000" b="1" i="0" u="none" strike="noStrike" baseline="0">
                    <a:solidFill>
                      <a:srgbClr val="000000"/>
                    </a:solidFill>
                    <a:latin typeface="宋体"/>
                    <a:ea typeface="宋体"/>
                    <a:cs typeface="宋体"/>
                  </a:defRPr>
                </a:pPr>
                <a:r>
                  <a:rPr lang="zh-CN" altLang="zh-CN" sz="1600" dirty="0"/>
                  <a:t>Difference  to </a:t>
                </a:r>
                <a:r>
                  <a:rPr lang="zh-CN" altLang="zh-CN" sz="1600" dirty="0" smtClean="0"/>
                  <a:t>baseline </a:t>
                </a:r>
                <a:r>
                  <a:rPr lang="zh-CN" altLang="zh-CN" sz="1600" dirty="0"/>
                  <a:t>(mm)</a:t>
                </a:r>
              </a:p>
            </c:rich>
          </c:tx>
          <c:layout/>
          <c:overlay val="0"/>
          <c:spPr>
            <a:noFill/>
            <a:ln>
              <a:noFill/>
            </a:ln>
          </c:spPr>
        </c:title>
        <c:numFmt formatCode="#,##0.000" sourceLinked="0"/>
        <c:majorTickMark val="none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endParaRPr lang="en-US"/>
          </a:p>
        </c:txPr>
        <c:crossAx val="363927976"/>
        <c:crosses val="autoZero"/>
        <c:crossBetween val="between"/>
      </c:valAx>
      <c:spPr>
        <a:noFill/>
        <a:ln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endParaRPr lang="en-US"/>
          </a:p>
        </c:txPr>
      </c:legendEntry>
      <c:legendEntry>
        <c:idx val="2"/>
        <c:txPr>
          <a:bodyPr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endParaRPr lang="en-US"/>
          </a:p>
        </c:txPr>
      </c:legendEntry>
      <c:legendEntry>
        <c:idx val="3"/>
        <c:txPr>
          <a:bodyPr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endParaRPr lang="en-US"/>
          </a:p>
        </c:txPr>
      </c:legendEntry>
      <c:legendEntry>
        <c:idx val="4"/>
        <c:txPr>
          <a:bodyPr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endParaRPr lang="en-US"/>
          </a:p>
        </c:txPr>
      </c:legendEntry>
      <c:legendEntry>
        <c:idx val="5"/>
        <c:txPr>
          <a:bodyPr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endParaRPr lang="en-US"/>
          </a:p>
        </c:txPr>
      </c:legendEntry>
      <c:legendEntry>
        <c:idx val="6"/>
        <c:txPr>
          <a:bodyPr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endParaRPr lang="en-US"/>
          </a:p>
        </c:txPr>
      </c:legendEntry>
      <c:legendEntry>
        <c:idx val="7"/>
        <c:txPr>
          <a:bodyPr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endParaRPr lang="en-US"/>
          </a:p>
        </c:txPr>
      </c:legendEntry>
      <c:legendEntry>
        <c:idx val="8"/>
        <c:txPr>
          <a:bodyPr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endParaRPr lang="en-US"/>
          </a:p>
        </c:txPr>
      </c:legendEntry>
      <c:legendEntry>
        <c:idx val="9"/>
        <c:txPr>
          <a:bodyPr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endParaRPr lang="en-US"/>
          </a:p>
        </c:txPr>
      </c:legendEntry>
      <c:legendEntry>
        <c:idx val="10"/>
        <c:txPr>
          <a:bodyPr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endParaRPr lang="en-US"/>
          </a:p>
        </c:txPr>
      </c:legendEntry>
      <c:legendEntry>
        <c:idx val="11"/>
        <c:txPr>
          <a:bodyPr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endParaRPr lang="en-US"/>
          </a:p>
        </c:txPr>
      </c:legendEntry>
      <c:legendEntry>
        <c:idx val="12"/>
        <c:txPr>
          <a:bodyPr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endParaRPr lang="en-US"/>
          </a:p>
        </c:txPr>
      </c:legendEntry>
      <c:legendEntry>
        <c:idx val="13"/>
        <c:txPr>
          <a:bodyPr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endParaRPr lang="en-US"/>
          </a:p>
        </c:txPr>
      </c:legendEntry>
      <c:legendEntry>
        <c:idx val="14"/>
        <c:txPr>
          <a:bodyPr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endParaRPr lang="en-US"/>
          </a:p>
        </c:txPr>
      </c:legendEntry>
      <c:legendEntry>
        <c:idx val="15"/>
        <c:txPr>
          <a:bodyPr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endParaRPr lang="en-US"/>
          </a:p>
        </c:txPr>
      </c:legendEntry>
      <c:legendEntry>
        <c:idx val="16"/>
        <c:txPr>
          <a:bodyPr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endParaRPr lang="en-US"/>
          </a:p>
        </c:txPr>
      </c:legendEntry>
      <c:legendEntry>
        <c:idx val="17"/>
        <c:txPr>
          <a:bodyPr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endParaRPr lang="en-US"/>
          </a:p>
        </c:txPr>
      </c:legendEntry>
      <c:legendEntry>
        <c:idx val="18"/>
        <c:txPr>
          <a:bodyPr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宋体"/>
                <a:ea typeface="宋体"/>
                <a:cs typeface="宋体"/>
              </a:defRPr>
            </a:pPr>
            <a:endParaRPr lang="en-US"/>
          </a:p>
        </c:txPr>
      </c:legendEntry>
      <c:layout/>
      <c:overlay val="0"/>
      <c:spPr>
        <a:noFill/>
        <a:ln>
          <a:noFill/>
        </a:ln>
      </c:spPr>
      <c:txPr>
        <a:bodyPr/>
        <a:lstStyle/>
        <a:p>
          <a:pPr>
            <a:defRPr sz="1000" b="0" i="0" u="none" strike="noStrike" baseline="0">
              <a:solidFill>
                <a:srgbClr val="000000"/>
              </a:solidFill>
              <a:latin typeface="宋体"/>
              <a:ea typeface="宋体"/>
              <a:cs typeface="宋体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宋体"/>
          <a:ea typeface="宋体"/>
          <a:cs typeface="宋体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0AECAC-7A9F-47B8-9CB9-C32B7E6BD052}" type="slidenum">
              <a:rPr lang="en-AU" smtClean="0"/>
              <a:t>‹#›</a:t>
            </a:fld>
            <a:endParaRPr lang="en-AU"/>
          </a:p>
        </p:txBody>
      </p:sp>
      <p:sp>
        <p:nvSpPr>
          <p:cNvPr id="9" name="Notes Placeholder 8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54447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AECAC-7A9F-47B8-9CB9-C32B7E6BD052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483357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A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AECAC-7A9F-47B8-9CB9-C32B7E6BD052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91604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AECAC-7A9F-47B8-9CB9-C32B7E6BD052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08222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AECAC-7A9F-47B8-9CB9-C32B7E6BD052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95404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AECAC-7A9F-47B8-9CB9-C32B7E6BD052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03728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pPr marL="0" indent="0">
              <a:buFontTx/>
              <a:buNone/>
            </a:pPr>
            <a:endParaRPr lang="en-A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AECAC-7A9F-47B8-9CB9-C32B7E6BD052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790650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A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AECAC-7A9F-47B8-9CB9-C32B7E6BD052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73389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AECAC-7A9F-47B8-9CB9-C32B7E6BD052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17598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A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AECAC-7A9F-47B8-9CB9-C32B7E6BD052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22294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AECAC-7A9F-47B8-9CB9-C32B7E6BD052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628518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AECAC-7A9F-47B8-9CB9-C32B7E6BD052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940180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A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AECAC-7A9F-47B8-9CB9-C32B7E6BD052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629117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AECAC-7A9F-47B8-9CB9-C32B7E6BD052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00663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AECAC-7A9F-47B8-9CB9-C32B7E6BD052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63473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AECAC-7A9F-47B8-9CB9-C32B7E6BD052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32714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A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AECAC-7A9F-47B8-9CB9-C32B7E6BD052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6650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AECAC-7A9F-47B8-9CB9-C32B7E6BD052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021046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AECAC-7A9F-47B8-9CB9-C32B7E6BD052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81477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AECAC-7A9F-47B8-9CB9-C32B7E6BD052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5084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A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AECAC-7A9F-47B8-9CB9-C32B7E6BD052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88367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AECAC-7A9F-47B8-9CB9-C32B7E6BD052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2847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EDE57B25-FBA9-4518-BFA5-E648511108C6}" type="datetimeFigureOut">
              <a:rPr lang="en-AU" smtClean="0"/>
              <a:t>13/07/2016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01FB391-A232-446B-AACA-320D9365F9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6010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57B25-FBA9-4518-BFA5-E648511108C6}" type="datetimeFigureOut">
              <a:rPr lang="en-AU" smtClean="0"/>
              <a:t>13/07/2016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FB391-A232-446B-AACA-320D9365F9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1798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DE57B25-FBA9-4518-BFA5-E648511108C6}" type="datetimeFigureOut">
              <a:rPr lang="en-AU" smtClean="0"/>
              <a:t>13/07/2016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01FB391-A232-446B-AACA-320D9365F9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95538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DE57B25-FBA9-4518-BFA5-E648511108C6}" type="datetimeFigureOut">
              <a:rPr lang="en-AU" smtClean="0"/>
              <a:t>13/07/2016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01FB391-A232-446B-AACA-320D9365F903}" type="slidenum">
              <a:rPr lang="en-AU" smtClean="0"/>
              <a:t>‹#›</a:t>
            </a:fld>
            <a:endParaRPr lang="en-A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55967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DE57B25-FBA9-4518-BFA5-E648511108C6}" type="datetimeFigureOut">
              <a:rPr lang="en-AU" smtClean="0"/>
              <a:t>13/07/2016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01FB391-A232-446B-AACA-320D9365F9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29838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57B25-FBA9-4518-BFA5-E648511108C6}" type="datetimeFigureOut">
              <a:rPr lang="en-AU" smtClean="0"/>
              <a:t>13/07/2016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FB391-A232-446B-AACA-320D9365F9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53153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57B25-FBA9-4518-BFA5-E648511108C6}" type="datetimeFigureOut">
              <a:rPr lang="en-AU" smtClean="0"/>
              <a:t>13/07/2016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FB391-A232-446B-AACA-320D9365F9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39089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57B25-FBA9-4518-BFA5-E648511108C6}" type="datetimeFigureOut">
              <a:rPr lang="en-AU" smtClean="0"/>
              <a:t>13/07/2016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FB391-A232-446B-AACA-320D9365F9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16032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DE57B25-FBA9-4518-BFA5-E648511108C6}" type="datetimeFigureOut">
              <a:rPr lang="en-AU" smtClean="0"/>
              <a:t>13/07/2016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01FB391-A232-446B-AACA-320D9365F9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7889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57B25-FBA9-4518-BFA5-E648511108C6}" type="datetimeFigureOut">
              <a:rPr lang="en-AU" smtClean="0"/>
              <a:t>13/07/2016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FB391-A232-446B-AACA-320D9365F9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51203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DE57B25-FBA9-4518-BFA5-E648511108C6}" type="datetimeFigureOut">
              <a:rPr lang="en-AU" smtClean="0"/>
              <a:t>13/07/2016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01FB391-A232-446B-AACA-320D9365F9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6015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57B25-FBA9-4518-BFA5-E648511108C6}" type="datetimeFigureOut">
              <a:rPr lang="en-AU" smtClean="0"/>
              <a:t>13/07/2016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FB391-A232-446B-AACA-320D9365F9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3909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57B25-FBA9-4518-BFA5-E648511108C6}" type="datetimeFigureOut">
              <a:rPr lang="en-AU" smtClean="0"/>
              <a:t>13/07/2016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FB391-A232-446B-AACA-320D9365F9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4689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57B25-FBA9-4518-BFA5-E648511108C6}" type="datetimeFigureOut">
              <a:rPr lang="en-AU" smtClean="0"/>
              <a:t>13/07/2016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FB391-A232-446B-AACA-320D9365F9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47553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57B25-FBA9-4518-BFA5-E648511108C6}" type="datetimeFigureOut">
              <a:rPr lang="en-AU" smtClean="0"/>
              <a:t>13/07/2016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FB391-A232-446B-AACA-320D9365F9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8434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57B25-FBA9-4518-BFA5-E648511108C6}" type="datetimeFigureOut">
              <a:rPr lang="en-AU" smtClean="0"/>
              <a:t>13/07/2016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FB391-A232-446B-AACA-320D9365F9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78381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57B25-FBA9-4518-BFA5-E648511108C6}" type="datetimeFigureOut">
              <a:rPr lang="en-AU" smtClean="0"/>
              <a:t>13/07/2016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FB391-A232-446B-AACA-320D9365F9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4276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E57B25-FBA9-4518-BFA5-E648511108C6}" type="datetimeFigureOut">
              <a:rPr lang="en-AU" smtClean="0"/>
              <a:t>13/07/2016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FB391-A232-446B-AACA-320D9365F9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756665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enquiries@headingassociates.com.au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Improving Our Representation of the Real World 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A discussion of recent projects at Heading &amp; Associates</a:t>
            </a:r>
            <a:endParaRPr lang="en-AU" dirty="0"/>
          </a:p>
        </p:txBody>
      </p:sp>
      <p:pic>
        <p:nvPicPr>
          <p:cNvPr id="4" name="Picture 2" descr="Heading &amp; Associat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5210" y="5346701"/>
            <a:ext cx="4265464" cy="1042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026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7249" y="669486"/>
            <a:ext cx="5439349" cy="1293028"/>
          </a:xfrm>
        </p:spPr>
        <p:txBody>
          <a:bodyPr/>
          <a:lstStyle/>
          <a:p>
            <a:r>
              <a:rPr lang="en-AU" dirty="0" smtClean="0"/>
              <a:t>shotcrete wall survey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798" y="2201921"/>
            <a:ext cx="5092700" cy="4351338"/>
          </a:xfrm>
        </p:spPr>
        <p:txBody>
          <a:bodyPr>
            <a:normAutofit/>
          </a:bodyPr>
          <a:lstStyle/>
          <a:p>
            <a:r>
              <a:rPr lang="en-AU" dirty="0" smtClean="0"/>
              <a:t>Engineers asked H&amp;A to provide survey of shotcrete wall</a:t>
            </a:r>
          </a:p>
          <a:p>
            <a:r>
              <a:rPr lang="en-AU" dirty="0" smtClean="0"/>
              <a:t>Doubt over exact position of wall</a:t>
            </a:r>
          </a:p>
          <a:p>
            <a:r>
              <a:rPr lang="en-AU" dirty="0" smtClean="0"/>
              <a:t>Nearby service conduits identified in design model</a:t>
            </a:r>
          </a:p>
          <a:p>
            <a:r>
              <a:rPr lang="en-AU" dirty="0" smtClean="0"/>
              <a:t>Wanted to check location against design</a:t>
            </a:r>
          </a:p>
          <a:p>
            <a:r>
              <a:rPr lang="en-AU" dirty="0" smtClean="0"/>
              <a:t>Irregular surface particularly suited to 3D laser scanning</a:t>
            </a:r>
          </a:p>
          <a:p>
            <a:endParaRPr lang="en-AU" dirty="0" smtClean="0"/>
          </a:p>
          <a:p>
            <a:endParaRPr lang="en-AU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031" y="2201921"/>
            <a:ext cx="5163427" cy="3872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34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96173"/>
            <a:ext cx="5270500" cy="1293028"/>
          </a:xfrm>
        </p:spPr>
        <p:txBody>
          <a:bodyPr/>
          <a:lstStyle/>
          <a:p>
            <a:r>
              <a:rPr lang="en-AU" dirty="0" smtClean="0"/>
              <a:t>Field survey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2800" y="2489202"/>
            <a:ext cx="5511800" cy="3687762"/>
          </a:xfrm>
        </p:spPr>
        <p:txBody>
          <a:bodyPr>
            <a:normAutofit/>
          </a:bodyPr>
          <a:lstStyle/>
          <a:p>
            <a:r>
              <a:rPr lang="en-AU" sz="2000" dirty="0" smtClean="0"/>
              <a:t>Leica Scan Station P20</a:t>
            </a:r>
          </a:p>
          <a:p>
            <a:r>
              <a:rPr lang="en-AU" sz="2000" dirty="0" smtClean="0"/>
              <a:t>8 scans covered 210m corridor </a:t>
            </a:r>
          </a:p>
          <a:p>
            <a:r>
              <a:rPr lang="en-AU" sz="2000" dirty="0" smtClean="0"/>
              <a:t>Easily captured and downloaded field data in less than 1 day</a:t>
            </a:r>
          </a:p>
          <a:p>
            <a:r>
              <a:rPr lang="en-AU" sz="2000" dirty="0" smtClean="0"/>
              <a:t>Used built in camera to colour point cloud to aid visualisation</a:t>
            </a:r>
          </a:p>
          <a:p>
            <a:r>
              <a:rPr lang="en-AU" sz="2000" dirty="0" smtClean="0"/>
              <a:t>Scans connected to site datum</a:t>
            </a:r>
          </a:p>
          <a:p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0250" y="792163"/>
            <a:ext cx="4038600" cy="538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87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1" y="2374899"/>
            <a:ext cx="2707991" cy="3759201"/>
          </a:xfrm>
        </p:spPr>
        <p:txBody>
          <a:bodyPr>
            <a:normAutofit/>
          </a:bodyPr>
          <a:lstStyle/>
          <a:p>
            <a:r>
              <a:rPr lang="en-AU" dirty="0" smtClean="0"/>
              <a:t>Point cloud registered using Leica </a:t>
            </a:r>
            <a:r>
              <a:rPr lang="en-AU" dirty="0"/>
              <a:t>Cyclone </a:t>
            </a:r>
            <a:r>
              <a:rPr lang="en-AU" dirty="0" smtClean="0"/>
              <a:t>software</a:t>
            </a:r>
          </a:p>
          <a:p>
            <a:r>
              <a:rPr lang="en-AU" dirty="0" smtClean="0"/>
              <a:t>Initial delivery was point cloud</a:t>
            </a:r>
          </a:p>
          <a:p>
            <a:endParaRPr lang="en-AU" dirty="0" smtClean="0"/>
          </a:p>
          <a:p>
            <a:endParaRPr lang="en-AU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292" y="1177291"/>
            <a:ext cx="8925208" cy="520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75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Point cloud overlaid with design model</a:t>
            </a:r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357" y="2209800"/>
            <a:ext cx="9020814" cy="43423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6143" y="2362200"/>
            <a:ext cx="26094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AU" dirty="0" smtClean="0"/>
              <a:t>Area of interest along wall shows nearby service conduits and point cloud</a:t>
            </a:r>
          </a:p>
          <a:p>
            <a:pPr marL="285750" indent="-285750">
              <a:buFontTx/>
              <a:buChar char="-"/>
            </a:pPr>
            <a:r>
              <a:rPr lang="en-AU" dirty="0" smtClean="0"/>
              <a:t>Point cloud looks nice but difficult to measure off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9054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Mesh files created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100" y="2057400"/>
            <a:ext cx="4403201" cy="4356100"/>
          </a:xfrm>
        </p:spPr>
        <p:txBody>
          <a:bodyPr/>
          <a:lstStyle/>
          <a:p>
            <a:r>
              <a:rPr lang="en-AU" dirty="0" smtClean="0"/>
              <a:t>Mesh files provide a more useful output for BIM engineers</a:t>
            </a:r>
          </a:p>
          <a:p>
            <a:r>
              <a:rPr lang="en-AU" dirty="0" smtClean="0"/>
              <a:t>Now a </a:t>
            </a:r>
            <a:r>
              <a:rPr lang="en-AU" b="1" i="1" dirty="0" smtClean="0"/>
              <a:t>surface</a:t>
            </a:r>
            <a:r>
              <a:rPr lang="en-AU" dirty="0" smtClean="0"/>
              <a:t> that can be used for clash detection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301" y="2438399"/>
            <a:ext cx="7027693" cy="425408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4267200"/>
            <a:ext cx="4453692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01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Mesh overlayed with design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462" y="2057401"/>
            <a:ext cx="7870918" cy="446820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0700" y="1917700"/>
            <a:ext cx="26543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AU" dirty="0" smtClean="0"/>
              <a:t>Clash can be seen near stairs</a:t>
            </a:r>
          </a:p>
          <a:p>
            <a:pPr marL="285750" indent="-285750">
              <a:buFontTx/>
              <a:buChar char="-"/>
            </a:pPr>
            <a:r>
              <a:rPr lang="en-AU" dirty="0" smtClean="0"/>
              <a:t>Prompted re-design, saved $1000’s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101" y="3641922"/>
            <a:ext cx="3759200" cy="2883686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H="1" flipV="1">
            <a:off x="2240280" y="5337810"/>
            <a:ext cx="934720" cy="1051560"/>
          </a:xfrm>
          <a:prstGeom prst="straightConnector1">
            <a:avLst/>
          </a:prstGeom>
          <a:ln w="635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192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St </a:t>
            </a:r>
            <a:r>
              <a:rPr lang="en-AU" dirty="0" err="1" smtClean="0"/>
              <a:t>albans</a:t>
            </a:r>
            <a:r>
              <a:rPr lang="en-AU" dirty="0" smtClean="0"/>
              <a:t> Monitoring campaign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Large campaign </a:t>
            </a:r>
          </a:p>
          <a:p>
            <a:r>
              <a:rPr lang="en-AU" dirty="0" smtClean="0"/>
              <a:t>About 700 monitoring targets throughout the project</a:t>
            </a:r>
          </a:p>
          <a:p>
            <a:r>
              <a:rPr lang="en-AU" dirty="0" smtClean="0"/>
              <a:t>Monitor various structures to facilitate safe operation of passenger rail adjacent to works</a:t>
            </a:r>
          </a:p>
          <a:p>
            <a:r>
              <a:rPr lang="en-AU" dirty="0" smtClean="0"/>
              <a:t>Any </a:t>
            </a:r>
            <a:r>
              <a:rPr lang="en-AU" dirty="0"/>
              <a:t>movement in </a:t>
            </a:r>
            <a:r>
              <a:rPr lang="en-AU" dirty="0" smtClean="0"/>
              <a:t>active track </a:t>
            </a:r>
            <a:r>
              <a:rPr lang="en-AU" dirty="0"/>
              <a:t>is of critical importance</a:t>
            </a:r>
          </a:p>
          <a:p>
            <a:r>
              <a:rPr lang="en-AU" dirty="0" smtClean="0"/>
              <a:t>Horizontal &amp; vertical movement measured</a:t>
            </a:r>
          </a:p>
          <a:p>
            <a:r>
              <a:rPr lang="en-AU" dirty="0" smtClean="0"/>
              <a:t>Surveyed bi-weekly</a:t>
            </a:r>
          </a:p>
        </p:txBody>
      </p:sp>
    </p:spTree>
    <p:extLst>
      <p:ext uri="{BB962C8B-B14F-4D97-AF65-F5344CB8AC3E}">
        <p14:creationId xmlns:p14="http://schemas.microsoft.com/office/powerpoint/2010/main" val="380980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Summary of process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8690" y="2274569"/>
            <a:ext cx="10412730" cy="2297431"/>
          </a:xfrm>
        </p:spPr>
        <p:txBody>
          <a:bodyPr/>
          <a:lstStyle/>
          <a:p>
            <a:r>
              <a:rPr lang="en-AU" dirty="0" smtClean="0"/>
              <a:t>Determine engineering requirements</a:t>
            </a:r>
          </a:p>
          <a:p>
            <a:r>
              <a:rPr lang="en-AU" dirty="0" smtClean="0"/>
              <a:t>Install targets</a:t>
            </a:r>
          </a:p>
          <a:p>
            <a:r>
              <a:rPr lang="en-AU" dirty="0" smtClean="0"/>
              <a:t>Perform initial baseline survey and determine repeatable field process</a:t>
            </a:r>
          </a:p>
          <a:p>
            <a:r>
              <a:rPr lang="en-AU" dirty="0" smtClean="0"/>
              <a:t>Continue to monitor for duration of works</a:t>
            </a:r>
          </a:p>
          <a:p>
            <a:r>
              <a:rPr lang="en-AU" dirty="0" smtClean="0"/>
              <a:t>Report anomalies to engineers</a:t>
            </a:r>
          </a:p>
        </p:txBody>
      </p:sp>
    </p:spTree>
    <p:extLst>
      <p:ext uri="{BB962C8B-B14F-4D97-AF65-F5344CB8AC3E}">
        <p14:creationId xmlns:p14="http://schemas.microsoft.com/office/powerpoint/2010/main" val="383961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piled wall near live rail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AU" dirty="0" smtClean="0"/>
              <a:t>Impractical / unreliable to measure targets directly on existing live rail </a:t>
            </a:r>
          </a:p>
          <a:p>
            <a:r>
              <a:rPr lang="en-AU" dirty="0" smtClean="0"/>
              <a:t>Nearby structure (shotcrete wall) is monitored instead</a:t>
            </a:r>
          </a:p>
          <a:p>
            <a:r>
              <a:rPr lang="en-AU" dirty="0" smtClean="0"/>
              <a:t>If wall moves -&gt; rail likely to move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205831"/>
            <a:ext cx="5334000" cy="4000500"/>
          </a:xfrm>
        </p:spPr>
      </p:pic>
      <p:cxnSp>
        <p:nvCxnSpPr>
          <p:cNvPr id="10" name="Straight Arrow Connector 9"/>
          <p:cNvCxnSpPr/>
          <p:nvPr/>
        </p:nvCxnSpPr>
        <p:spPr>
          <a:xfrm flipH="1">
            <a:off x="2674620" y="2057401"/>
            <a:ext cx="1200150" cy="86868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661410" y="1717109"/>
            <a:ext cx="2880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 smtClean="0"/>
              <a:t>Shotcrete wall is monitored</a:t>
            </a:r>
            <a:endParaRPr lang="en-AU" sz="1400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561975" y="1792526"/>
            <a:ext cx="2591753" cy="2048788"/>
          </a:xfrm>
          <a:prstGeom prst="line">
            <a:avLst/>
          </a:prstGeom>
          <a:ln w="254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038225" y="1569840"/>
            <a:ext cx="2181225" cy="2194440"/>
          </a:xfrm>
          <a:prstGeom prst="line">
            <a:avLst/>
          </a:prstGeom>
          <a:ln w="254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66212" y="3107264"/>
            <a:ext cx="2186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Active rail track approx. position</a:t>
            </a:r>
            <a:endParaRPr lang="en-AU" dirty="0"/>
          </a:p>
        </p:txBody>
      </p:sp>
      <p:cxnSp>
        <p:nvCxnSpPr>
          <p:cNvPr id="24" name="Straight Arrow Connector 23"/>
          <p:cNvCxnSpPr/>
          <p:nvPr/>
        </p:nvCxnSpPr>
        <p:spPr>
          <a:xfrm flipV="1">
            <a:off x="596265" y="2194559"/>
            <a:ext cx="376238" cy="990602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027170" y="2279750"/>
            <a:ext cx="23545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 smtClean="0">
                <a:solidFill>
                  <a:schemeClr val="bg1"/>
                </a:solidFill>
              </a:rPr>
              <a:t>Temporary platform</a:t>
            </a:r>
            <a:endParaRPr lang="en-AU" sz="1400" dirty="0">
              <a:solidFill>
                <a:schemeClr val="bg1"/>
              </a:solidFill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 flipH="1">
            <a:off x="3219450" y="2525871"/>
            <a:ext cx="918210" cy="659289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3678555" y="3841314"/>
            <a:ext cx="2143125" cy="1553646"/>
          </a:xfrm>
          <a:prstGeom prst="line">
            <a:avLst/>
          </a:prstGeom>
          <a:ln w="254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3596640" y="3841314"/>
            <a:ext cx="1889760" cy="1805106"/>
          </a:xfrm>
          <a:prstGeom prst="line">
            <a:avLst/>
          </a:prstGeom>
          <a:ln w="254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 rot="2571943">
            <a:off x="3789826" y="4917732"/>
            <a:ext cx="1821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Future track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90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Results so far</a:t>
            </a:r>
            <a:endParaRPr lang="en-AU" dirty="0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0451453"/>
              </p:ext>
            </p:extLst>
          </p:nvPr>
        </p:nvGraphicFramePr>
        <p:xfrm>
          <a:off x="845820" y="2057401"/>
          <a:ext cx="10469880" cy="42536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Oval 6"/>
          <p:cNvSpPr/>
          <p:nvPr/>
        </p:nvSpPr>
        <p:spPr>
          <a:xfrm>
            <a:off x="4526280" y="2891790"/>
            <a:ext cx="1211580" cy="26974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894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Company introduction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017576" cy="4024125"/>
          </a:xfrm>
        </p:spPr>
        <p:txBody>
          <a:bodyPr/>
          <a:lstStyle/>
          <a:p>
            <a:r>
              <a:rPr lang="en-AU" dirty="0" smtClean="0"/>
              <a:t>One of Australia’s leading surveying groups</a:t>
            </a:r>
          </a:p>
          <a:p>
            <a:r>
              <a:rPr lang="en-AU" dirty="0" smtClean="0"/>
              <a:t>Established in 2000</a:t>
            </a:r>
          </a:p>
          <a:p>
            <a:r>
              <a:rPr lang="en-AU" dirty="0" smtClean="0"/>
              <a:t>Maurice Heading </a:t>
            </a:r>
          </a:p>
          <a:p>
            <a:pPr lvl="1"/>
            <a:r>
              <a:rPr lang="en-AU" dirty="0" smtClean="0"/>
              <a:t>director</a:t>
            </a:r>
          </a:p>
          <a:p>
            <a:pPr lvl="1"/>
            <a:r>
              <a:rPr lang="en-AU" dirty="0" smtClean="0"/>
              <a:t>Extensive work history </a:t>
            </a:r>
          </a:p>
          <a:p>
            <a:pPr lvl="1"/>
            <a:r>
              <a:rPr lang="en-AU" dirty="0" smtClean="0"/>
              <a:t>Hands on approach</a:t>
            </a:r>
            <a:endParaRPr lang="en-AU" dirty="0"/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6454490" y="2190204"/>
            <a:ext cx="4971082" cy="4024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 smtClean="0"/>
              <a:t>Specialising in:</a:t>
            </a:r>
          </a:p>
          <a:p>
            <a:pPr lvl="1"/>
            <a:r>
              <a:rPr lang="en-AU" dirty="0" smtClean="0"/>
              <a:t>Engineering surveys</a:t>
            </a:r>
          </a:p>
          <a:p>
            <a:pPr lvl="1"/>
            <a:r>
              <a:rPr lang="en-AU" dirty="0" smtClean="0"/>
              <a:t>Cadastral surveys</a:t>
            </a:r>
          </a:p>
          <a:p>
            <a:pPr lvl="1"/>
            <a:r>
              <a:rPr lang="en-AU" dirty="0" smtClean="0"/>
              <a:t>Construction Supervision</a:t>
            </a:r>
          </a:p>
          <a:p>
            <a:pPr lvl="1"/>
            <a:r>
              <a:rPr lang="en-AU" dirty="0" smtClean="0"/>
              <a:t>Construction Management</a:t>
            </a:r>
          </a:p>
          <a:p>
            <a:pPr lvl="1"/>
            <a:r>
              <a:rPr lang="en-AU" dirty="0" smtClean="0"/>
              <a:t>Environmental surveys</a:t>
            </a:r>
          </a:p>
          <a:p>
            <a:pPr lvl="1"/>
            <a:r>
              <a:rPr lang="en-AU" dirty="0" smtClean="0"/>
              <a:t>Design Applications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1666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Summary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94561"/>
            <a:ext cx="10820400" cy="1851660"/>
          </a:xfrm>
        </p:spPr>
        <p:txBody>
          <a:bodyPr/>
          <a:lstStyle/>
          <a:p>
            <a:r>
              <a:rPr lang="en-AU" dirty="0" smtClean="0"/>
              <a:t>Heading &amp; Associates </a:t>
            </a:r>
          </a:p>
          <a:p>
            <a:pPr lvl="1"/>
            <a:r>
              <a:rPr lang="en-AU" dirty="0" smtClean="0"/>
              <a:t>Provide critical survey services to clients</a:t>
            </a:r>
          </a:p>
          <a:p>
            <a:pPr lvl="1"/>
            <a:r>
              <a:rPr lang="en-AU" dirty="0" smtClean="0"/>
              <a:t>Have a capable &amp; diverse team of professionals</a:t>
            </a:r>
          </a:p>
          <a:p>
            <a:pPr lvl="1"/>
            <a:r>
              <a:rPr lang="en-AU" dirty="0" smtClean="0"/>
              <a:t>Invest in the latest survey technology</a:t>
            </a:r>
          </a:p>
          <a:p>
            <a:pPr lvl="1"/>
            <a:r>
              <a:rPr lang="en-AU" dirty="0" smtClean="0"/>
              <a:t>Have extensive experience in engineering and cadastral surveys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" t="4047" r="719" b="3907"/>
          <a:stretch/>
        </p:blipFill>
        <p:spPr>
          <a:xfrm>
            <a:off x="114300" y="4331970"/>
            <a:ext cx="11990070" cy="242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8706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Connect with us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94560"/>
            <a:ext cx="10904220" cy="1874519"/>
          </a:xfrm>
        </p:spPr>
        <p:txBody>
          <a:bodyPr>
            <a:normAutofit/>
          </a:bodyPr>
          <a:lstStyle/>
          <a:p>
            <a:r>
              <a:rPr lang="en-AU" dirty="0" smtClean="0"/>
              <a:t>www.headingassociates.com.au</a:t>
            </a:r>
          </a:p>
          <a:p>
            <a:r>
              <a:rPr lang="en-AU" dirty="0" smtClean="0">
                <a:hlinkClick r:id="rId3"/>
              </a:rPr>
              <a:t>enquiries@headingassociates.com.au</a:t>
            </a:r>
            <a:endParaRPr lang="en-AU" dirty="0" smtClean="0"/>
          </a:p>
          <a:p>
            <a:endParaRPr lang="en-AU" dirty="0"/>
          </a:p>
          <a:p>
            <a:r>
              <a:rPr lang="en-AU" dirty="0" smtClean="0"/>
              <a:t>Follow us on</a:t>
            </a:r>
            <a:r>
              <a:rPr lang="en-AU" sz="1800" dirty="0" smtClean="0"/>
              <a:t>				</a:t>
            </a:r>
            <a:r>
              <a:rPr lang="en-US" dirty="0"/>
              <a:t>  </a:t>
            </a:r>
            <a:endParaRPr lang="en-AU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920" y="3474720"/>
            <a:ext cx="1458119" cy="395287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5" name="TextBox 4"/>
          <p:cNvSpPr txBox="1"/>
          <p:nvPr/>
        </p:nvSpPr>
        <p:spPr>
          <a:xfrm>
            <a:off x="7482840" y="6035040"/>
            <a:ext cx="4023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https://</a:t>
            </a:r>
            <a:r>
              <a:rPr lang="en-AU" dirty="0" smtClean="0"/>
              <a:t>au.linkedin.com/in/shesper</a:t>
            </a:r>
            <a:endParaRPr lang="en-AU" dirty="0"/>
          </a:p>
        </p:txBody>
      </p:sp>
      <p:pic>
        <p:nvPicPr>
          <p:cNvPr id="6" name="Picture 2" descr="Heading &amp; Associat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540" y="4409441"/>
            <a:ext cx="4265464" cy="1042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89838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Company vision</a:t>
            </a:r>
            <a:endParaRPr lang="en-AU" dirty="0"/>
          </a:p>
        </p:txBody>
      </p:sp>
      <p:sp>
        <p:nvSpPr>
          <p:cNvPr id="10" name="TextBox 9"/>
          <p:cNvSpPr txBox="1"/>
          <p:nvPr/>
        </p:nvSpPr>
        <p:spPr>
          <a:xfrm>
            <a:off x="1251857" y="1883229"/>
            <a:ext cx="94052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AU" dirty="0" smtClean="0"/>
              <a:t>Lead by example</a:t>
            </a:r>
          </a:p>
          <a:p>
            <a:pPr marL="285750" indent="-285750">
              <a:buFontTx/>
              <a:buChar char="-"/>
            </a:pPr>
            <a:r>
              <a:rPr lang="en-AU" dirty="0" smtClean="0"/>
              <a:t>Integrity – what we say is what we do</a:t>
            </a:r>
          </a:p>
          <a:p>
            <a:pPr marL="285750" indent="-285750">
              <a:buFontTx/>
              <a:buChar char="-"/>
            </a:pPr>
            <a:r>
              <a:rPr lang="en-AU" dirty="0" smtClean="0"/>
              <a:t>Offer high performance and deliver on commitment</a:t>
            </a:r>
          </a:p>
          <a:p>
            <a:pPr marL="285750" indent="-285750">
              <a:buFontTx/>
              <a:buChar char="-"/>
            </a:pPr>
            <a:r>
              <a:rPr lang="en-AU" dirty="0" smtClean="0"/>
              <a:t>Achieve outstanding solutions for all stakeholders</a:t>
            </a:r>
          </a:p>
          <a:p>
            <a:pPr marL="285750" indent="-285750">
              <a:buFontTx/>
              <a:buChar char="-"/>
            </a:pPr>
            <a:r>
              <a:rPr lang="en-AU" dirty="0" smtClean="0"/>
              <a:t>Conquer new boundaries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34597"/>
            <a:ext cx="12192000" cy="3023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48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568431"/>
            <a:ext cx="8610600" cy="1293028"/>
          </a:xfrm>
        </p:spPr>
        <p:txBody>
          <a:bodyPr/>
          <a:lstStyle/>
          <a:p>
            <a:r>
              <a:rPr lang="en-AU" dirty="0" smtClean="0"/>
              <a:t>past projects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0872" y="1672933"/>
            <a:ext cx="3445328" cy="4593771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587829" y="2125979"/>
            <a:ext cx="6864532" cy="42197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mtClean="0"/>
              <a:t>Toorourrong dam wall – Water Resource Alliance</a:t>
            </a:r>
          </a:p>
          <a:p>
            <a:r>
              <a:rPr lang="en-AU" smtClean="0"/>
              <a:t>Batemans Bay sewerage treatment plant – Fulton Hogan</a:t>
            </a:r>
          </a:p>
          <a:p>
            <a:r>
              <a:rPr lang="en-AU" smtClean="0"/>
              <a:t>Wentworth Falls road duplication – Fulton Hogan</a:t>
            </a:r>
          </a:p>
          <a:p>
            <a:r>
              <a:rPr lang="en-AU" smtClean="0"/>
              <a:t>Refurbishment of Patterson River tidal gates – Water Resource Alliance</a:t>
            </a:r>
          </a:p>
          <a:p>
            <a:r>
              <a:rPr lang="en-AU" smtClean="0"/>
              <a:t>Hamer Hall redevelopment – Southbank Cultural Precinct</a:t>
            </a:r>
          </a:p>
          <a:p>
            <a:r>
              <a:rPr lang="en-AU" smtClean="0"/>
              <a:t>Mortlake Gas Power Station – Bilfinger Berger Services Australia</a:t>
            </a:r>
          </a:p>
          <a:p>
            <a:r>
              <a:rPr lang="en-AU" smtClean="0"/>
              <a:t>M80 Ring Road Upgrade – BMD Constructions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5902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smtClean="0"/>
              <a:t>Level crossing removal projects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81732" cy="2130425"/>
          </a:xfrm>
        </p:spPr>
        <p:txBody>
          <a:bodyPr>
            <a:normAutofit/>
          </a:bodyPr>
          <a:lstStyle/>
          <a:p>
            <a:pPr algn="ctr"/>
            <a:r>
              <a:rPr lang="en-AU" dirty="0" smtClean="0"/>
              <a:t>Blackburn</a:t>
            </a:r>
          </a:p>
          <a:p>
            <a:pPr algn="ctr"/>
            <a:r>
              <a:rPr lang="en-AU" dirty="0" smtClean="0"/>
              <a:t>St. Albans</a:t>
            </a:r>
          </a:p>
          <a:p>
            <a:pPr algn="ctr"/>
            <a:r>
              <a:rPr lang="en-AU" dirty="0" smtClean="0"/>
              <a:t>Bayswater</a:t>
            </a:r>
          </a:p>
          <a:p>
            <a:pPr algn="ctr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8364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Level Crossing Removal Projects</a:t>
            </a:r>
            <a:endParaRPr lang="en-AU" dirty="0"/>
          </a:p>
        </p:txBody>
      </p:sp>
      <p:pic>
        <p:nvPicPr>
          <p:cNvPr id="1026" name="Picture 2" descr="Construction works at the Burke Road level crossing Glen Ir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690" y="2332990"/>
            <a:ext cx="8145780" cy="407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955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Heading &amp; Associates involvement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588000" cy="3863341"/>
          </a:xfrm>
        </p:spPr>
        <p:txBody>
          <a:bodyPr>
            <a:normAutofit lnSpcReduction="10000"/>
          </a:bodyPr>
          <a:lstStyle/>
          <a:p>
            <a:r>
              <a:rPr lang="en-AU" dirty="0" smtClean="0"/>
              <a:t>Blackburn, St. Albans, Bayswater level crossing removal sites. </a:t>
            </a:r>
          </a:p>
          <a:p>
            <a:endParaRPr lang="en-AU" dirty="0" smtClean="0"/>
          </a:p>
          <a:p>
            <a:r>
              <a:rPr lang="en-AU" dirty="0" smtClean="0"/>
              <a:t>Engineering &amp; cadastral surveys</a:t>
            </a:r>
          </a:p>
          <a:p>
            <a:pPr lvl="1"/>
            <a:r>
              <a:rPr lang="en-AU" dirty="0" smtClean="0"/>
              <a:t>Title re-establishment</a:t>
            </a:r>
          </a:p>
          <a:p>
            <a:pPr lvl="1"/>
            <a:r>
              <a:rPr lang="en-AU" dirty="0" smtClean="0"/>
              <a:t>Pile set-out / capping</a:t>
            </a:r>
          </a:p>
          <a:p>
            <a:pPr lvl="1"/>
            <a:r>
              <a:rPr lang="en-AU" dirty="0" smtClean="0"/>
              <a:t>Batter cutting</a:t>
            </a:r>
          </a:p>
          <a:p>
            <a:pPr lvl="1"/>
            <a:r>
              <a:rPr lang="en-AU" dirty="0" smtClean="0"/>
              <a:t>Various concrete / steel structure works</a:t>
            </a:r>
          </a:p>
          <a:p>
            <a:pPr lvl="1"/>
            <a:r>
              <a:rPr lang="en-AU" dirty="0" smtClean="0"/>
              <a:t>Road works &amp; drainage</a:t>
            </a:r>
          </a:p>
          <a:p>
            <a:pPr lvl="1"/>
            <a:r>
              <a:rPr lang="en-AU" dirty="0" smtClean="0"/>
              <a:t>Monitoring</a:t>
            </a:r>
          </a:p>
          <a:p>
            <a:pPr lvl="1"/>
            <a:r>
              <a:rPr lang="en-AU" dirty="0" smtClean="0"/>
              <a:t>Machine guidance</a:t>
            </a:r>
          </a:p>
          <a:p>
            <a:endParaRPr lang="en-AU" dirty="0" smtClean="0"/>
          </a:p>
        </p:txBody>
      </p:sp>
      <p:pic>
        <p:nvPicPr>
          <p:cNvPr id="1026" name="Picture 2" descr="Ginifer Station artist impress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675" y="2616200"/>
            <a:ext cx="5359400" cy="267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245601" y="5041901"/>
            <a:ext cx="26796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>
                <a:solidFill>
                  <a:schemeClr val="bg1"/>
                </a:solidFill>
              </a:rPr>
              <a:t>Source: </a:t>
            </a:r>
            <a:r>
              <a:rPr lang="en-AU" sz="1200" dirty="0" smtClean="0">
                <a:solidFill>
                  <a:schemeClr val="bg1"/>
                </a:solidFill>
              </a:rPr>
              <a:t>levelcrossings.vic.gov.au</a:t>
            </a:r>
            <a:endParaRPr lang="en-A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27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5980" y="764373"/>
            <a:ext cx="9669780" cy="1293028"/>
          </a:xfrm>
        </p:spPr>
        <p:txBody>
          <a:bodyPr/>
          <a:lstStyle/>
          <a:p>
            <a:r>
              <a:rPr lang="en-AU" dirty="0" smtClean="0"/>
              <a:t>St </a:t>
            </a:r>
            <a:r>
              <a:rPr lang="en-AU" dirty="0" err="1" smtClean="0"/>
              <a:t>albans</a:t>
            </a:r>
            <a:r>
              <a:rPr lang="en-AU" dirty="0" smtClean="0"/>
              <a:t> </a:t>
            </a:r>
            <a:r>
              <a:rPr lang="en-AU" dirty="0" err="1" smtClean="0"/>
              <a:t>lcrp</a:t>
            </a:r>
            <a:r>
              <a:rPr lang="en-AU" dirty="0" smtClean="0"/>
              <a:t> - Resources on site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6</a:t>
            </a:r>
            <a:r>
              <a:rPr lang="en-AU" dirty="0" smtClean="0"/>
              <a:t> permanent surveyors (up to 12 during occupations)</a:t>
            </a:r>
          </a:p>
          <a:p>
            <a:r>
              <a:rPr lang="en-AU" dirty="0"/>
              <a:t>5</a:t>
            </a:r>
            <a:r>
              <a:rPr lang="en-AU" dirty="0" smtClean="0"/>
              <a:t> Leica TS15 robotic total stations</a:t>
            </a:r>
          </a:p>
          <a:p>
            <a:r>
              <a:rPr lang="en-AU" dirty="0" smtClean="0"/>
              <a:t>1 Leica TS16 robotic total station with Captivate software</a:t>
            </a:r>
          </a:p>
          <a:p>
            <a:r>
              <a:rPr lang="en-AU" dirty="0" smtClean="0"/>
              <a:t>1 Leica 1200 total station</a:t>
            </a:r>
          </a:p>
          <a:p>
            <a:r>
              <a:rPr lang="en-AU" dirty="0" smtClean="0"/>
              <a:t>2 GS14 Leica GNSS kits with </a:t>
            </a:r>
            <a:r>
              <a:rPr lang="en-AU" dirty="0" err="1" smtClean="0"/>
              <a:t>Smartnet</a:t>
            </a:r>
            <a:r>
              <a:rPr lang="en-AU" dirty="0" smtClean="0"/>
              <a:t> Capability</a:t>
            </a:r>
          </a:p>
          <a:p>
            <a:r>
              <a:rPr lang="en-AU" dirty="0" smtClean="0"/>
              <a:t>Occasional use of Leica P20 scanner</a:t>
            </a:r>
          </a:p>
        </p:txBody>
      </p:sp>
    </p:spTree>
    <p:extLst>
      <p:ext uri="{BB962C8B-B14F-4D97-AF65-F5344CB8AC3E}">
        <p14:creationId xmlns:p14="http://schemas.microsoft.com/office/powerpoint/2010/main" val="213077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New technology in use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285750" indent="-285750">
              <a:buFontTx/>
              <a:buChar char="-"/>
            </a:pPr>
            <a:r>
              <a:rPr lang="en-AU" dirty="0" err="1" smtClean="0"/>
              <a:t>Amberg</a:t>
            </a:r>
            <a:r>
              <a:rPr lang="en-AU" dirty="0" smtClean="0"/>
              <a:t> </a:t>
            </a:r>
            <a:r>
              <a:rPr lang="en-AU" dirty="0"/>
              <a:t>GRP3000 Rail Trolley</a:t>
            </a:r>
          </a:p>
          <a:p>
            <a:pPr marL="285750" indent="-285750">
              <a:buFontTx/>
              <a:buChar char="-"/>
            </a:pPr>
            <a:r>
              <a:rPr lang="en-AU" dirty="0" smtClean="0"/>
              <a:t>Continued investment </a:t>
            </a:r>
            <a:r>
              <a:rPr lang="en-AU" dirty="0"/>
              <a:t>in </a:t>
            </a:r>
            <a:r>
              <a:rPr lang="en-AU" dirty="0" smtClean="0"/>
              <a:t>latest Leica total </a:t>
            </a:r>
            <a:r>
              <a:rPr lang="en-AU" dirty="0"/>
              <a:t>stations and GNSS </a:t>
            </a:r>
            <a:r>
              <a:rPr lang="en-AU" dirty="0" smtClean="0"/>
              <a:t>units</a:t>
            </a:r>
          </a:p>
          <a:p>
            <a:pPr marL="742950" lvl="1" indent="-285750">
              <a:buFontTx/>
              <a:buChar char="-"/>
            </a:pPr>
            <a:r>
              <a:rPr lang="en-AU" dirty="0" smtClean="0"/>
              <a:t>Leica Viva TS16 </a:t>
            </a:r>
            <a:r>
              <a:rPr lang="en-AU" dirty="0" err="1" smtClean="0"/>
              <a:t>Totalstations</a:t>
            </a:r>
            <a:endParaRPr lang="en-AU" dirty="0" smtClean="0"/>
          </a:p>
          <a:p>
            <a:pPr marL="742950" lvl="1" indent="-285750">
              <a:buFontTx/>
              <a:buChar char="-"/>
            </a:pPr>
            <a:r>
              <a:rPr lang="en-AU" dirty="0" smtClean="0"/>
              <a:t>Leica Nova MS60 </a:t>
            </a:r>
            <a:r>
              <a:rPr lang="en-AU" dirty="0" err="1" smtClean="0"/>
              <a:t>Multistation</a:t>
            </a:r>
            <a:endParaRPr lang="en-AU" dirty="0" smtClean="0"/>
          </a:p>
          <a:p>
            <a:pPr marL="742950" lvl="1" indent="-285750">
              <a:buFontTx/>
              <a:buChar char="-"/>
            </a:pPr>
            <a:r>
              <a:rPr lang="en-AU" dirty="0" smtClean="0"/>
              <a:t>Leica GS15 &amp; GS16 GNSS receivers (</a:t>
            </a:r>
            <a:r>
              <a:rPr lang="en-AU" dirty="0" err="1" smtClean="0"/>
              <a:t>SmartNet</a:t>
            </a:r>
            <a:r>
              <a:rPr lang="en-AU" dirty="0" smtClean="0"/>
              <a:t> CORS or local base)</a:t>
            </a:r>
          </a:p>
          <a:p>
            <a:pPr>
              <a:buFontTx/>
              <a:buChar char="-"/>
            </a:pPr>
            <a:r>
              <a:rPr lang="en-AU" dirty="0" smtClean="0"/>
              <a:t>Leica P20 laser scanner</a:t>
            </a:r>
          </a:p>
          <a:p>
            <a:pPr>
              <a:buFontTx/>
              <a:buChar char="-"/>
            </a:pPr>
            <a:r>
              <a:rPr lang="en-AU" dirty="0" smtClean="0"/>
              <a:t>Captivate software</a:t>
            </a:r>
            <a:endParaRPr lang="en-AU" dirty="0"/>
          </a:p>
          <a:p>
            <a:endParaRPr lang="en-AU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362" y="2193925"/>
            <a:ext cx="2263676" cy="4024313"/>
          </a:xfrm>
        </p:spPr>
      </p:pic>
    </p:spTree>
    <p:extLst>
      <p:ext uri="{BB962C8B-B14F-4D97-AF65-F5344CB8AC3E}">
        <p14:creationId xmlns:p14="http://schemas.microsoft.com/office/powerpoint/2010/main" val="404831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1716</TotalTime>
  <Words>650</Words>
  <Application>Microsoft Office PowerPoint</Application>
  <PresentationFormat>Widescreen</PresentationFormat>
  <Paragraphs>143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宋体</vt:lpstr>
      <vt:lpstr>Arial</vt:lpstr>
      <vt:lpstr>Calibri</vt:lpstr>
      <vt:lpstr>Century Gothic</vt:lpstr>
      <vt:lpstr>Vapor Trail</vt:lpstr>
      <vt:lpstr>Improving Our Representation of the Real World </vt:lpstr>
      <vt:lpstr>Company introduction</vt:lpstr>
      <vt:lpstr>Company vision</vt:lpstr>
      <vt:lpstr>past projects</vt:lpstr>
      <vt:lpstr>Level crossing removal projects</vt:lpstr>
      <vt:lpstr>Level Crossing Removal Projects</vt:lpstr>
      <vt:lpstr>Heading &amp; Associates involvement</vt:lpstr>
      <vt:lpstr>St albans lcrp - Resources on site</vt:lpstr>
      <vt:lpstr>New technology in use</vt:lpstr>
      <vt:lpstr>shotcrete wall survey</vt:lpstr>
      <vt:lpstr>Field survey</vt:lpstr>
      <vt:lpstr>PowerPoint Presentation</vt:lpstr>
      <vt:lpstr>Point cloud overlaid with design model</vt:lpstr>
      <vt:lpstr>Mesh files created</vt:lpstr>
      <vt:lpstr>Mesh overlayed with design</vt:lpstr>
      <vt:lpstr>St albans Monitoring campaign</vt:lpstr>
      <vt:lpstr>Summary of process</vt:lpstr>
      <vt:lpstr>piled wall near live rail</vt:lpstr>
      <vt:lpstr>Results so far</vt:lpstr>
      <vt:lpstr>Summary</vt:lpstr>
      <vt:lpstr>Connect with us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Improving Our Representation of the Real World</dc:title>
  <dc:creator>Sam Hesper</dc:creator>
  <cp:lastModifiedBy>Sam Hesper</cp:lastModifiedBy>
  <cp:revision>163</cp:revision>
  <dcterms:created xsi:type="dcterms:W3CDTF">2016-06-09T02:08:03Z</dcterms:created>
  <dcterms:modified xsi:type="dcterms:W3CDTF">2016-07-13T07:45:05Z</dcterms:modified>
</cp:coreProperties>
</file>