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56" r:id="rId2"/>
    <p:sldId id="365" r:id="rId3"/>
    <p:sldId id="397" r:id="rId4"/>
    <p:sldId id="395" r:id="rId5"/>
    <p:sldId id="396" r:id="rId6"/>
    <p:sldId id="398" r:id="rId7"/>
    <p:sldId id="349" r:id="rId8"/>
    <p:sldId id="390" r:id="rId9"/>
    <p:sldId id="391" r:id="rId10"/>
    <p:sldId id="392" r:id="rId11"/>
    <p:sldId id="393" r:id="rId12"/>
    <p:sldId id="388" r:id="rId13"/>
    <p:sldId id="394" r:id="rId14"/>
    <p:sldId id="346" r:id="rId15"/>
    <p:sldId id="338" r:id="rId16"/>
    <p:sldId id="364" r:id="rId17"/>
    <p:sldId id="399" r:id="rId18"/>
    <p:sldId id="373" r:id="rId19"/>
    <p:sldId id="370" r:id="rId20"/>
    <p:sldId id="371" r:id="rId21"/>
    <p:sldId id="389" r:id="rId22"/>
    <p:sldId id="372" r:id="rId23"/>
    <p:sldId id="400" r:id="rId24"/>
    <p:sldId id="374" r:id="rId25"/>
    <p:sldId id="403" r:id="rId26"/>
    <p:sldId id="375" r:id="rId27"/>
    <p:sldId id="376" r:id="rId28"/>
    <p:sldId id="377" r:id="rId29"/>
    <p:sldId id="378" r:id="rId30"/>
    <p:sldId id="379" r:id="rId31"/>
    <p:sldId id="380" r:id="rId32"/>
    <p:sldId id="381" r:id="rId33"/>
    <p:sldId id="382" r:id="rId34"/>
    <p:sldId id="383" r:id="rId35"/>
    <p:sldId id="384" r:id="rId36"/>
    <p:sldId id="385" r:id="rId37"/>
    <p:sldId id="359" r:id="rId38"/>
    <p:sldId id="401" r:id="rId39"/>
    <p:sldId id="404" r:id="rId40"/>
    <p:sldId id="405" r:id="rId41"/>
    <p:sldId id="406" r:id="rId42"/>
    <p:sldId id="407" r:id="rId43"/>
    <p:sldId id="408" r:id="rId44"/>
    <p:sldId id="409" r:id="rId45"/>
    <p:sldId id="410" r:id="rId46"/>
    <p:sldId id="411" r:id="rId47"/>
    <p:sldId id="412" r:id="rId48"/>
    <p:sldId id="413" r:id="rId49"/>
    <p:sldId id="366" r:id="rId50"/>
    <p:sldId id="402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8E1FB1"/>
    <a:srgbClr val="000000"/>
    <a:srgbClr val="343F47"/>
    <a:srgbClr val="2285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2" autoAdjust="0"/>
    <p:restoredTop sz="89343" autoAdjust="0"/>
  </p:normalViewPr>
  <p:slideViewPr>
    <p:cSldViewPr showGuides="1">
      <p:cViewPr>
        <p:scale>
          <a:sx n="100" d="100"/>
          <a:sy n="100" d="100"/>
        </p:scale>
        <p:origin x="-1950" y="-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75" d="100"/>
          <a:sy n="75" d="100"/>
        </p:scale>
        <p:origin x="-2430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AU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pivotSource>
    <c:name>[Australia's Datum Questionnaire_1067Responses_final.xlsx]date_state_role!PivotTable2</c:name>
    <c:fmtId val="-1"/>
  </c:pivotSource>
  <c:chart>
    <c:title>
      <c:tx>
        <c:rich>
          <a:bodyPr/>
          <a:lstStyle/>
          <a:p>
            <a:pPr>
              <a:defRPr/>
            </a:pPr>
            <a:r>
              <a:rPr lang="en-AU"/>
              <a:t>Implementation Date - VIC</a:t>
            </a:r>
          </a:p>
        </c:rich>
      </c:tx>
      <c:overlay val="0"/>
    </c:title>
    <c:autoTitleDeleted val="0"/>
    <c:pivotFmts>
      <c:pivotFmt>
        <c:idx val="0"/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</c:pivotFmt>
      <c:pivotFmt>
        <c:idx val="10"/>
        <c:dLbl>
          <c:idx val="0"/>
          <c:dLblPos val="outEnd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1"/>
        <c:dLbl>
          <c:idx val="0"/>
          <c:dLblPos val="outEnd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2"/>
        <c:dLbl>
          <c:idx val="0"/>
          <c:dLblPos val="outEnd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3"/>
        <c:dLbl>
          <c:idx val="0"/>
          <c:dLblPos val="outEnd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4"/>
        <c:dLbl>
          <c:idx val="0"/>
          <c:dLblPos val="outEnd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5"/>
        <c:dLbl>
          <c:idx val="0"/>
          <c:dLblPos val="outEnd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6"/>
        <c:dLbl>
          <c:idx val="0"/>
          <c:dLblPos val="outEnd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7"/>
        <c:dLbl>
          <c:idx val="0"/>
          <c:dLblPos val="outEnd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8"/>
        <c:dLbl>
          <c:idx val="0"/>
          <c:dLblPos val="outEnd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19"/>
        <c:dLbl>
          <c:idx val="0"/>
          <c:dLblPos val="outEnd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20"/>
        <c:dLbl>
          <c:idx val="0"/>
          <c:dLblPos val="outEnd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21"/>
      </c:pivotFmt>
      <c:pivotFmt>
        <c:idx val="22"/>
      </c:pivotFmt>
      <c:pivotFmt>
        <c:idx val="23"/>
      </c:pivotFmt>
      <c:pivotFmt>
        <c:idx val="24"/>
      </c:pivotFmt>
      <c:pivotFmt>
        <c:idx val="25"/>
      </c:pivotFmt>
      <c:pivotFmt>
        <c:idx val="26"/>
      </c:pivotFmt>
      <c:pivotFmt>
        <c:idx val="27"/>
      </c:pivotFmt>
      <c:pivotFmt>
        <c:idx val="28"/>
      </c:pivotFmt>
      <c:pivotFmt>
        <c:idx val="29"/>
      </c:pivotFmt>
      <c:pivotFmt>
        <c:idx val="30"/>
      </c:pivotFmt>
      <c:pivotFmt>
        <c:idx val="31"/>
        <c:dLbl>
          <c:idx val="0"/>
          <c:dLblPos val="outEnd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32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</c:dLbl>
      </c:pivotFmt>
      <c:pivotFmt>
        <c:idx val="33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</c:dLbl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date_state_role!$L$26</c:f>
              <c:strCache>
                <c:ptCount val="1"/>
                <c:pt idx="0">
                  <c:v>Total</c:v>
                </c:pt>
              </c:strCache>
            </c:strRef>
          </c:tx>
          <c:invertIfNegative val="0"/>
          <c:cat>
            <c:multiLvlStrRef>
              <c:f>date_state_role!$K$27:$K$41</c:f>
              <c:multiLvlStrCache>
                <c:ptCount val="10"/>
                <c:lvl>
                  <c:pt idx="0">
                    <c:v>Qtr1</c:v>
                  </c:pt>
                  <c:pt idx="1">
                    <c:v>Qtr2</c:v>
                  </c:pt>
                  <c:pt idx="2">
                    <c:v>Qtr3</c:v>
                  </c:pt>
                  <c:pt idx="3">
                    <c:v>Qtr4</c:v>
                  </c:pt>
                  <c:pt idx="4">
                    <c:v>Qtr1</c:v>
                  </c:pt>
                  <c:pt idx="5">
                    <c:v>Qtr2</c:v>
                  </c:pt>
                  <c:pt idx="6">
                    <c:v>Qtr4</c:v>
                  </c:pt>
                  <c:pt idx="7">
                    <c:v>Qtr1</c:v>
                  </c:pt>
                  <c:pt idx="8">
                    <c:v>Qtr1</c:v>
                  </c:pt>
                  <c:pt idx="9">
                    <c:v>Qtr2</c:v>
                  </c:pt>
                </c:lvl>
                <c:lvl>
                  <c:pt idx="0">
                    <c:v>2017</c:v>
                  </c:pt>
                  <c:pt idx="4">
                    <c:v>2018</c:v>
                  </c:pt>
                  <c:pt idx="7">
                    <c:v>2019</c:v>
                  </c:pt>
                  <c:pt idx="8">
                    <c:v>2020</c:v>
                  </c:pt>
                </c:lvl>
              </c:multiLvlStrCache>
            </c:multiLvlStrRef>
          </c:cat>
          <c:val>
            <c:numRef>
              <c:f>date_state_role!$L$27:$L$41</c:f>
              <c:numCache>
                <c:formatCode>General</c:formatCode>
                <c:ptCount val="10"/>
                <c:pt idx="0">
                  <c:v>63</c:v>
                </c:pt>
                <c:pt idx="1">
                  <c:v>16</c:v>
                </c:pt>
                <c:pt idx="2">
                  <c:v>7</c:v>
                </c:pt>
                <c:pt idx="3">
                  <c:v>9</c:v>
                </c:pt>
                <c:pt idx="4">
                  <c:v>14</c:v>
                </c:pt>
                <c:pt idx="5">
                  <c:v>1</c:v>
                </c:pt>
                <c:pt idx="6">
                  <c:v>2</c:v>
                </c:pt>
                <c:pt idx="7">
                  <c:v>8</c:v>
                </c:pt>
                <c:pt idx="8">
                  <c:v>3</c:v>
                </c:pt>
                <c:pt idx="9">
                  <c:v>1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3147264"/>
        <c:axId val="23149184"/>
      </c:barChart>
      <c:catAx>
        <c:axId val="2314726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AU"/>
                  <a:t>Year and Quarter</a:t>
                </a:r>
              </a:p>
            </c:rich>
          </c:tx>
          <c:overlay val="0"/>
        </c:title>
        <c:majorTickMark val="none"/>
        <c:minorTickMark val="none"/>
        <c:tickLblPos val="nextTo"/>
        <c:crossAx val="23149184"/>
        <c:crosses val="autoZero"/>
        <c:auto val="1"/>
        <c:lblAlgn val="ctr"/>
        <c:lblOffset val="100"/>
        <c:noMultiLvlLbl val="0"/>
      </c:catAx>
      <c:valAx>
        <c:axId val="23149184"/>
        <c:scaling>
          <c:orientation val="minMax"/>
        </c:scaling>
        <c:delete val="0"/>
        <c:axPos val="l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Count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2314726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</c:extLst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187DA1-8EF0-4C8D-A9CE-136BDDFF676E}" type="datetimeFigureOut">
              <a:rPr lang="en-AU" smtClean="0"/>
              <a:t>14/07/2016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5271DE-BA4F-4B4F-AAB2-D9110B3322ED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93704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75902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SURVEY MARK HIERARCHY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The figure</a:t>
            </a: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 shows the hierarchy of geodetic control. At the top is the International Terrestrial Ref. Frame.</a:t>
            </a:r>
            <a:endParaRPr lang="en-US" dirty="0" smtClean="0">
              <a:latin typeface="Arial" pitchFamily="34" charset="0"/>
              <a:ea typeface="ＭＳ Ｐゴシック" pitchFamily="34" charset="-128"/>
            </a:endParaRPr>
          </a:p>
          <a:p>
            <a:pPr eaLnBrk="1" hangingPunct="1"/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CLICK 1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Geocentric</a:t>
            </a: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 Datum of Australia 1994 was based on the ITRF epoch of 1992 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It was based on 8 Australian Fiducial Network marks (see figure on right)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Since then there have been many revisions and improvements to ITRF which better define the shape of the Earth. For example, there has been a 9 cm change in the scale of the ITRF. These changes and improvements have not however been reflected in our datum, GDA94.</a:t>
            </a:r>
          </a:p>
          <a:p>
            <a:pPr eaLnBrk="1" hangingPunct="1"/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CLICK 2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A further issue with GDA94 was the lack of </a:t>
            </a:r>
            <a:r>
              <a:rPr lang="en-US" baseline="0" dirty="0" err="1" smtClean="0">
                <a:latin typeface="Arial" pitchFamily="34" charset="0"/>
                <a:ea typeface="ＭＳ Ｐゴシック" pitchFamily="34" charset="-128"/>
              </a:rPr>
              <a:t>rigour</a:t>
            </a: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 in uncertainty propagation. When the State and Territory survey control marks were established, the stations above it in the hierarchy were held fixed instead of having uncertainty.  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As a result,</a:t>
            </a: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 these state and territory survey control marks lower in the hierarchy have an unrealistic u</a:t>
            </a:r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ncertainty value.</a:t>
            </a:r>
            <a:endParaRPr lang="en-US" baseline="0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127346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SURVEY MARK HIERARCHY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The figure</a:t>
            </a: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 shows the hierarchy of geodetic control. At the top is the International Terrestrial Ref. Frame.</a:t>
            </a:r>
            <a:endParaRPr lang="en-US" dirty="0" smtClean="0">
              <a:latin typeface="Arial" pitchFamily="34" charset="0"/>
              <a:ea typeface="ＭＳ Ｐゴシック" pitchFamily="34" charset="-128"/>
            </a:endParaRPr>
          </a:p>
          <a:p>
            <a:pPr eaLnBrk="1" hangingPunct="1"/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CLICK 1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Geocentric</a:t>
            </a: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 Datum of Australia 1994 was based on the ITRF epoch of 1992 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It was based on 8 Australian Fiducial Network marks (see figure on right)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Since then there have been many revisions and improvements to ITRF which better define the shape of the Earth. For example, there has been a 9 cm change in the scale of the ITRF. These changes and improvements have not however been reflected in our datum, GDA94.</a:t>
            </a:r>
          </a:p>
          <a:p>
            <a:pPr eaLnBrk="1" hangingPunct="1"/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CLICK 2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A further issue with GDA94 was the lack of </a:t>
            </a:r>
            <a:r>
              <a:rPr lang="en-US" baseline="0" dirty="0" err="1" smtClean="0">
                <a:latin typeface="Arial" pitchFamily="34" charset="0"/>
                <a:ea typeface="ＭＳ Ｐゴシック" pitchFamily="34" charset="-128"/>
              </a:rPr>
              <a:t>rigour</a:t>
            </a: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 in uncertainty propagation. When the State and Territory survey control marks were established, the stations above it in the hierarchy were held fixed instead of having uncertainty.  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As a result,</a:t>
            </a: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 these state and territory survey control marks lower in the hierarchy have an unrealistic u</a:t>
            </a:r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ncertainty value.</a:t>
            </a:r>
            <a:endParaRPr lang="en-US" baseline="0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998041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SURVEY MARK HIERARCHY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The figure</a:t>
            </a: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 shows the hierarchy of geodetic control. At the top is the International Terrestrial Ref. Frame.</a:t>
            </a:r>
            <a:endParaRPr lang="en-US" dirty="0" smtClean="0">
              <a:latin typeface="Arial" pitchFamily="34" charset="0"/>
              <a:ea typeface="ＭＳ Ｐゴシック" pitchFamily="34" charset="-128"/>
            </a:endParaRPr>
          </a:p>
          <a:p>
            <a:pPr eaLnBrk="1" hangingPunct="1"/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CLICK 1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Geocentric</a:t>
            </a: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 Datum of Australia 1994 was based on the ITRF epoch of 1992 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It was based on 8 Australian Fiducial Network marks (see figure on right)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Since then there have been many revisions and improvements to ITRF which better define the shape of the Earth. For example, there has been a 9 cm change in the scale of the ITRF. These changes and improvements have not however been reflected in our datum, GDA94.</a:t>
            </a:r>
          </a:p>
          <a:p>
            <a:pPr eaLnBrk="1" hangingPunct="1"/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CLICK 2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A further issue with GDA94 was the lack of </a:t>
            </a:r>
            <a:r>
              <a:rPr lang="en-US" baseline="0" dirty="0" err="1" smtClean="0">
                <a:latin typeface="Arial" pitchFamily="34" charset="0"/>
                <a:ea typeface="ＭＳ Ｐゴシック" pitchFamily="34" charset="-128"/>
              </a:rPr>
              <a:t>rigour</a:t>
            </a: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 in uncertainty propagation. When the State and Territory survey control marks were established, the stations above it in the hierarchy were held fixed instead of having uncertainty.  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As a result,</a:t>
            </a: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 these state and territory survey control marks lower in the hierarchy have an unrealistic u</a:t>
            </a:r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ncertainty value.</a:t>
            </a:r>
            <a:endParaRPr lang="en-US" baseline="0" dirty="0" smtClean="0">
              <a:latin typeface="Arial" pitchFamily="34" charset="0"/>
              <a:ea typeface="ＭＳ Ｐゴシック" pitchFamily="34" charset="-128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10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354706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SURVEY MARK HIERARCHY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The figure</a:t>
            </a: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 shows the hierarchy of geodetic control. At the top is the International Terrestrial Ref. Frame.</a:t>
            </a:r>
            <a:endParaRPr lang="en-US" dirty="0" smtClean="0">
              <a:latin typeface="Arial" pitchFamily="34" charset="0"/>
              <a:ea typeface="ＭＳ Ｐゴシック" pitchFamily="34" charset="-128"/>
            </a:endParaRPr>
          </a:p>
          <a:p>
            <a:pPr eaLnBrk="1" hangingPunct="1"/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CLICK 1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Geocentric</a:t>
            </a: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 Datum of Australia 1994 was based on the ITRF epoch of 1992 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It was based on 8 Australian Fiducial Network marks (see figure on right)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Since then there have been many revisions and improvements to ITRF which better define the shape of the Earth. For example, there has been a 9 cm change in the scale of the ITRF. These changes and improvements have not however been reflected in our datum, GDA94.</a:t>
            </a:r>
          </a:p>
          <a:p>
            <a:pPr eaLnBrk="1" hangingPunct="1"/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CLICK 2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A further issue with GDA94 was the lack of </a:t>
            </a:r>
            <a:r>
              <a:rPr lang="en-US" baseline="0" dirty="0" err="1" smtClean="0">
                <a:latin typeface="Arial" pitchFamily="34" charset="0"/>
                <a:ea typeface="ＭＳ Ｐゴシック" pitchFamily="34" charset="-128"/>
              </a:rPr>
              <a:t>rigour</a:t>
            </a: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 in uncertainty propagation. When the State and Territory survey control marks were established, the stations above it in the hierarchy were held fixed instead of having uncertainty.  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As a result,</a:t>
            </a:r>
            <a:r>
              <a:rPr lang="en-US" baseline="0" dirty="0" smtClean="0">
                <a:latin typeface="Arial" pitchFamily="34" charset="0"/>
                <a:ea typeface="ＭＳ Ｐゴシック" pitchFamily="34" charset="-128"/>
              </a:rPr>
              <a:t> these state and territory survey control marks lower in the hierarchy have an unrealistic u</a:t>
            </a:r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ncertainty value.</a:t>
            </a:r>
            <a:endParaRPr lang="en-US" baseline="0" dirty="0" smtClean="0">
              <a:latin typeface="Arial" pitchFamily="34" charset="0"/>
              <a:ea typeface="ＭＳ Ｐゴシック" pitchFamily="34" charset="-128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11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179158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 dirty="0">
                <a:latin typeface="Arial" pitchFamily="34" charset="0"/>
                <a:ea typeface="ＭＳ Ｐゴシック" pitchFamily="34" charset="-128"/>
              </a:rPr>
              <a:t>SURVEY MARK HIERARCHY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000" dirty="0">
                <a:latin typeface="Arial" pitchFamily="34" charset="0"/>
                <a:ea typeface="ＭＳ Ｐゴシック" pitchFamily="34" charset="-128"/>
              </a:rPr>
              <a:t>The figure shows the hierarchy of geodetic control. At the top is the International Terrestrial Ref. Frame.</a:t>
            </a:r>
          </a:p>
          <a:p>
            <a:r>
              <a:rPr lang="en-US" sz="1000" dirty="0">
                <a:latin typeface="Arial" pitchFamily="34" charset="0"/>
                <a:ea typeface="ＭＳ Ｐゴシック" pitchFamily="34" charset="-128"/>
              </a:rPr>
              <a:t>CLICK 1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000" dirty="0">
                <a:latin typeface="Arial" pitchFamily="34" charset="0"/>
                <a:ea typeface="ＭＳ Ｐゴシック" pitchFamily="34" charset="-128"/>
              </a:rPr>
              <a:t>Geocentric Datum of Australia 1994 was based on the ITRF epoch of 1992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000" dirty="0">
                <a:latin typeface="Arial" pitchFamily="34" charset="0"/>
                <a:ea typeface="ＭＳ Ｐゴシック" pitchFamily="34" charset="-128"/>
              </a:rPr>
              <a:t>It was based on 8 Australian Fiducial Network marks (see figure on right)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000" dirty="0">
                <a:latin typeface="Arial" pitchFamily="34" charset="0"/>
                <a:ea typeface="ＭＳ Ｐゴシック" pitchFamily="34" charset="-128"/>
              </a:rPr>
              <a:t>Since then there have been many revisions and improvements to ITRF which better define the shape of the Earth. For example, there has been a 9 cm change in the scale of the ITRF. These changes and improvements have not however been reflected in our datum, GDA94.</a:t>
            </a:r>
          </a:p>
          <a:p>
            <a:r>
              <a:rPr lang="en-US" sz="1000" dirty="0">
                <a:latin typeface="Arial" pitchFamily="34" charset="0"/>
                <a:ea typeface="ＭＳ Ｐゴシック" pitchFamily="34" charset="-128"/>
              </a:rPr>
              <a:t>CLICK 2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000" dirty="0">
                <a:latin typeface="Arial" pitchFamily="34" charset="0"/>
                <a:ea typeface="ＭＳ Ｐゴシック" pitchFamily="34" charset="-128"/>
              </a:rPr>
              <a:t>A further issue with GDA94 was the lack of </a:t>
            </a:r>
            <a:r>
              <a:rPr lang="en-US" sz="1000" dirty="0" err="1">
                <a:latin typeface="Arial" pitchFamily="34" charset="0"/>
                <a:ea typeface="ＭＳ Ｐゴシック" pitchFamily="34" charset="-128"/>
              </a:rPr>
              <a:t>rigour</a:t>
            </a:r>
            <a:r>
              <a:rPr lang="en-US" sz="1000" dirty="0">
                <a:latin typeface="Arial" pitchFamily="34" charset="0"/>
                <a:ea typeface="ＭＳ Ｐゴシック" pitchFamily="34" charset="-128"/>
              </a:rPr>
              <a:t> in uncertainty propagation. When the State and Territory survey control marks were established, the stations above it in the hierarchy were held fixed instead of having uncertainty. 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000" dirty="0">
                <a:latin typeface="Arial" pitchFamily="34" charset="0"/>
                <a:ea typeface="ＭＳ Ｐゴシック" pitchFamily="34" charset="-128"/>
              </a:rPr>
              <a:t>As a result, these state and territory survey control marks lower in the hierarchy have an unrealistic uncertainty value.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5271DE-BA4F-4B4F-AAB2-D9110B3322ED}" type="slidenum">
              <a:rPr lang="en-AU" smtClean="0"/>
              <a:t>12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36889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ew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2699" y="0"/>
            <a:ext cx="9156700" cy="1074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itle 2"/>
          <p:cNvSpPr>
            <a:spLocks noGrp="1"/>
          </p:cNvSpPr>
          <p:nvPr>
            <p:ph type="title"/>
          </p:nvPr>
        </p:nvSpPr>
        <p:spPr>
          <a:xfrm>
            <a:off x="450851" y="-10633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20" name="Content Placeholder 1"/>
          <p:cNvSpPr>
            <a:spLocks noGrp="1"/>
          </p:cNvSpPr>
          <p:nvPr>
            <p:ph idx="1" hasCustomPrompt="1"/>
          </p:nvPr>
        </p:nvSpPr>
        <p:spPr>
          <a:xfrm>
            <a:off x="450851" y="1340768"/>
            <a:ext cx="8229600" cy="496855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AU" dirty="0" smtClean="0"/>
              <a:t>Click to add text</a:t>
            </a:r>
            <a:endParaRPr lang="en-A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72400" y="6356350"/>
            <a:ext cx="792088" cy="365125"/>
          </a:xfrm>
          <a:prstGeom prst="rect">
            <a:avLst/>
          </a:prstGeom>
        </p:spPr>
        <p:txBody>
          <a:bodyPr anchor="b" anchorCtr="0"/>
          <a:lstStyle>
            <a:lvl1pPr algn="r">
              <a:defRPr sz="1200"/>
            </a:lvl1pPr>
          </a:lstStyle>
          <a:p>
            <a:fld id="{13B4F27A-39B1-44E5-9C7D-2E36F3CD6A94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4956194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new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2699" y="0"/>
            <a:ext cx="9156700" cy="1074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itle 2"/>
          <p:cNvSpPr>
            <a:spLocks noGrp="1"/>
          </p:cNvSpPr>
          <p:nvPr>
            <p:ph type="title"/>
          </p:nvPr>
        </p:nvSpPr>
        <p:spPr>
          <a:xfrm>
            <a:off x="450851" y="-10633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20" name="Content Placeholder 1"/>
          <p:cNvSpPr>
            <a:spLocks noGrp="1"/>
          </p:cNvSpPr>
          <p:nvPr>
            <p:ph idx="1" hasCustomPrompt="1"/>
          </p:nvPr>
        </p:nvSpPr>
        <p:spPr>
          <a:xfrm>
            <a:off x="450851" y="1340768"/>
            <a:ext cx="8229600" cy="496855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AU" dirty="0" smtClean="0"/>
              <a:t>Click to add text</a:t>
            </a:r>
            <a:endParaRPr lang="en-A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72400" y="6356350"/>
            <a:ext cx="792088" cy="365125"/>
          </a:xfrm>
          <a:prstGeom prst="rect">
            <a:avLst/>
          </a:prstGeom>
        </p:spPr>
        <p:txBody>
          <a:bodyPr anchor="b" anchorCtr="0"/>
          <a:lstStyle>
            <a:lvl1pPr algn="r">
              <a:defRPr sz="1200"/>
            </a:lvl1pPr>
          </a:lstStyle>
          <a:p>
            <a:fld id="{13B4F27A-39B1-44E5-9C7D-2E36F3CD6A94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6775736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new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24" b="21764"/>
          <a:stretch/>
        </p:blipFill>
        <p:spPr bwMode="auto">
          <a:xfrm>
            <a:off x="-12699" y="13188"/>
            <a:ext cx="9156700" cy="1061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itle 2"/>
          <p:cNvSpPr>
            <a:spLocks noGrp="1"/>
          </p:cNvSpPr>
          <p:nvPr>
            <p:ph type="title"/>
          </p:nvPr>
        </p:nvSpPr>
        <p:spPr>
          <a:xfrm>
            <a:off x="450851" y="-10633"/>
            <a:ext cx="82296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20" name="Content Placeholder 1"/>
          <p:cNvSpPr>
            <a:spLocks noGrp="1"/>
          </p:cNvSpPr>
          <p:nvPr>
            <p:ph idx="1" hasCustomPrompt="1"/>
          </p:nvPr>
        </p:nvSpPr>
        <p:spPr>
          <a:xfrm>
            <a:off x="450851" y="1340768"/>
            <a:ext cx="8229600" cy="496855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AU" dirty="0" smtClean="0"/>
              <a:t>Click to add text</a:t>
            </a:r>
            <a:endParaRPr lang="en-A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72400" y="6356350"/>
            <a:ext cx="792088" cy="365125"/>
          </a:xfrm>
          <a:prstGeom prst="rect">
            <a:avLst/>
          </a:prstGeom>
        </p:spPr>
        <p:txBody>
          <a:bodyPr anchor="b" anchorCtr="0"/>
          <a:lstStyle>
            <a:lvl1pPr algn="r">
              <a:defRPr sz="1200"/>
            </a:lvl1pPr>
          </a:lstStyle>
          <a:p>
            <a:fld id="{13B4F27A-39B1-44E5-9C7D-2E36F3CD6A94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1281914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875" y="-1"/>
            <a:ext cx="9155875" cy="243337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11686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z="3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endParaRPr lang="en-AU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1263" y="1988840"/>
            <a:ext cx="8116866" cy="4606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11" name="Picture 10" descr="(DELWP) Insignia PMS541 Right Aligned"/>
          <p:cNvPicPr/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4233" y="6309320"/>
            <a:ext cx="1924050" cy="4292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427EB-6C32-4E8E-B15A-C3A7433EBFBF}" type="datetimeFigureOut">
              <a:rPr lang="en-AU" smtClean="0"/>
              <a:t>14/07/2016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37787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png"/><Relationship Id="rId5" Type="http://schemas.openxmlformats.org/officeDocument/2006/relationships/image" Target="../media/image12.png"/><Relationship Id="rId4" Type="http://schemas.openxmlformats.org/officeDocument/2006/relationships/oleObject" Target="../embeddings/oleObject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gpsworld.com/accuracy-in-the-palm-of-your-hand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thumbs.dreamstime.com/z/d-man-surveyor-gps-station-white-background-34649587.jpg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jpeg"/><Relationship Id="rId5" Type="http://schemas.openxmlformats.org/officeDocument/2006/relationships/hyperlink" Target="http://thumbs.dreamstime.com/z/salesman-2032354.jpg" TargetMode="External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thumbs.dreamstime.com/z/d-man-surveyor-gps-station-white-background-34649587.jpg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jpeg"/><Relationship Id="rId5" Type="http://schemas.openxmlformats.org/officeDocument/2006/relationships/hyperlink" Target="http://thumbs.dreamstime.com/z/salesman-2032354.jpg" TargetMode="External"/><Relationship Id="rId4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thumbs.dreamstime.com/z/d-man-surveyor-gps-station-white-background-34649587.jpg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jpeg"/><Relationship Id="rId5" Type="http://schemas.openxmlformats.org/officeDocument/2006/relationships/hyperlink" Target="http://thumbs.dreamstime.com/z/salesman-2032354.jpg" TargetMode="External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thumbs.dreamstime.com/z/d-man-surveyor-gps-station-white-background-34649587.jpg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jpeg"/><Relationship Id="rId5" Type="http://schemas.openxmlformats.org/officeDocument/2006/relationships/hyperlink" Target="http://thumbs.dreamstime.com/z/salesman-2032354.jpg" TargetMode="External"/><Relationship Id="rId4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thumbs.dreamstime.com/z/d-man-surveyor-gps-station-white-background-34649587.jpg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jpeg"/><Relationship Id="rId5" Type="http://schemas.openxmlformats.org/officeDocument/2006/relationships/hyperlink" Target="http://thumbs.dreamstime.com/z/salesman-2032354.jpg" TargetMode="External"/><Relationship Id="rId4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thumbs.dreamstime.com/z/d-man-surveyor-gps-station-white-background-34649587.jpg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jpeg"/><Relationship Id="rId5" Type="http://schemas.openxmlformats.org/officeDocument/2006/relationships/hyperlink" Target="http://thumbs.dreamstime.com/z/salesman-2032354.jpg" TargetMode="External"/><Relationship Id="rId4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thumbs.dreamstime.com/z/d-man-surveyor-gps-station-white-background-34649587.jpg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jpeg"/><Relationship Id="rId5" Type="http://schemas.openxmlformats.org/officeDocument/2006/relationships/hyperlink" Target="http://thumbs.dreamstime.com/z/salesman-2032354.jpg" TargetMode="External"/><Relationship Id="rId4" Type="http://schemas.openxmlformats.org/officeDocument/2006/relationships/image" Target="../media/image3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thumbs.dreamstime.com/z/d-man-surveyor-gps-station-white-background-34649587.jpg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jpeg"/><Relationship Id="rId5" Type="http://schemas.openxmlformats.org/officeDocument/2006/relationships/hyperlink" Target="http://thumbs.dreamstime.com/z/salesman-2032354.jpg" TargetMode="External"/><Relationship Id="rId4" Type="http://schemas.openxmlformats.org/officeDocument/2006/relationships/image" Target="../media/image3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thumbs.dreamstime.com/z/d-man-surveyor-gps-station-white-background-34649587.jpg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jpeg"/><Relationship Id="rId5" Type="http://schemas.openxmlformats.org/officeDocument/2006/relationships/hyperlink" Target="http://thumbs.dreamstime.com/z/salesman-2032354.jpg" TargetMode="External"/><Relationship Id="rId4" Type="http://schemas.openxmlformats.org/officeDocument/2006/relationships/image" Target="../media/image3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thumbs.dreamstime.com/z/d-man-surveyor-gps-station-white-background-34649587.jpg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jpeg"/><Relationship Id="rId5" Type="http://schemas.openxmlformats.org/officeDocument/2006/relationships/hyperlink" Target="http://thumbs.dreamstime.com/z/salesman-2032354.jpg" TargetMode="External"/><Relationship Id="rId4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thumbs.dreamstime.com/z/d-man-surveyor-gps-station-white-background-34649587.jpg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jpeg"/><Relationship Id="rId5" Type="http://schemas.openxmlformats.org/officeDocument/2006/relationships/hyperlink" Target="http://thumbs.dreamstime.com/z/salesman-2032354.jpg" TargetMode="External"/><Relationship Id="rId4" Type="http://schemas.openxmlformats.org/officeDocument/2006/relationships/image" Target="../media/image3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thumbs.dreamstime.com/z/d-man-surveyor-gps-station-white-background-34649587.jpg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jpeg"/><Relationship Id="rId5" Type="http://schemas.openxmlformats.org/officeDocument/2006/relationships/hyperlink" Target="http://thumbs.dreamstime.com/z/salesman-2032354.jpg" TargetMode="External"/><Relationship Id="rId4" Type="http://schemas.openxmlformats.org/officeDocument/2006/relationships/image" Target="../media/image34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875" y="-1"/>
            <a:ext cx="9155875" cy="243337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1" y="1988840"/>
            <a:ext cx="83587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>
                <a:solidFill>
                  <a:schemeClr val="bg1"/>
                </a:solidFill>
                <a:cs typeface="Arial" panose="020B0604020202020204" pitchFamily="34" charset="0"/>
              </a:rPr>
              <a:t>Hayden </a:t>
            </a:r>
            <a:r>
              <a:rPr lang="en-AU" sz="20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Asmussen</a:t>
            </a:r>
            <a:r>
              <a:rPr lang="en-AU" sz="2000" dirty="0" smtClean="0">
                <a:solidFill>
                  <a:schemeClr val="bg1"/>
                </a:solidFill>
                <a:cs typeface="Arial" panose="020B0604020202020204" pitchFamily="34" charset="0"/>
              </a:rPr>
              <a:t>, Department of Environment, Land, Water and Planning</a:t>
            </a:r>
            <a:endParaRPr lang="en-AU" sz="20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12" name="Picture 11" descr="(DELWP) Insignia PMS541 Right Aligned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4233" y="6309320"/>
            <a:ext cx="1924050" cy="42926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Date Placeholder 3"/>
          <p:cNvSpPr txBox="1">
            <a:spLocks/>
          </p:cNvSpPr>
          <p:nvPr/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 smtClean="0"/>
              <a:t>15/06/2016</a:t>
            </a:r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1</a:t>
            </a:fld>
            <a:endParaRPr lang="en-AU" dirty="0"/>
          </a:p>
        </p:txBody>
      </p:sp>
      <p:pic>
        <p:nvPicPr>
          <p:cNvPr id="11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433372"/>
            <a:ext cx="9143999" cy="3726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7317"/>
            <a:ext cx="9143998" cy="693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" y="5691903"/>
            <a:ext cx="9143999" cy="1143000"/>
          </a:xfrm>
        </p:spPr>
        <p:txBody>
          <a:bodyPr/>
          <a:lstStyle/>
          <a:p>
            <a:pPr algn="ctr"/>
            <a:r>
              <a:rPr lang="en-AU" dirty="0" smtClean="0">
                <a:latin typeface="+mn-lt"/>
              </a:rPr>
              <a:t>Register @ www.gda2020.vic.gov.au</a:t>
            </a:r>
            <a:endParaRPr lang="en-A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631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048375" y="5411788"/>
            <a:ext cx="3095625" cy="1431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11" name="Content Placeholder 5"/>
          <p:cNvSpPr>
            <a:spLocks noGrp="1"/>
          </p:cNvSpPr>
          <p:nvPr>
            <p:ph idx="1"/>
          </p:nvPr>
        </p:nvSpPr>
        <p:spPr>
          <a:xfrm>
            <a:off x="324000" y="1195200"/>
            <a:ext cx="8229600" cy="4968552"/>
          </a:xfrm>
        </p:spPr>
        <p:txBody>
          <a:bodyPr lIns="90000" tIns="180000"/>
          <a:lstStyle/>
          <a:p>
            <a:pPr marL="0" lvl="1" indent="0" eaLnBrk="1" hangingPunct="1">
              <a:buNone/>
              <a:defRPr/>
            </a:pPr>
            <a:r>
              <a:rPr lang="en-AU" sz="2000" smtClean="0">
                <a:latin typeface="+mj-lt"/>
                <a:cs typeface="Verdana" pitchFamily="34" charset="0"/>
              </a:rPr>
              <a:t>78 conventional Trig stations</a:t>
            </a:r>
          </a:p>
          <a:p>
            <a:pPr marL="0" lvl="1" indent="0" eaLnBrk="1" hangingPunct="1">
              <a:buNone/>
              <a:defRPr/>
            </a:pPr>
            <a:r>
              <a:rPr lang="en-AU" sz="2000" b="0" smtClean="0">
                <a:latin typeface="+mj-lt"/>
                <a:cs typeface="Verdana" pitchFamily="34" charset="0"/>
              </a:rPr>
              <a:t>1992 GPS campaign</a:t>
            </a:r>
            <a:endParaRPr lang="en-AU" sz="2000" b="0">
              <a:latin typeface="+mj-lt"/>
              <a:cs typeface="Verdana" pitchFamily="34" charset="0"/>
            </a:endParaRPr>
          </a:p>
          <a:p>
            <a:pPr marL="0" lvl="1" indent="0" eaLnBrk="1" hangingPunct="1">
              <a:defRPr/>
            </a:pPr>
            <a:endParaRPr lang="en-AU" sz="1800" b="0" smtClean="0">
              <a:latin typeface="+mj-lt"/>
              <a:cs typeface="Verdana" pitchFamily="34" charset="0"/>
            </a:endParaRPr>
          </a:p>
        </p:txBody>
      </p:sp>
      <p:sp>
        <p:nvSpPr>
          <p:cNvPr id="22532" name="Slide Number Placeholder 9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6F78927-E605-4A42-84CD-803F9F7C8D7B}" type="slidenum">
              <a:rPr lang="en-US" altLang="en-US" smtClean="0">
                <a:solidFill>
                  <a:srgbClr val="000000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22533" name="TextBox 2"/>
          <p:cNvSpPr txBox="1">
            <a:spLocks noChangeArrowheads="1"/>
          </p:cNvSpPr>
          <p:nvPr/>
        </p:nvSpPr>
        <p:spPr bwMode="auto">
          <a:xfrm>
            <a:off x="6296471" y="2159000"/>
            <a:ext cx="237998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AU" altLang="en-US" sz="2000"/>
              <a:t>ITRF1992 @ </a:t>
            </a:r>
            <a:r>
              <a:rPr lang="en-AU" altLang="en-US" sz="2000" smtClean="0"/>
              <a:t>1994.0</a:t>
            </a:r>
            <a:endParaRPr lang="en-AU" altLang="en-US" sz="200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8028384" y="3437309"/>
            <a:ext cx="328613" cy="639763"/>
          </a:xfrm>
          <a:prstGeom prst="straightConnector1">
            <a:avLst/>
          </a:prstGeom>
          <a:ln>
            <a:solidFill>
              <a:schemeClr val="tx1">
                <a:lumMod val="50000"/>
              </a:schemeClr>
            </a:solidFill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2536" name="Object 2"/>
          <p:cNvGraphicFramePr>
            <a:graphicFrameLocks noChangeAspect="1"/>
          </p:cNvGraphicFramePr>
          <p:nvPr/>
        </p:nvGraphicFramePr>
        <p:xfrm>
          <a:off x="5410200" y="2655888"/>
          <a:ext cx="3538538" cy="3687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Photo Editor Photo" r:id="rId4" imgW="7419048" imgH="7733333" progId="MSPhotoEd.3">
                  <p:embed/>
                </p:oleObj>
              </mc:Choice>
              <mc:Fallback>
                <p:oleObj name="Photo Editor Photo" r:id="rId4" imgW="7419048" imgH="7733333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2655888"/>
                        <a:ext cx="3538538" cy="3687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6"/>
          <a:srcRect l="20689" t="21715" r="6596" b="18813"/>
          <a:stretch>
            <a:fillRect/>
          </a:stretch>
        </p:blipFill>
        <p:spPr bwMode="auto">
          <a:xfrm>
            <a:off x="323850" y="2981325"/>
            <a:ext cx="5476875" cy="3432175"/>
          </a:xfrm>
          <a:prstGeom prst="rect">
            <a:avLst/>
          </a:prstGeom>
          <a:ln w="9525">
            <a:solidFill>
              <a:schemeClr val="tx1">
                <a:lumMod val="50000"/>
              </a:schemeClr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75" t="8029" r="7166" b="9857"/>
          <a:stretch>
            <a:fillRect/>
          </a:stretch>
        </p:blipFill>
        <p:spPr bwMode="auto">
          <a:xfrm>
            <a:off x="3775323" y="1138447"/>
            <a:ext cx="2236837" cy="199440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257175" y="2636912"/>
            <a:ext cx="37387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AU" sz="1600" b="1" smtClean="0">
                <a:solidFill>
                  <a:schemeClr val="tx1">
                    <a:lumMod val="50000"/>
                  </a:schemeClr>
                </a:solidFill>
              </a:rPr>
              <a:t>Australian National Network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4499992" y="2708920"/>
            <a:ext cx="1080120" cy="1152128"/>
          </a:xfrm>
          <a:prstGeom prst="straightConnector1">
            <a:avLst/>
          </a:prstGeom>
          <a:ln w="19050">
            <a:solidFill>
              <a:schemeClr val="bg2"/>
            </a:solidFill>
            <a:tailEnd type="triangle" w="med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450851" y="-10633"/>
            <a:ext cx="8229600" cy="1143000"/>
          </a:xfrm>
        </p:spPr>
        <p:txBody>
          <a:bodyPr>
            <a:normAutofit/>
          </a:bodyPr>
          <a:lstStyle/>
          <a:p>
            <a:r>
              <a:rPr lang="en-AU" dirty="0" smtClean="0"/>
              <a:t>HOLD ON - </a:t>
            </a:r>
            <a:r>
              <a:rPr lang="en-AU" dirty="0" smtClean="0">
                <a:solidFill>
                  <a:srgbClr val="FF0000"/>
                </a:solidFill>
              </a:rPr>
              <a:t>WHAT</a:t>
            </a:r>
            <a:r>
              <a:rPr lang="en-AU" dirty="0" smtClean="0"/>
              <a:t> is GDA94?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5186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9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5EBC076-5B71-4FA4-B370-45D6B6C9A3D5}" type="slidenum">
              <a:rPr lang="en-US" altLang="en-US" smtClean="0">
                <a:solidFill>
                  <a:srgbClr val="000000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en-US" smtClean="0">
              <a:solidFill>
                <a:srgbClr val="0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48375" y="5411788"/>
            <a:ext cx="3095625" cy="1431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pic>
        <p:nvPicPr>
          <p:cNvPr id="2355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916832"/>
            <a:ext cx="5473619" cy="483321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3558" name="Content Placeholder 3"/>
          <p:cNvGraphicFramePr>
            <a:graphicFrameLocks noChangeAspect="1"/>
          </p:cNvGraphicFramePr>
          <p:nvPr/>
        </p:nvGraphicFramePr>
        <p:xfrm>
          <a:off x="5410200" y="2655888"/>
          <a:ext cx="3538538" cy="3687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Photo Editor Photo" r:id="rId5" imgW="7419048" imgH="7733333" progId="MSPhotoEd.3">
                  <p:embed/>
                </p:oleObj>
              </mc:Choice>
              <mc:Fallback>
                <p:oleObj name="Photo Editor Photo" r:id="rId5" imgW="7419048" imgH="7733333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2655888"/>
                        <a:ext cx="3538538" cy="3687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/>
          <p:cNvCxnSpPr/>
          <p:nvPr/>
        </p:nvCxnSpPr>
        <p:spPr>
          <a:xfrm>
            <a:off x="8028384" y="3437309"/>
            <a:ext cx="864096" cy="1719883"/>
          </a:xfrm>
          <a:prstGeom prst="straightConnector1">
            <a:avLst/>
          </a:prstGeom>
          <a:ln>
            <a:solidFill>
              <a:schemeClr val="tx1">
                <a:lumMod val="50000"/>
              </a:schemeClr>
            </a:solidFill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5"/>
          <p:cNvSpPr>
            <a:spLocks noGrp="1"/>
          </p:cNvSpPr>
          <p:nvPr>
            <p:ph idx="1"/>
          </p:nvPr>
        </p:nvSpPr>
        <p:spPr>
          <a:xfrm>
            <a:off x="324000" y="1195200"/>
            <a:ext cx="8229600" cy="4968552"/>
          </a:xfrm>
        </p:spPr>
        <p:txBody>
          <a:bodyPr lIns="90000" tIns="180000"/>
          <a:lstStyle/>
          <a:p>
            <a:pPr marL="0" lvl="1" indent="0" eaLnBrk="1" hangingPunct="1">
              <a:buNone/>
              <a:defRPr/>
            </a:pPr>
            <a:r>
              <a:rPr lang="en-AU" sz="2000" smtClean="0">
                <a:latin typeface="+mj-lt"/>
                <a:cs typeface="Verdana" pitchFamily="34" charset="0"/>
              </a:rPr>
              <a:t>Victorian state-wide adjustment, holding ANN coordinates ‘fixed’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03251" y="1417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mtClean="0"/>
              <a:t>HOLD ON - </a:t>
            </a:r>
            <a:r>
              <a:rPr lang="en-AU" smtClean="0">
                <a:solidFill>
                  <a:srgbClr val="FF0000"/>
                </a:solidFill>
              </a:rPr>
              <a:t>WHAT</a:t>
            </a:r>
            <a:r>
              <a:rPr lang="en-AU" smtClean="0"/>
              <a:t> is GDA94?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453883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12</a:t>
            </a:fld>
            <a:endParaRPr lang="en-AU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0851" y="-10633"/>
            <a:ext cx="8229600" cy="1143000"/>
          </a:xfrm>
        </p:spPr>
        <p:txBody>
          <a:bodyPr>
            <a:normAutofit/>
          </a:bodyPr>
          <a:lstStyle/>
          <a:p>
            <a:r>
              <a:rPr lang="en-AU" dirty="0" smtClean="0"/>
              <a:t>HOLD ON - </a:t>
            </a:r>
            <a:r>
              <a:rPr lang="en-AU" dirty="0" smtClean="0">
                <a:solidFill>
                  <a:srgbClr val="FF0000"/>
                </a:solidFill>
              </a:rPr>
              <a:t>WHAT</a:t>
            </a:r>
            <a:r>
              <a:rPr lang="en-AU" dirty="0" smtClean="0"/>
              <a:t> is GDA94?</a:t>
            </a:r>
            <a:endParaRPr lang="en-AU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1283866"/>
            <a:ext cx="8229600" cy="488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dirty="0" smtClean="0">
                <a:solidFill>
                  <a:srgbClr val="FF0000"/>
                </a:solidFill>
              </a:rPr>
              <a:t>GDA94 is our Current Datum</a:t>
            </a:r>
            <a:endParaRPr lang="en-AU" dirty="0">
              <a:solidFill>
                <a:srgbClr val="FF0000"/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2061219"/>
            <a:ext cx="8229600" cy="5256213"/>
          </a:xfrm>
        </p:spPr>
        <p:txBody>
          <a:bodyPr/>
          <a:lstStyle/>
          <a:p>
            <a:pPr marL="342900" indent="-342900">
              <a:buFont typeface="Arial"/>
              <a:buChar char="•"/>
            </a:pPr>
            <a:r>
              <a:rPr lang="en-AU" dirty="0" smtClean="0"/>
              <a:t>It has served Australia well, but it has some problems</a:t>
            </a:r>
          </a:p>
          <a:p>
            <a:pPr marL="342900" indent="-342900">
              <a:buFont typeface="Arial"/>
              <a:buChar char="•"/>
            </a:pPr>
            <a:endParaRPr lang="en-AU" dirty="0" smtClean="0"/>
          </a:p>
          <a:p>
            <a:pPr marL="790575" lvl="1" indent="-342900">
              <a:buFont typeface="Arial"/>
              <a:buChar char="•"/>
            </a:pPr>
            <a:r>
              <a:rPr lang="en-AU" dirty="0" smtClean="0"/>
              <a:t>Distortions (up to 30 cm)</a:t>
            </a:r>
          </a:p>
          <a:p>
            <a:pPr marL="790575" lvl="1" indent="-342900">
              <a:buFont typeface="Arial"/>
              <a:buChar char="•"/>
            </a:pPr>
            <a:r>
              <a:rPr lang="en-AU" dirty="0" smtClean="0"/>
              <a:t>Plate motion ~7 cm / year (1.8 m by 2020)</a:t>
            </a:r>
          </a:p>
          <a:p>
            <a:pPr marL="790575" lvl="1" indent="-342900">
              <a:buFont typeface="Arial"/>
              <a:buChar char="•"/>
            </a:pPr>
            <a:r>
              <a:rPr lang="en-AU" dirty="0" smtClean="0"/>
              <a:t>GDA94 does not have rigorous uncertainty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6207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GDA2020 – </a:t>
            </a:r>
            <a:r>
              <a:rPr lang="en-AU" dirty="0" smtClean="0">
                <a:solidFill>
                  <a:srgbClr val="FF0000"/>
                </a:solidFill>
              </a:rPr>
              <a:t>WHAT</a:t>
            </a:r>
            <a:r>
              <a:rPr lang="en-AU" dirty="0" smtClean="0"/>
              <a:t> is it?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13</a:t>
            </a:fld>
            <a:endParaRPr lang="en-AU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323850" y="1916832"/>
            <a:ext cx="8496622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/>
          <a:lstStyle/>
          <a:p>
            <a:pPr marL="914400" lvl="1" indent="-457200" eaLnBrk="0" hangingPunct="0"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000" dirty="0" smtClean="0"/>
              <a:t>Conventional static datum like GDA94 but with rigorous uncertainty</a:t>
            </a:r>
          </a:p>
          <a:p>
            <a:pPr marL="914400" lvl="1" indent="-457200" eaLnBrk="0" hangingPunct="0">
              <a:buSzPct val="100000"/>
              <a:buFont typeface="Arial" panose="020B0604020202020204" pitchFamily="34" charset="0"/>
              <a:buChar char="•"/>
              <a:defRPr/>
            </a:pPr>
            <a:endParaRPr lang="en-AU" sz="2000" dirty="0" smtClean="0"/>
          </a:p>
          <a:p>
            <a:pPr marL="914400" lvl="1" indent="-457200" eaLnBrk="0" hangingPunct="0"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000" dirty="0" smtClean="0"/>
              <a:t>Just like GDA94, i.e. based on ITRF and fixed at a specific epoch:</a:t>
            </a:r>
          </a:p>
          <a:p>
            <a:pPr lvl="2" eaLnBrk="0" hangingPunct="0">
              <a:buSzPct val="100000"/>
              <a:tabLst>
                <a:tab pos="2155825" algn="l"/>
              </a:tabLst>
              <a:defRPr/>
            </a:pPr>
            <a:r>
              <a:rPr lang="en-AU" sz="2000" dirty="0" smtClean="0"/>
              <a:t>GDA94 	= ITRF1992 @ 1994.0</a:t>
            </a:r>
          </a:p>
          <a:p>
            <a:pPr lvl="2" eaLnBrk="0" hangingPunct="0">
              <a:buSzPct val="100000"/>
              <a:tabLst>
                <a:tab pos="2155825" algn="l"/>
              </a:tabLst>
              <a:defRPr/>
            </a:pPr>
            <a:r>
              <a:rPr lang="en-AU" sz="2000" dirty="0" smtClean="0">
                <a:solidFill>
                  <a:srgbClr val="FF0000"/>
                </a:solidFill>
              </a:rPr>
              <a:t>GDA2020	= </a:t>
            </a:r>
            <a:r>
              <a:rPr lang="en-AU" sz="2000" dirty="0">
                <a:solidFill>
                  <a:srgbClr val="FF0000"/>
                </a:solidFill>
              </a:rPr>
              <a:t>ITRF2014 @ </a:t>
            </a:r>
            <a:r>
              <a:rPr lang="en-AU" sz="2000" dirty="0" smtClean="0">
                <a:solidFill>
                  <a:srgbClr val="FF0000"/>
                </a:solidFill>
              </a:rPr>
              <a:t>2020.0</a:t>
            </a:r>
          </a:p>
          <a:p>
            <a:pPr marL="800100" lvl="1" indent="-342900" eaLnBrk="0" hangingPunct="0">
              <a:buSzPct val="100000"/>
              <a:buFont typeface="Arial" panose="020B0604020202020204" pitchFamily="34" charset="0"/>
              <a:buChar char="•"/>
              <a:tabLst>
                <a:tab pos="2689225" algn="l"/>
              </a:tabLst>
              <a:defRPr/>
            </a:pPr>
            <a:endParaRPr lang="en-AU" sz="2000" dirty="0" smtClean="0"/>
          </a:p>
          <a:p>
            <a:pPr marL="800100" lvl="1" indent="-342900" eaLnBrk="0" hangingPunct="0">
              <a:buSzPct val="100000"/>
              <a:buFont typeface="Arial" panose="020B0604020202020204" pitchFamily="34" charset="0"/>
              <a:buChar char="•"/>
              <a:tabLst>
                <a:tab pos="2689225" algn="l"/>
              </a:tabLst>
              <a:defRPr/>
            </a:pPr>
            <a:r>
              <a:rPr lang="en-AU" sz="2000" dirty="0" smtClean="0"/>
              <a:t>Implementation from 1 January 2017</a:t>
            </a:r>
          </a:p>
          <a:p>
            <a:pPr marL="800100" lvl="1" indent="-342900" eaLnBrk="0" hangingPunct="0">
              <a:buSzPct val="100000"/>
              <a:buFont typeface="Arial" panose="020B0604020202020204" pitchFamily="34" charset="0"/>
              <a:buChar char="•"/>
              <a:tabLst>
                <a:tab pos="2689225" algn="l"/>
              </a:tabLst>
              <a:defRPr/>
            </a:pPr>
            <a:endParaRPr lang="en-AU" sz="2000" dirty="0" smtClean="0"/>
          </a:p>
          <a:p>
            <a:pPr marL="800100" lvl="1" indent="-342900" eaLnBrk="0" hangingPunct="0">
              <a:buSzPct val="100000"/>
              <a:buFont typeface="Arial" panose="020B0604020202020204" pitchFamily="34" charset="0"/>
              <a:buChar char="•"/>
              <a:tabLst>
                <a:tab pos="2689225" algn="l"/>
              </a:tabLst>
              <a:defRPr/>
            </a:pPr>
            <a:r>
              <a:rPr lang="en-AU" sz="2000" dirty="0" smtClean="0"/>
              <a:t>Plate motion model + distortion model</a:t>
            </a:r>
          </a:p>
          <a:p>
            <a:pPr marL="800100" lvl="1" indent="-342900" eaLnBrk="0" hangingPunct="0">
              <a:buSzPct val="100000"/>
              <a:buFont typeface="Arial" panose="020B0604020202020204" pitchFamily="34" charset="0"/>
              <a:buChar char="•"/>
              <a:tabLst>
                <a:tab pos="2689225" algn="l"/>
              </a:tabLst>
              <a:defRPr/>
            </a:pPr>
            <a:endParaRPr lang="en-AU" sz="2000" dirty="0" smtClean="0">
              <a:solidFill>
                <a:srgbClr val="FF0000"/>
              </a:solidFill>
            </a:endParaRPr>
          </a:p>
          <a:p>
            <a:pPr marL="800100" lvl="1" indent="-342900" eaLnBrk="0" hangingPunct="0">
              <a:buSzPct val="100000"/>
              <a:buFont typeface="Arial" panose="020B0604020202020204" pitchFamily="34" charset="0"/>
              <a:buChar char="•"/>
              <a:tabLst>
                <a:tab pos="2689225" algn="l"/>
              </a:tabLst>
              <a:defRPr/>
            </a:pPr>
            <a:r>
              <a:rPr lang="en-AU" sz="2000" dirty="0" smtClean="0">
                <a:solidFill>
                  <a:srgbClr val="FF0000"/>
                </a:solidFill>
              </a:rPr>
              <a:t>Horizontal shift of approximately 1.8m compared to GDA94</a:t>
            </a:r>
            <a:endParaRPr lang="en-AU" sz="2000" dirty="0">
              <a:solidFill>
                <a:srgbClr val="FF0000"/>
              </a:solidFill>
            </a:endParaRPr>
          </a:p>
          <a:p>
            <a:pPr lvl="1" eaLnBrk="0" hangingPunct="0">
              <a:spcBef>
                <a:spcPts val="600"/>
              </a:spcBef>
              <a:buSzPct val="100000"/>
              <a:defRPr/>
            </a:pPr>
            <a:endParaRPr lang="en-AU" sz="1600" b="1" dirty="0" smtClean="0"/>
          </a:p>
          <a:p>
            <a:pPr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charset="0"/>
              <a:buNone/>
              <a:defRPr/>
            </a:pPr>
            <a:endParaRPr lang="en-AU" sz="2600" dirty="0" smtClean="0">
              <a:latin typeface="+mn-lt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1283866"/>
            <a:ext cx="8229600" cy="488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dirty="0" smtClean="0">
                <a:solidFill>
                  <a:srgbClr val="FF0000"/>
                </a:solidFill>
              </a:rPr>
              <a:t>GDA2020 is our NEW Datum</a:t>
            </a:r>
            <a:endParaRPr lang="en-A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04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GDA2020 – </a:t>
            </a:r>
            <a:r>
              <a:rPr lang="en-AU" dirty="0" smtClean="0">
                <a:solidFill>
                  <a:srgbClr val="FF0000"/>
                </a:solidFill>
              </a:rPr>
              <a:t>WHAT</a:t>
            </a:r>
            <a:r>
              <a:rPr lang="en-AU" dirty="0" smtClean="0"/>
              <a:t> is its establishment?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14</a:t>
            </a:fld>
            <a:endParaRPr lang="en-AU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323850" y="1268760"/>
            <a:ext cx="8208590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/>
          <a:lstStyle/>
          <a:p>
            <a:pPr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defRPr/>
            </a:pPr>
            <a:r>
              <a:rPr lang="en-AU" sz="2600" dirty="0" smtClean="0"/>
              <a:t>Based on the </a:t>
            </a:r>
            <a:r>
              <a:rPr lang="en-AU" sz="2600" dirty="0" err="1" smtClean="0"/>
              <a:t>AuScope</a:t>
            </a:r>
            <a:r>
              <a:rPr lang="en-AU" sz="2600" dirty="0" smtClean="0"/>
              <a:t> network</a:t>
            </a:r>
          </a:p>
          <a:p>
            <a:pPr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defRPr/>
            </a:pPr>
            <a:r>
              <a:rPr lang="en-AU" sz="2600" dirty="0" smtClean="0"/>
              <a:t>Based on the APREF realisation of ITRF 2014</a:t>
            </a:r>
          </a:p>
          <a:p>
            <a:pPr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charset="0"/>
              <a:buNone/>
              <a:defRPr/>
            </a:pPr>
            <a:endParaRPr lang="en-AU" sz="2600" dirty="0" smtClean="0">
              <a:latin typeface="+mn-lt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82" y="2852936"/>
            <a:ext cx="5166143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788" y="2949116"/>
            <a:ext cx="36957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487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Straight Connector 51"/>
          <p:cNvCxnSpPr>
            <a:endCxn id="14" idx="0"/>
          </p:cNvCxnSpPr>
          <p:nvPr/>
        </p:nvCxnSpPr>
        <p:spPr>
          <a:xfrm>
            <a:off x="7514593" y="1412776"/>
            <a:ext cx="9958" cy="2541766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GDA2020 – </a:t>
            </a:r>
            <a:r>
              <a:rPr lang="en-AU" dirty="0" smtClean="0">
                <a:solidFill>
                  <a:srgbClr val="FF0000"/>
                </a:solidFill>
              </a:rPr>
              <a:t>WHAT</a:t>
            </a:r>
            <a:r>
              <a:rPr lang="en-AU" dirty="0" smtClean="0"/>
              <a:t> is the rollout?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15</a:t>
            </a:fld>
            <a:endParaRPr lang="en-AU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03250" y="2826288"/>
            <a:ext cx="144287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2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6358730" y="2826288"/>
            <a:ext cx="2311316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2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flipH="1" flipV="1">
            <a:off x="4912032" y="3414712"/>
            <a:ext cx="0" cy="95038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AU" sz="2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 flipV="1">
            <a:off x="2046127" y="3414713"/>
            <a:ext cx="0" cy="395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AU" sz="2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6697463" y="3954542"/>
            <a:ext cx="16541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en-AU" sz="1400" b="1" smtClean="0">
                <a:solidFill>
                  <a:srgbClr val="FF0000"/>
                </a:solidFill>
                <a:ea typeface="ＭＳ Ｐゴシック" pitchFamily="34" charset="-128"/>
              </a:rPr>
              <a:t>Continuously realised</a:t>
            </a: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1043608" y="3890986"/>
            <a:ext cx="194573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en-AU" sz="1400" b="1" smtClean="0">
                <a:solidFill>
                  <a:schemeClr val="tx1">
                    <a:lumMod val="50000"/>
                  </a:schemeClr>
                </a:solidFill>
                <a:ea typeface="ＭＳ Ｐゴシック" pitchFamily="34" charset="-128"/>
              </a:rPr>
              <a:t>GDA94</a:t>
            </a:r>
          </a:p>
          <a:p>
            <a:pPr algn="ctr" eaLnBrk="1" hangingPunct="1">
              <a:defRPr/>
            </a:pPr>
            <a:r>
              <a:rPr lang="en-AU" sz="1400" b="1" smtClean="0">
                <a:solidFill>
                  <a:schemeClr val="tx1">
                    <a:lumMod val="50000"/>
                  </a:schemeClr>
                </a:solidFill>
                <a:ea typeface="ＭＳ Ｐゴシック" pitchFamily="34" charset="-128"/>
              </a:rPr>
              <a:t>Recognised Value </a:t>
            </a:r>
          </a:p>
          <a:p>
            <a:pPr algn="ctr" eaLnBrk="1" hangingPunct="1">
              <a:defRPr/>
            </a:pPr>
            <a:r>
              <a:rPr lang="en-AU" sz="1400" b="1" smtClean="0">
                <a:solidFill>
                  <a:schemeClr val="tx1">
                    <a:lumMod val="50000"/>
                  </a:schemeClr>
                </a:solidFill>
                <a:ea typeface="ＭＳ Ｐゴシック" pitchFamily="34" charset="-128"/>
              </a:rPr>
              <a:t>Standard (RVS)</a:t>
            </a:r>
          </a:p>
          <a:p>
            <a:pPr algn="ctr" eaLnBrk="1" hangingPunct="1">
              <a:defRPr/>
            </a:pPr>
            <a:r>
              <a:rPr lang="en-AU" sz="1400" b="1" smtClean="0">
                <a:solidFill>
                  <a:schemeClr val="tx1">
                    <a:lumMod val="50000"/>
                  </a:schemeClr>
                </a:solidFill>
                <a:ea typeface="ＭＳ Ｐゴシック" pitchFamily="34" charset="-128"/>
              </a:rPr>
              <a:t>Update</a:t>
            </a: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4290323" y="4456164"/>
            <a:ext cx="124341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en-AU" sz="1400" b="1" smtClean="0">
                <a:solidFill>
                  <a:schemeClr val="tx1">
                    <a:lumMod val="50000"/>
                  </a:schemeClr>
                </a:solidFill>
                <a:ea typeface="ＭＳ Ｐゴシック" pitchFamily="34" charset="-128"/>
              </a:rPr>
              <a:t>National </a:t>
            </a:r>
          </a:p>
          <a:p>
            <a:pPr algn="ctr" eaLnBrk="1" hangingPunct="1">
              <a:defRPr/>
            </a:pPr>
            <a:r>
              <a:rPr lang="en-AU" sz="1400" b="1" smtClean="0">
                <a:solidFill>
                  <a:schemeClr val="tx1">
                    <a:lumMod val="50000"/>
                  </a:schemeClr>
                </a:solidFill>
                <a:ea typeface="ＭＳ Ｐゴシック" pitchFamily="34" charset="-128"/>
              </a:rPr>
              <a:t>re-adjustment</a:t>
            </a:r>
          </a:p>
        </p:txBody>
      </p:sp>
      <p:sp>
        <p:nvSpPr>
          <p:cNvPr id="30" name="Text Box 15"/>
          <p:cNvSpPr txBox="1">
            <a:spLocks noChangeArrowheads="1"/>
          </p:cNvSpPr>
          <p:nvPr/>
        </p:nvSpPr>
        <p:spPr bwMode="auto">
          <a:xfrm>
            <a:off x="2896535" y="4706560"/>
            <a:ext cx="1243417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en-AU" sz="1400" b="1" smtClean="0">
                <a:solidFill>
                  <a:schemeClr val="tx1">
                    <a:lumMod val="50000"/>
                  </a:schemeClr>
                </a:solidFill>
                <a:ea typeface="ＭＳ Ｐゴシック" pitchFamily="34" charset="-128"/>
              </a:rPr>
              <a:t>Victorian </a:t>
            </a:r>
          </a:p>
          <a:p>
            <a:pPr algn="ctr" eaLnBrk="1" hangingPunct="1">
              <a:defRPr/>
            </a:pPr>
            <a:r>
              <a:rPr lang="en-AU" sz="1400" b="1" smtClean="0">
                <a:solidFill>
                  <a:schemeClr val="tx1">
                    <a:lumMod val="50000"/>
                  </a:schemeClr>
                </a:solidFill>
                <a:ea typeface="ＭＳ Ｐゴシック" pitchFamily="34" charset="-128"/>
              </a:rPr>
              <a:t>GDA94 </a:t>
            </a:r>
          </a:p>
          <a:p>
            <a:pPr algn="ctr" eaLnBrk="1" hangingPunct="1">
              <a:defRPr/>
            </a:pPr>
            <a:r>
              <a:rPr lang="en-AU" sz="1400" b="1" smtClean="0">
                <a:solidFill>
                  <a:schemeClr val="tx1">
                    <a:lumMod val="50000"/>
                  </a:schemeClr>
                </a:solidFill>
                <a:ea typeface="ＭＳ Ｐゴシック" pitchFamily="34" charset="-128"/>
              </a:rPr>
              <a:t>re-adjustment</a:t>
            </a:r>
          </a:p>
        </p:txBody>
      </p:sp>
      <p:sp>
        <p:nvSpPr>
          <p:cNvPr id="31" name="Line 12"/>
          <p:cNvSpPr>
            <a:spLocks noChangeShapeType="1"/>
          </p:cNvSpPr>
          <p:nvPr/>
        </p:nvSpPr>
        <p:spPr bwMode="auto">
          <a:xfrm flipV="1">
            <a:off x="3501927" y="3414712"/>
            <a:ext cx="0" cy="129184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AU" sz="2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4" name="Text Box 9"/>
          <p:cNvSpPr txBox="1">
            <a:spLocks noChangeArrowheads="1"/>
          </p:cNvSpPr>
          <p:nvPr/>
        </p:nvSpPr>
        <p:spPr bwMode="auto">
          <a:xfrm>
            <a:off x="505283" y="5664200"/>
            <a:ext cx="7670800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AU" sz="1600" b="1" smtClean="0">
                <a:solidFill>
                  <a:schemeClr val="tx1">
                    <a:lumMod val="50000"/>
                  </a:schemeClr>
                </a:solidFill>
                <a:ea typeface="ＭＳ Ｐゴシック" pitchFamily="34" charset="-128"/>
              </a:rPr>
              <a:t>Divergence of GDA94 from ITRF (metres)                                                              </a:t>
            </a:r>
            <a:r>
              <a:rPr lang="en-AU" sz="1600" b="1">
                <a:solidFill>
                  <a:schemeClr val="tx1">
                    <a:lumMod val="50000"/>
                  </a:schemeClr>
                </a:solidFill>
                <a:ea typeface="ＭＳ Ｐゴシック" pitchFamily="34" charset="-128"/>
              </a:rPr>
              <a:t>7cm per year </a:t>
            </a:r>
            <a:endParaRPr lang="en-AU" sz="1600" b="1" smtClean="0">
              <a:solidFill>
                <a:schemeClr val="tx1">
                  <a:lumMod val="50000"/>
                </a:schemeClr>
              </a:solidFill>
              <a:ea typeface="ＭＳ Ｐゴシック" pitchFamily="34" charset="-12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554788" y="5969000"/>
            <a:ext cx="2436812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603250" y="6126163"/>
            <a:ext cx="77851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AU" b="1" smtClean="0">
                <a:solidFill>
                  <a:schemeClr val="tx1">
                    <a:lumMod val="50000"/>
                  </a:schemeClr>
                </a:solidFill>
                <a:ea typeface="ＭＳ Ｐゴシック" pitchFamily="34" charset="-128"/>
              </a:rPr>
              <a:t>1.1                                               1.4                                                                      1.8</a:t>
            </a:r>
          </a:p>
        </p:txBody>
      </p:sp>
      <p:cxnSp>
        <p:nvCxnSpPr>
          <p:cNvPr id="40" name="Straight Arrow Connector 39"/>
          <p:cNvCxnSpPr/>
          <p:nvPr/>
        </p:nvCxnSpPr>
        <p:spPr>
          <a:xfrm flipV="1">
            <a:off x="603250" y="6054725"/>
            <a:ext cx="7785100" cy="7938"/>
          </a:xfrm>
          <a:prstGeom prst="straightConnector1">
            <a:avLst/>
          </a:prstGeom>
          <a:ln>
            <a:solidFill>
              <a:srgbClr val="FF0000"/>
            </a:solidFill>
            <a:tailEnd type="triangle" w="med" len="lg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1" name="Rectangle 7"/>
          <p:cNvSpPr>
            <a:spLocks noChangeArrowheads="1"/>
          </p:cNvSpPr>
          <p:nvPr/>
        </p:nvSpPr>
        <p:spPr bwMode="auto">
          <a:xfrm>
            <a:off x="2046127" y="2826288"/>
            <a:ext cx="144287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2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3489004" y="2826288"/>
            <a:ext cx="144287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2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3" name="Rectangle 7"/>
          <p:cNvSpPr>
            <a:spLocks noChangeArrowheads="1"/>
          </p:cNvSpPr>
          <p:nvPr/>
        </p:nvSpPr>
        <p:spPr bwMode="auto">
          <a:xfrm>
            <a:off x="4924586" y="2826288"/>
            <a:ext cx="144287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 sz="2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4" name="Text Box 13"/>
          <p:cNvSpPr txBox="1">
            <a:spLocks noChangeArrowheads="1"/>
          </p:cNvSpPr>
          <p:nvPr/>
        </p:nvSpPr>
        <p:spPr bwMode="auto">
          <a:xfrm>
            <a:off x="4932040" y="3954542"/>
            <a:ext cx="1480944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defRPr/>
            </a:pPr>
            <a:r>
              <a:rPr lang="en-AU" sz="1600" b="1" smtClean="0">
                <a:solidFill>
                  <a:srgbClr val="FF0000"/>
                </a:solidFill>
                <a:ea typeface="ＭＳ Ｐゴシック" pitchFamily="34" charset="-128"/>
              </a:rPr>
              <a:t>GDA2020</a:t>
            </a:r>
          </a:p>
        </p:txBody>
      </p:sp>
      <p:sp>
        <p:nvSpPr>
          <p:cNvPr id="18" name="AutoShape 20"/>
          <p:cNvSpPr>
            <a:spLocks noChangeArrowheads="1"/>
          </p:cNvSpPr>
          <p:nvPr/>
        </p:nvSpPr>
        <p:spPr bwMode="auto">
          <a:xfrm>
            <a:off x="6307499" y="2981325"/>
            <a:ext cx="144463" cy="1444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AU" sz="2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9" name="AutoShape 21"/>
          <p:cNvSpPr>
            <a:spLocks noChangeArrowheads="1"/>
          </p:cNvSpPr>
          <p:nvPr/>
        </p:nvSpPr>
        <p:spPr bwMode="auto">
          <a:xfrm>
            <a:off x="7504636" y="2981325"/>
            <a:ext cx="144462" cy="1444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AU" sz="2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0" name="AutoShape 22"/>
          <p:cNvSpPr>
            <a:spLocks noChangeArrowheads="1"/>
          </p:cNvSpPr>
          <p:nvPr/>
        </p:nvSpPr>
        <p:spPr bwMode="auto">
          <a:xfrm>
            <a:off x="5623421" y="2981325"/>
            <a:ext cx="144462" cy="1444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AU" sz="2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1" name="AutoShape 23"/>
          <p:cNvSpPr>
            <a:spLocks noChangeArrowheads="1"/>
          </p:cNvSpPr>
          <p:nvPr/>
        </p:nvSpPr>
        <p:spPr bwMode="auto">
          <a:xfrm>
            <a:off x="5794440" y="2981325"/>
            <a:ext cx="144462" cy="1444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AU" sz="2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2" name="AutoShape 24"/>
          <p:cNvSpPr>
            <a:spLocks noChangeArrowheads="1"/>
          </p:cNvSpPr>
          <p:nvPr/>
        </p:nvSpPr>
        <p:spPr bwMode="auto">
          <a:xfrm>
            <a:off x="5965459" y="2981325"/>
            <a:ext cx="144463" cy="1444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AU" sz="2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3" name="AutoShape 25"/>
          <p:cNvSpPr>
            <a:spLocks noChangeArrowheads="1"/>
          </p:cNvSpPr>
          <p:nvPr/>
        </p:nvSpPr>
        <p:spPr bwMode="auto">
          <a:xfrm>
            <a:off x="6136479" y="2981325"/>
            <a:ext cx="144463" cy="1444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AU" sz="2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4" name="AutoShape 26"/>
          <p:cNvSpPr>
            <a:spLocks noChangeArrowheads="1"/>
          </p:cNvSpPr>
          <p:nvPr/>
        </p:nvSpPr>
        <p:spPr bwMode="auto">
          <a:xfrm>
            <a:off x="6478519" y="2981325"/>
            <a:ext cx="144462" cy="1444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AU" sz="2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5" name="AutoShape 27"/>
          <p:cNvSpPr>
            <a:spLocks noChangeArrowheads="1"/>
          </p:cNvSpPr>
          <p:nvPr/>
        </p:nvSpPr>
        <p:spPr bwMode="auto">
          <a:xfrm>
            <a:off x="6649538" y="2981325"/>
            <a:ext cx="144463" cy="1444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AU" sz="2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6" name="AutoShape 28"/>
          <p:cNvSpPr>
            <a:spLocks noChangeArrowheads="1"/>
          </p:cNvSpPr>
          <p:nvPr/>
        </p:nvSpPr>
        <p:spPr bwMode="auto">
          <a:xfrm>
            <a:off x="6820558" y="2981325"/>
            <a:ext cx="144463" cy="1444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AU" sz="2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7" name="AutoShape 29"/>
          <p:cNvSpPr>
            <a:spLocks noChangeArrowheads="1"/>
          </p:cNvSpPr>
          <p:nvPr/>
        </p:nvSpPr>
        <p:spPr bwMode="auto">
          <a:xfrm>
            <a:off x="6991578" y="2981325"/>
            <a:ext cx="144462" cy="1444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AU" sz="2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8" name="AutoShape 30"/>
          <p:cNvSpPr>
            <a:spLocks noChangeArrowheads="1"/>
          </p:cNvSpPr>
          <p:nvPr/>
        </p:nvSpPr>
        <p:spPr bwMode="auto">
          <a:xfrm>
            <a:off x="7162597" y="2981325"/>
            <a:ext cx="144462" cy="1444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AU" sz="2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9" name="AutoShape 31"/>
          <p:cNvSpPr>
            <a:spLocks noChangeArrowheads="1"/>
          </p:cNvSpPr>
          <p:nvPr/>
        </p:nvSpPr>
        <p:spPr bwMode="auto">
          <a:xfrm>
            <a:off x="7333616" y="2981325"/>
            <a:ext cx="144463" cy="1444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AU" sz="2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6" name="AutoShape 21"/>
          <p:cNvSpPr>
            <a:spLocks noChangeArrowheads="1"/>
          </p:cNvSpPr>
          <p:nvPr/>
        </p:nvSpPr>
        <p:spPr bwMode="auto">
          <a:xfrm>
            <a:off x="8017693" y="2996505"/>
            <a:ext cx="144462" cy="1444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AU" sz="2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7" name="AutoShape 30"/>
          <p:cNvSpPr>
            <a:spLocks noChangeArrowheads="1"/>
          </p:cNvSpPr>
          <p:nvPr/>
        </p:nvSpPr>
        <p:spPr bwMode="auto">
          <a:xfrm>
            <a:off x="7675655" y="2996505"/>
            <a:ext cx="144462" cy="1444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AU" sz="2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8" name="AutoShape 31"/>
          <p:cNvSpPr>
            <a:spLocks noChangeArrowheads="1"/>
          </p:cNvSpPr>
          <p:nvPr/>
        </p:nvSpPr>
        <p:spPr bwMode="auto">
          <a:xfrm>
            <a:off x="7846674" y="2996505"/>
            <a:ext cx="144463" cy="1444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AU" sz="2200">
              <a:solidFill>
                <a:schemeClr val="tx1">
                  <a:lumMod val="50000"/>
                </a:schemeClr>
              </a:solidFill>
            </a:endParaRPr>
          </a:p>
        </p:txBody>
      </p:sp>
      <p:cxnSp>
        <p:nvCxnSpPr>
          <p:cNvPr id="8" name="Straight Connector 7"/>
          <p:cNvCxnSpPr>
            <a:endCxn id="44" idx="0"/>
          </p:cNvCxnSpPr>
          <p:nvPr/>
        </p:nvCxnSpPr>
        <p:spPr>
          <a:xfrm>
            <a:off x="5672512" y="1412776"/>
            <a:ext cx="0" cy="2541766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ight Arrow 4"/>
          <p:cNvSpPr/>
          <p:nvPr/>
        </p:nvSpPr>
        <p:spPr>
          <a:xfrm>
            <a:off x="5292080" y="1844825"/>
            <a:ext cx="3384376" cy="501436"/>
          </a:xfrm>
          <a:prstGeom prst="rightArrow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AU" sz="1400" b="1" smtClean="0">
                <a:solidFill>
                  <a:srgbClr val="FF0000"/>
                </a:solidFill>
              </a:rPr>
              <a:t>STAGE 1 (Static)</a:t>
            </a:r>
            <a:endParaRPr lang="en-AU" sz="1400" b="1">
              <a:solidFill>
                <a:srgbClr val="FF0000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39552" y="2378075"/>
            <a:ext cx="7883067" cy="24622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 lIns="72000" tIns="0" rIns="3600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AU" sz="1600" b="1" smtClean="0">
                <a:solidFill>
                  <a:schemeClr val="tx1">
                    <a:lumMod val="50000"/>
                  </a:schemeClr>
                </a:solidFill>
                <a:ea typeface="ＭＳ Ｐゴシック" pitchFamily="34" charset="-128"/>
              </a:rPr>
              <a:t>2010                  2012                      2014                       2016       </a:t>
            </a:r>
            <a:r>
              <a:rPr lang="en-AU" sz="1600" b="1" smtClean="0">
                <a:solidFill>
                  <a:srgbClr val="FF0000"/>
                </a:solidFill>
                <a:ea typeface="ＭＳ Ｐゴシック" pitchFamily="34" charset="-128"/>
              </a:rPr>
              <a:t>2017</a:t>
            </a:r>
            <a:r>
              <a:rPr lang="en-AU" sz="1600" b="1" smtClean="0">
                <a:solidFill>
                  <a:schemeClr val="tx1">
                    <a:lumMod val="50000"/>
                  </a:schemeClr>
                </a:solidFill>
                <a:ea typeface="ＭＳ Ｐゴシック" pitchFamily="34" charset="-128"/>
              </a:rPr>
              <a:t>      2018                </a:t>
            </a:r>
            <a:r>
              <a:rPr lang="en-AU" sz="1600" b="1" smtClean="0">
                <a:solidFill>
                  <a:srgbClr val="FF0000"/>
                </a:solidFill>
                <a:ea typeface="ＭＳ Ｐゴシック" pitchFamily="34" charset="-128"/>
              </a:rPr>
              <a:t>2020</a:t>
            </a:r>
          </a:p>
        </p:txBody>
      </p:sp>
      <p:sp>
        <p:nvSpPr>
          <p:cNvPr id="51" name="Right Arrow 50"/>
          <p:cNvSpPr/>
          <p:nvPr/>
        </p:nvSpPr>
        <p:spPr>
          <a:xfrm>
            <a:off x="6965021" y="1162058"/>
            <a:ext cx="1705025" cy="501436"/>
          </a:xfrm>
          <a:prstGeom prst="rightArrow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AU" sz="1400" b="1" smtClean="0">
                <a:solidFill>
                  <a:srgbClr val="FF0000"/>
                </a:solidFill>
              </a:rPr>
              <a:t>STAGE 2 (Dynamic)</a:t>
            </a:r>
            <a:endParaRPr lang="en-AU" sz="1400" b="1">
              <a:solidFill>
                <a:srgbClr val="FF0000"/>
              </a:solidFill>
            </a:endParaRPr>
          </a:p>
        </p:txBody>
      </p:sp>
      <p:sp>
        <p:nvSpPr>
          <p:cNvPr id="53" name="AutoShape 21"/>
          <p:cNvSpPr>
            <a:spLocks noChangeArrowheads="1"/>
          </p:cNvSpPr>
          <p:nvPr/>
        </p:nvSpPr>
        <p:spPr bwMode="auto">
          <a:xfrm>
            <a:off x="8343419" y="2996952"/>
            <a:ext cx="144462" cy="1444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AU" sz="2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4" name="AutoShape 31"/>
          <p:cNvSpPr>
            <a:spLocks noChangeArrowheads="1"/>
          </p:cNvSpPr>
          <p:nvPr/>
        </p:nvSpPr>
        <p:spPr bwMode="auto">
          <a:xfrm>
            <a:off x="8172400" y="2996952"/>
            <a:ext cx="144463" cy="1444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AU" sz="22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5" name="Content Placeholder 5"/>
          <p:cNvSpPr>
            <a:spLocks noGrp="1"/>
          </p:cNvSpPr>
          <p:nvPr>
            <p:ph idx="1"/>
          </p:nvPr>
        </p:nvSpPr>
        <p:spPr>
          <a:xfrm>
            <a:off x="323850" y="1340769"/>
            <a:ext cx="4464174" cy="504056"/>
          </a:xfrm>
        </p:spPr>
        <p:txBody>
          <a:bodyPr lIns="90000">
            <a:normAutofit/>
          </a:bodyPr>
          <a:lstStyle/>
          <a:p>
            <a:pPr marL="85725" lvl="1" indent="0">
              <a:buNone/>
              <a:defRPr/>
            </a:pPr>
            <a:r>
              <a:rPr lang="en-AU" sz="2000" b="0" smtClean="0">
                <a:cs typeface="Verdana" pitchFamily="34" charset="0"/>
              </a:rPr>
              <a:t>Roadmap endorsed by ICSM and ANZLIC</a:t>
            </a:r>
            <a:endParaRPr lang="en-AU" sz="1600" b="0"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1974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GDA2020 – </a:t>
            </a:r>
            <a:r>
              <a:rPr lang="en-AU" sz="4000" dirty="0" smtClean="0">
                <a:solidFill>
                  <a:srgbClr val="FF0000"/>
                </a:solidFill>
              </a:rPr>
              <a:t>WHAT</a:t>
            </a:r>
            <a:r>
              <a:rPr lang="en-AU" sz="4000" dirty="0" smtClean="0"/>
              <a:t> are the consumables?</a:t>
            </a:r>
            <a:endParaRPr lang="en-AU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16</a:t>
            </a:fld>
            <a:endParaRPr lang="en-AU"/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347954" y="1268760"/>
            <a:ext cx="8184486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/>
          <a:lstStyle/>
          <a:p>
            <a:pPr marL="0" lvl="3"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defRPr/>
            </a:pPr>
            <a:r>
              <a:rPr lang="en-AU" sz="2000" dirty="0">
                <a:solidFill>
                  <a:srgbClr val="FF0000"/>
                </a:solidFill>
              </a:rPr>
              <a:t>Permanent Committee on Geodesy (PCG) </a:t>
            </a:r>
            <a:endParaRPr lang="en-AU" sz="2000" dirty="0" smtClean="0">
              <a:solidFill>
                <a:srgbClr val="FF0000"/>
              </a:solidFill>
            </a:endParaRPr>
          </a:p>
          <a:p>
            <a:pPr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defRPr/>
            </a:pPr>
            <a:r>
              <a:rPr lang="en-AU" sz="2400" dirty="0" smtClean="0"/>
              <a:t>Technical </a:t>
            </a:r>
            <a:r>
              <a:rPr lang="en-AU" sz="2400" dirty="0"/>
              <a:t>products to be made available:</a:t>
            </a:r>
          </a:p>
          <a:p>
            <a:pPr marL="971550" lvl="1" indent="-514350" eaLnBrk="0" hangingPunct="0">
              <a:spcAft>
                <a:spcPts val="600"/>
              </a:spcAft>
              <a:buSzPct val="100000"/>
              <a:buFont typeface="+mj-lt"/>
              <a:buAutoNum type="arabicPeriod"/>
              <a:defRPr/>
            </a:pPr>
            <a:r>
              <a:rPr lang="en-AU" sz="2000" dirty="0"/>
              <a:t>Conformal </a:t>
            </a:r>
            <a:r>
              <a:rPr lang="en-AU" sz="2000" b="1" dirty="0"/>
              <a:t>transformation parameters</a:t>
            </a:r>
          </a:p>
          <a:p>
            <a:pPr marL="971550" lvl="1" indent="-514350" eaLnBrk="0" hangingPunct="0">
              <a:spcAft>
                <a:spcPts val="600"/>
              </a:spcAft>
              <a:buSzPct val="100000"/>
              <a:buFont typeface="+mj-lt"/>
              <a:buAutoNum type="arabicPeriod"/>
              <a:defRPr/>
            </a:pPr>
            <a:r>
              <a:rPr lang="en-AU" sz="2000" dirty="0"/>
              <a:t>A </a:t>
            </a:r>
            <a:r>
              <a:rPr lang="en-AU" sz="2000" b="1" dirty="0"/>
              <a:t>grid file </a:t>
            </a:r>
            <a:r>
              <a:rPr lang="en-AU" sz="2000" dirty="0"/>
              <a:t>incorporating conformal transformation and distortions in GDA94 realisation</a:t>
            </a:r>
          </a:p>
          <a:p>
            <a:pPr marL="971550" lvl="1" indent="-514350" eaLnBrk="0" hangingPunct="0">
              <a:spcAft>
                <a:spcPts val="600"/>
              </a:spcAft>
              <a:buSzPct val="100000"/>
              <a:buFont typeface="+mj-lt"/>
              <a:buAutoNum type="arabicPeriod"/>
              <a:defRPr/>
            </a:pPr>
            <a:r>
              <a:rPr lang="en-AU" sz="2000" dirty="0"/>
              <a:t>A </a:t>
            </a:r>
            <a:r>
              <a:rPr lang="en-AU" sz="2000" b="1" dirty="0"/>
              <a:t>plate motion </a:t>
            </a:r>
            <a:r>
              <a:rPr lang="en-AU" sz="2000" b="1" dirty="0" smtClean="0"/>
              <a:t>model</a:t>
            </a:r>
            <a:endParaRPr lang="en-AU" sz="2000" dirty="0" smtClean="0"/>
          </a:p>
          <a:p>
            <a:pPr marL="0" lvl="3"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defRPr/>
            </a:pPr>
            <a:r>
              <a:rPr lang="en-AU" sz="2000" dirty="0" smtClean="0">
                <a:solidFill>
                  <a:srgbClr val="FF0000"/>
                </a:solidFill>
              </a:rPr>
              <a:t>Implementation Working Group (GMIWG)</a:t>
            </a:r>
          </a:p>
          <a:p>
            <a:pPr lvl="1" eaLnBrk="0" hangingPunct="0">
              <a:spcAft>
                <a:spcPts val="600"/>
              </a:spcAft>
              <a:buSzPct val="100000"/>
              <a:defRPr/>
            </a:pPr>
            <a:r>
              <a:rPr lang="en-AU" sz="2400" dirty="0" smtClean="0"/>
              <a:t>Assistance to be made available:</a:t>
            </a:r>
          </a:p>
          <a:p>
            <a:pPr marL="971550" lvl="1" indent="-514350" eaLnBrk="0" hangingPunct="0">
              <a:spcAft>
                <a:spcPts val="600"/>
              </a:spcAft>
              <a:buSzPct val="100000"/>
              <a:buFont typeface="+mj-lt"/>
              <a:buAutoNum type="arabicPeriod"/>
              <a:defRPr/>
            </a:pPr>
            <a:r>
              <a:rPr lang="en-AU" sz="2000" dirty="0" smtClean="0"/>
              <a:t>Online Datum </a:t>
            </a:r>
            <a:r>
              <a:rPr lang="en-AU" sz="2000" b="1" dirty="0" smtClean="0"/>
              <a:t>transformation/conversion tools</a:t>
            </a:r>
          </a:p>
          <a:p>
            <a:pPr marL="971550" lvl="1" indent="-514350" eaLnBrk="0" hangingPunct="0">
              <a:spcAft>
                <a:spcPts val="600"/>
              </a:spcAft>
              <a:buSzPct val="100000"/>
              <a:buFont typeface="+mj-lt"/>
              <a:buAutoNum type="arabicPeriod"/>
              <a:defRPr/>
            </a:pPr>
            <a:r>
              <a:rPr lang="en-AU" sz="2000" dirty="0"/>
              <a:t>Conduct </a:t>
            </a:r>
            <a:r>
              <a:rPr lang="en-AU" sz="2000" dirty="0" smtClean="0"/>
              <a:t>online </a:t>
            </a:r>
            <a:r>
              <a:rPr lang="en-AU" sz="2000" b="1" dirty="0" smtClean="0"/>
              <a:t>surveys </a:t>
            </a:r>
            <a:r>
              <a:rPr lang="en-AU" sz="2000" dirty="0"/>
              <a:t>and </a:t>
            </a:r>
            <a:r>
              <a:rPr lang="en-AU" sz="2000" dirty="0" smtClean="0"/>
              <a:t>stakeholder engagement </a:t>
            </a:r>
            <a:r>
              <a:rPr lang="en-AU" sz="2000" dirty="0"/>
              <a:t>to </a:t>
            </a:r>
            <a:r>
              <a:rPr lang="en-AU" sz="2000" b="1" dirty="0"/>
              <a:t>understand </a:t>
            </a:r>
            <a:r>
              <a:rPr lang="en-AU" sz="2000" b="1" dirty="0" smtClean="0"/>
              <a:t>needs </a:t>
            </a:r>
            <a:r>
              <a:rPr lang="en-AU" sz="2000" dirty="0" smtClean="0"/>
              <a:t>and address </a:t>
            </a:r>
            <a:r>
              <a:rPr lang="en-AU" sz="2000" b="1" dirty="0" smtClean="0"/>
              <a:t>concerns</a:t>
            </a:r>
            <a:endParaRPr lang="en-AU" sz="2000" b="1" dirty="0"/>
          </a:p>
          <a:p>
            <a:pPr marL="971550" lvl="1" indent="-514350" eaLnBrk="0" hangingPunct="0">
              <a:spcAft>
                <a:spcPts val="600"/>
              </a:spcAft>
              <a:buSzPct val="100000"/>
              <a:buFont typeface="+mj-lt"/>
              <a:buAutoNum type="arabicPeriod"/>
              <a:defRPr/>
            </a:pPr>
            <a:r>
              <a:rPr lang="en-AU" sz="2000" dirty="0" smtClean="0"/>
              <a:t>An </a:t>
            </a:r>
            <a:r>
              <a:rPr lang="en-AU" sz="2000" b="1" dirty="0" smtClean="0"/>
              <a:t>online forum  </a:t>
            </a:r>
            <a:r>
              <a:rPr lang="en-AU" sz="2000" dirty="0" smtClean="0"/>
              <a:t>to discuss user implementation requirements/concerns – Q&amp;A</a:t>
            </a:r>
          </a:p>
          <a:p>
            <a:pPr marL="971550" lvl="1" indent="-514350" eaLnBrk="0" hangingPunct="0">
              <a:spcAft>
                <a:spcPts val="600"/>
              </a:spcAft>
              <a:buSzPct val="100000"/>
              <a:buFont typeface="+mj-lt"/>
              <a:buAutoNum type="arabicPeriod"/>
              <a:defRPr/>
            </a:pPr>
            <a:r>
              <a:rPr lang="en-AU" sz="2000" dirty="0" smtClean="0"/>
              <a:t>Collate and distribute </a:t>
            </a:r>
            <a:r>
              <a:rPr lang="en-AU" sz="2000" b="1" dirty="0" smtClean="0"/>
              <a:t>promotional material </a:t>
            </a:r>
            <a:r>
              <a:rPr lang="en-AU" sz="2000" dirty="0" smtClean="0"/>
              <a:t>to Datum users</a:t>
            </a:r>
          </a:p>
        </p:txBody>
      </p:sp>
    </p:spTree>
    <p:extLst>
      <p:ext uri="{BB962C8B-B14F-4D97-AF65-F5344CB8AC3E}">
        <p14:creationId xmlns:p14="http://schemas.microsoft.com/office/powerpoint/2010/main" val="16761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Overview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17</a:t>
            </a:fld>
            <a:endParaRPr lang="en-AU" dirty="0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323850" y="1268760"/>
            <a:ext cx="8208590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/>
          <a:lstStyle/>
          <a:p>
            <a:pPr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charset="0"/>
              <a:buNone/>
              <a:defRPr/>
            </a:pPr>
            <a:endParaRPr lang="en-AU" sz="2600" dirty="0" smtClean="0">
              <a:latin typeface="+mn-lt"/>
            </a:endParaRP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endParaRPr lang="en-AU" sz="2600" dirty="0" smtClean="0">
              <a:solidFill>
                <a:schemeClr val="bg1">
                  <a:lumMod val="85000"/>
                </a:schemeClr>
              </a:solidFill>
            </a:endParaRP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GDA2020 </a:t>
            </a:r>
            <a:r>
              <a:rPr lang="en-AU" sz="2600" dirty="0">
                <a:solidFill>
                  <a:schemeClr val="bg1">
                    <a:lumMod val="85000"/>
                  </a:schemeClr>
                </a:solidFill>
              </a:rPr>
              <a:t>– WHO’s idea was it</a:t>
            </a: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?</a:t>
            </a: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GDA2020 </a:t>
            </a:r>
            <a:r>
              <a:rPr lang="en-AU" sz="2600" dirty="0">
                <a:solidFill>
                  <a:schemeClr val="bg1">
                    <a:lumMod val="85000"/>
                  </a:schemeClr>
                </a:solidFill>
              </a:rPr>
              <a:t>– WHAT is it</a:t>
            </a: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?</a:t>
            </a: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/>
              <a:t>GDA2020 </a:t>
            </a:r>
            <a:r>
              <a:rPr lang="en-AU" sz="2600" dirty="0"/>
              <a:t>– </a:t>
            </a:r>
            <a:r>
              <a:rPr lang="en-AU" sz="2600" dirty="0" smtClean="0">
                <a:solidFill>
                  <a:srgbClr val="FF0000"/>
                </a:solidFill>
              </a:rPr>
              <a:t>WHY </a:t>
            </a:r>
            <a:r>
              <a:rPr lang="en-AU" sz="2600" dirty="0" smtClean="0"/>
              <a:t>do we need a new Datum?</a:t>
            </a:r>
            <a:endParaRPr lang="en-AU" sz="2600" dirty="0"/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GDA2020 – HOW do we do it?</a:t>
            </a: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GDA2020 </a:t>
            </a:r>
            <a:r>
              <a:rPr lang="en-AU" sz="2600" dirty="0">
                <a:solidFill>
                  <a:schemeClr val="bg1">
                    <a:lumMod val="85000"/>
                  </a:schemeClr>
                </a:solidFill>
              </a:rPr>
              <a:t>– </a:t>
            </a: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FEEDBACK so far</a:t>
            </a:r>
            <a:endParaRPr lang="en-AU" sz="2600" dirty="0">
              <a:solidFill>
                <a:schemeClr val="bg1">
                  <a:lumMod val="85000"/>
                </a:schemeClr>
              </a:solidFill>
            </a:endParaRP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endParaRPr lang="en-AU" sz="2600" dirty="0" smtClean="0"/>
          </a:p>
          <a:p>
            <a:pPr marL="457200" indent="-457200"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n-AU" sz="2600" dirty="0" smtClean="0">
              <a:latin typeface="+mn-lt"/>
            </a:endParaRPr>
          </a:p>
          <a:p>
            <a:pPr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charset="0"/>
              <a:buNone/>
              <a:defRPr/>
            </a:pPr>
            <a:endParaRPr lang="en-AU" sz="2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3032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MrTim_Australia_Outline.png (1000×931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193178"/>
            <a:ext cx="4032448" cy="3754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MrTim_Australia_Outline.png (1000×931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916832"/>
            <a:ext cx="4032448" cy="3754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MrTim_Australia_Outline.png (1000×931)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628800"/>
            <a:ext cx="4032448" cy="3754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MrTim_Australia_Outline.png (1000×931)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414669"/>
            <a:ext cx="4032448" cy="3754209"/>
          </a:xfrm>
          <a:prstGeom prst="rect">
            <a:avLst/>
          </a:prstGeom>
          <a:noFill/>
        </p:spPr>
      </p:pic>
      <p:cxnSp>
        <p:nvCxnSpPr>
          <p:cNvPr id="10" name="Straight Arrow Connector 9"/>
          <p:cNvCxnSpPr/>
          <p:nvPr/>
        </p:nvCxnSpPr>
        <p:spPr bwMode="auto">
          <a:xfrm flipV="1">
            <a:off x="1692749" y="1923621"/>
            <a:ext cx="864096" cy="136815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Oval 10"/>
          <p:cNvSpPr/>
          <p:nvPr/>
        </p:nvSpPr>
        <p:spPr bwMode="auto">
          <a:xfrm>
            <a:off x="5328096" y="2564904"/>
            <a:ext cx="108000" cy="108000"/>
          </a:xfrm>
          <a:prstGeom prst="ellipse">
            <a:avLst/>
          </a:prstGeom>
          <a:solidFill>
            <a:srgbClr val="3898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5472112" y="2276872"/>
            <a:ext cx="108000" cy="108000"/>
          </a:xfrm>
          <a:prstGeom prst="ellipse">
            <a:avLst/>
          </a:prstGeom>
          <a:solidFill>
            <a:srgbClr val="3898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5580112" y="1988840"/>
            <a:ext cx="108000" cy="108000"/>
          </a:xfrm>
          <a:prstGeom prst="ellipse">
            <a:avLst/>
          </a:prstGeom>
          <a:solidFill>
            <a:srgbClr val="3898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5184080" y="2888952"/>
            <a:ext cx="108000" cy="108000"/>
          </a:xfrm>
          <a:prstGeom prst="ellipse">
            <a:avLst/>
          </a:prstGeom>
          <a:solidFill>
            <a:srgbClr val="3898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249164" y="1844824"/>
            <a:ext cx="24449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90575" lvl="1" indent="-342900">
              <a:buFont typeface="Arial"/>
              <a:buChar char="•"/>
            </a:pPr>
            <a:r>
              <a:rPr lang="en-AU" dirty="0"/>
              <a:t>~7 cm / year </a:t>
            </a:r>
            <a:endParaRPr lang="en-AU" dirty="0" smtClean="0"/>
          </a:p>
          <a:p>
            <a:pPr marL="790575" lvl="1" indent="-342900">
              <a:buFont typeface="Arial"/>
              <a:buChar char="•"/>
            </a:pPr>
            <a:r>
              <a:rPr lang="en-AU" dirty="0" smtClean="0"/>
              <a:t>1.8 </a:t>
            </a:r>
            <a:r>
              <a:rPr lang="en-AU" dirty="0"/>
              <a:t>m by </a:t>
            </a:r>
            <a:r>
              <a:rPr lang="en-AU" dirty="0" smtClean="0"/>
              <a:t>2020</a:t>
            </a:r>
            <a:endParaRPr lang="en-AU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50850" y="-11113"/>
            <a:ext cx="8229600" cy="1143001"/>
          </a:xfrm>
        </p:spPr>
        <p:txBody>
          <a:bodyPr>
            <a:normAutofit/>
          </a:bodyPr>
          <a:lstStyle/>
          <a:p>
            <a:r>
              <a:rPr lang="en-AU" altLang="en-US" sz="3600" dirty="0" smtClean="0"/>
              <a:t>GDA2020 - </a:t>
            </a:r>
            <a:r>
              <a:rPr lang="en-AU" altLang="en-US" sz="3600" dirty="0" smtClean="0">
                <a:solidFill>
                  <a:srgbClr val="FF0000"/>
                </a:solidFill>
              </a:rPr>
              <a:t>WHY</a:t>
            </a:r>
            <a:r>
              <a:rPr lang="en-AU" altLang="en-US" sz="3600" dirty="0" smtClean="0"/>
              <a:t> do we need a new datum?</a:t>
            </a: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448266" y="6237312"/>
            <a:ext cx="8229600" cy="5232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sz="2800" dirty="0" smtClean="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rPr>
              <a:t>ITRF position (from GPS) vs GDA94 position</a:t>
            </a:r>
            <a:endParaRPr lang="en-A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423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itle 1"/>
          <p:cNvSpPr>
            <a:spLocks noGrp="1"/>
          </p:cNvSpPr>
          <p:nvPr>
            <p:ph type="title"/>
          </p:nvPr>
        </p:nvSpPr>
        <p:spPr>
          <a:xfrm>
            <a:off x="450850" y="-11113"/>
            <a:ext cx="8229600" cy="1143001"/>
          </a:xfrm>
        </p:spPr>
        <p:txBody>
          <a:bodyPr>
            <a:normAutofit/>
          </a:bodyPr>
          <a:lstStyle/>
          <a:p>
            <a:r>
              <a:rPr lang="en-AU" altLang="en-US" sz="3600" dirty="0" smtClean="0"/>
              <a:t>GDA2020 - </a:t>
            </a:r>
            <a:r>
              <a:rPr lang="en-AU" altLang="en-US" sz="3600" dirty="0" smtClean="0">
                <a:solidFill>
                  <a:srgbClr val="FF0000"/>
                </a:solidFill>
              </a:rPr>
              <a:t>WHY</a:t>
            </a:r>
            <a:r>
              <a:rPr lang="en-AU" altLang="en-US" sz="3600" dirty="0" smtClean="0"/>
              <a:t> do we need a new datum?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172450" y="6356350"/>
            <a:ext cx="792163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A1D2059-406F-4B96-898C-D62C030B17EE}" type="slidenum">
              <a:rPr lang="en-AU"/>
              <a:pPr>
                <a:defRPr/>
              </a:pPr>
              <a:t>19</a:t>
            </a:fld>
            <a:endParaRPr lang="en-AU" dirty="0"/>
          </a:p>
        </p:txBody>
      </p:sp>
      <p:pic>
        <p:nvPicPr>
          <p:cNvPr id="96260" name="Picture 8" descr="Yallourn-landslide-57513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100" y="4268788"/>
            <a:ext cx="3678238" cy="2522537"/>
          </a:xfrm>
          <a:prstGeom prst="rect">
            <a:avLst/>
          </a:prstGeom>
          <a:noFill/>
          <a:ln w="9525">
            <a:solidFill>
              <a:srgbClr val="33343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6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4268788"/>
            <a:ext cx="2501900" cy="2509837"/>
          </a:xfrm>
          <a:prstGeom prst="rect">
            <a:avLst/>
          </a:prstGeom>
          <a:noFill/>
          <a:ln w="9525">
            <a:solidFill>
              <a:srgbClr val="33343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262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138" y="4268788"/>
            <a:ext cx="2586037" cy="2513012"/>
          </a:xfrm>
          <a:prstGeom prst="rect">
            <a:avLst/>
          </a:prstGeom>
          <a:noFill/>
          <a:ln w="9525" algn="ctr">
            <a:solidFill>
              <a:srgbClr val="33343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355600" y="4040188"/>
            <a:ext cx="2333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257175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257175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257175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257175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257175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2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2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2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257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AU" altLang="en-US" sz="1000">
                <a:latin typeface="+mn-lt"/>
                <a:ea typeface="Verdana" pitchFamily="34" charset="0"/>
                <a:cs typeface="Verdana" pitchFamily="34" charset="0"/>
              </a:rPr>
              <a:t>Image sources: ga.gov.au, depi.vic.gov.au</a:t>
            </a:r>
            <a:endParaRPr lang="en-AU" altLang="en-US" sz="1000">
              <a:solidFill>
                <a:srgbClr val="706359"/>
              </a:solidFill>
              <a:latin typeface="+mn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9626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638" y="1386651"/>
            <a:ext cx="4584700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5"/>
          <p:cNvSpPr>
            <a:spLocks noGrp="1"/>
          </p:cNvSpPr>
          <p:nvPr>
            <p:ph idx="1"/>
          </p:nvPr>
        </p:nvSpPr>
        <p:spPr>
          <a:xfrm>
            <a:off x="117475" y="1268413"/>
            <a:ext cx="8631238" cy="5414962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/>
          <a:lstStyle/>
          <a:p>
            <a:pPr marL="0" indent="0" defTabSz="457200">
              <a:spcAft>
                <a:spcPts val="3000"/>
              </a:spcAft>
              <a:buClr>
                <a:srgbClr val="FFFFFF"/>
              </a:buClr>
              <a:buSzPct val="100000"/>
              <a:buFontTx/>
              <a:buNone/>
              <a:defRPr/>
            </a:pPr>
            <a:r>
              <a:rPr lang="en-AU" sz="2200" dirty="0" smtClean="0">
                <a:solidFill>
                  <a:schemeClr val="tx1"/>
                </a:solidFill>
                <a:cs typeface="Verdana" pitchFamily="34" charset="0"/>
              </a:rPr>
              <a:t>The Earth’s landscape is changing</a:t>
            </a:r>
          </a:p>
          <a:p>
            <a:pPr marL="0" lvl="1" indent="0" defTabSz="457200">
              <a:buClr>
                <a:srgbClr val="FFFFFF"/>
              </a:buClr>
              <a:buSzPct val="100000"/>
              <a:buNone/>
              <a:defRPr/>
            </a:pPr>
            <a:r>
              <a:rPr lang="en-AU" sz="2000" dirty="0">
                <a:latin typeface="+mj-lt"/>
                <a:cs typeface="Verdana" pitchFamily="34" charset="0"/>
              </a:rPr>
              <a:t>Spatial and </a:t>
            </a:r>
            <a:r>
              <a:rPr lang="en-AU" sz="2000" dirty="0" smtClean="0">
                <a:latin typeface="+mj-lt"/>
                <a:cs typeface="Verdana" pitchFamily="34" charset="0"/>
              </a:rPr>
              <a:t>temporal change</a:t>
            </a:r>
            <a:endParaRPr lang="en-AU" sz="2000" dirty="0">
              <a:latin typeface="+mj-lt"/>
              <a:cs typeface="Verdana" pitchFamily="34" charset="0"/>
            </a:endParaRPr>
          </a:p>
          <a:p>
            <a:pPr marL="0" lvl="1" indent="-552450" defTabSz="457200">
              <a:buClr>
                <a:srgbClr val="FFFFFF"/>
              </a:buClr>
              <a:buSzPct val="100000"/>
              <a:buFontTx/>
              <a:buNone/>
              <a:defRPr/>
            </a:pPr>
            <a:r>
              <a:rPr lang="en-AU" sz="2000" dirty="0">
                <a:latin typeface="+mj-lt"/>
                <a:cs typeface="Verdana" pitchFamily="34" charset="0"/>
              </a:rPr>
              <a:t>Local and regional </a:t>
            </a:r>
            <a:r>
              <a:rPr lang="en-AU" sz="2000" dirty="0" smtClean="0">
                <a:latin typeface="+mj-lt"/>
                <a:cs typeface="Verdana" pitchFamily="34" charset="0"/>
              </a:rPr>
              <a:t>effect</a:t>
            </a:r>
            <a:endParaRPr lang="en-AU" sz="2000" dirty="0">
              <a:latin typeface="+mj-lt"/>
              <a:cs typeface="Verdana" pitchFamily="34" charset="0"/>
            </a:endParaRPr>
          </a:p>
          <a:p>
            <a:pPr marL="0" lvl="1" indent="-552450" defTabSz="457200">
              <a:buClr>
                <a:srgbClr val="FFFFFF"/>
              </a:buClr>
              <a:buSzPct val="100000"/>
              <a:buFontTx/>
              <a:buNone/>
              <a:defRPr/>
            </a:pPr>
            <a:r>
              <a:rPr lang="en-AU" sz="2000" dirty="0">
                <a:latin typeface="+mj-lt"/>
                <a:cs typeface="Verdana" pitchFamily="34" charset="0"/>
              </a:rPr>
              <a:t>Seismic (irregular), tectonic (</a:t>
            </a:r>
            <a:r>
              <a:rPr lang="en-AU" sz="2000" dirty="0" smtClean="0">
                <a:latin typeface="+mj-lt"/>
                <a:cs typeface="Verdana" pitchFamily="34" charset="0"/>
              </a:rPr>
              <a:t>regular)</a:t>
            </a:r>
            <a:endParaRPr lang="en-AU" sz="2000" dirty="0">
              <a:latin typeface="+mj-lt"/>
              <a:cs typeface="Verdana" pitchFamily="34" charset="0"/>
            </a:endParaRPr>
          </a:p>
          <a:p>
            <a:pPr marL="0" lvl="1" indent="-552450" defTabSz="457200">
              <a:buClr>
                <a:srgbClr val="FFFFFF"/>
              </a:buClr>
              <a:buSzPct val="100000"/>
              <a:buFontTx/>
              <a:buNone/>
              <a:defRPr/>
            </a:pPr>
            <a:r>
              <a:rPr lang="en-AU" sz="2000" dirty="0">
                <a:latin typeface="+mj-lt"/>
                <a:cs typeface="Verdana" pitchFamily="34" charset="0"/>
              </a:rPr>
              <a:t>Natural, anthropogenic (man-made)</a:t>
            </a:r>
          </a:p>
          <a:p>
            <a:pPr indent="-552450" defTabSz="457200">
              <a:spcAft>
                <a:spcPts val="3000"/>
              </a:spcAft>
              <a:buClr>
                <a:srgbClr val="FFFFFF"/>
              </a:buClr>
              <a:buSzPct val="100000"/>
              <a:defRPr/>
            </a:pPr>
            <a:r>
              <a:rPr lang="en-AU" sz="2200" dirty="0" smtClean="0">
                <a:solidFill>
                  <a:srgbClr val="706359">
                    <a:lumMod val="50000"/>
                  </a:srgbClr>
                </a:solidFill>
                <a:cs typeface="Verdana" pitchFamily="34" charset="0"/>
              </a:rPr>
              <a:t> </a:t>
            </a:r>
            <a:endParaRPr lang="en-AU" sz="2200" dirty="0">
              <a:solidFill>
                <a:srgbClr val="706359">
                  <a:lumMod val="50000"/>
                </a:srgbClr>
              </a:solidFill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13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Overview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2</a:t>
            </a:fld>
            <a:endParaRPr lang="en-AU" dirty="0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323850" y="1268760"/>
            <a:ext cx="8208590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/>
          <a:lstStyle/>
          <a:p>
            <a:pPr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charset="0"/>
              <a:buNone/>
              <a:defRPr/>
            </a:pPr>
            <a:endParaRPr lang="en-AU" sz="2600" dirty="0" smtClean="0">
              <a:latin typeface="+mn-lt"/>
            </a:endParaRP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endParaRPr lang="en-AU" sz="2600" dirty="0" smtClean="0"/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/>
              <a:t>GDA2020 </a:t>
            </a:r>
            <a:r>
              <a:rPr lang="en-AU" sz="2600" dirty="0"/>
              <a:t>– </a:t>
            </a:r>
            <a:r>
              <a:rPr lang="en-AU" sz="2600" dirty="0">
                <a:solidFill>
                  <a:srgbClr val="FF0000"/>
                </a:solidFill>
              </a:rPr>
              <a:t>WHO</a:t>
            </a:r>
            <a:r>
              <a:rPr lang="en-AU" sz="2600" dirty="0"/>
              <a:t>’s idea was it</a:t>
            </a:r>
            <a:r>
              <a:rPr lang="en-AU" sz="2600" dirty="0" smtClean="0"/>
              <a:t>?</a:t>
            </a: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/>
              <a:t>GDA2020 </a:t>
            </a:r>
            <a:r>
              <a:rPr lang="en-AU" sz="2600" dirty="0"/>
              <a:t>– </a:t>
            </a:r>
            <a:r>
              <a:rPr lang="en-AU" sz="2600" dirty="0">
                <a:solidFill>
                  <a:srgbClr val="FF0000"/>
                </a:solidFill>
              </a:rPr>
              <a:t>WHAT </a:t>
            </a:r>
            <a:r>
              <a:rPr lang="en-AU" sz="2600" dirty="0"/>
              <a:t>is it</a:t>
            </a:r>
            <a:r>
              <a:rPr lang="en-AU" sz="2600" dirty="0" smtClean="0"/>
              <a:t>?</a:t>
            </a: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/>
              <a:t>GDA2020 </a:t>
            </a:r>
            <a:r>
              <a:rPr lang="en-AU" sz="2600" dirty="0"/>
              <a:t>– </a:t>
            </a:r>
            <a:r>
              <a:rPr lang="en-AU" sz="2600" dirty="0" smtClean="0">
                <a:solidFill>
                  <a:srgbClr val="FF0000"/>
                </a:solidFill>
              </a:rPr>
              <a:t>WHY </a:t>
            </a:r>
            <a:r>
              <a:rPr lang="en-AU" sz="2600" dirty="0" smtClean="0"/>
              <a:t>do we need a new Datum?</a:t>
            </a:r>
            <a:endParaRPr lang="en-AU" sz="2600" dirty="0"/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/>
              <a:t>GDA2020 – </a:t>
            </a:r>
            <a:r>
              <a:rPr lang="en-AU" sz="2600" dirty="0" smtClean="0">
                <a:solidFill>
                  <a:srgbClr val="FF0000"/>
                </a:solidFill>
              </a:rPr>
              <a:t>HOW </a:t>
            </a:r>
            <a:r>
              <a:rPr lang="en-AU" sz="2600" dirty="0" smtClean="0"/>
              <a:t>do we do it?</a:t>
            </a: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/>
              <a:t>GDA2020 </a:t>
            </a:r>
            <a:r>
              <a:rPr lang="en-AU" sz="2600" dirty="0"/>
              <a:t>– </a:t>
            </a:r>
            <a:r>
              <a:rPr lang="en-AU" sz="2600" dirty="0" smtClean="0">
                <a:solidFill>
                  <a:srgbClr val="FF0000"/>
                </a:solidFill>
              </a:rPr>
              <a:t>FEEDBACK </a:t>
            </a:r>
            <a:r>
              <a:rPr lang="en-AU" sz="2600" dirty="0" smtClean="0"/>
              <a:t>so far</a:t>
            </a:r>
            <a:endParaRPr lang="en-AU" sz="2600" dirty="0"/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endParaRPr lang="en-AU" sz="2600" dirty="0" smtClean="0"/>
          </a:p>
          <a:p>
            <a:pPr marL="457200" indent="-457200"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n-AU" sz="2600" dirty="0" smtClean="0">
              <a:latin typeface="+mn-lt"/>
            </a:endParaRPr>
          </a:p>
          <a:p>
            <a:pPr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charset="0"/>
              <a:buNone/>
              <a:defRPr/>
            </a:pPr>
            <a:endParaRPr lang="en-AU" sz="2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010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gpsworld.com/wp-content/uploads/2015/02/Pesyna_opener-1024x6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8788" y="3357563"/>
            <a:ext cx="4606925" cy="3068637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284" name="TextBox 1"/>
          <p:cNvSpPr txBox="1">
            <a:spLocks noChangeArrowheads="1"/>
          </p:cNvSpPr>
          <p:nvPr/>
        </p:nvSpPr>
        <p:spPr bwMode="auto">
          <a:xfrm>
            <a:off x="323850" y="1244600"/>
            <a:ext cx="8496300" cy="347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/>
          <a:lstStyle>
            <a:lvl1pPr indent="-552450" algn="l" defTabSz="457200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 defTabSz="457200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 defTabSz="457200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 defTabSz="457200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 defTabSz="457200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FontTx/>
              <a:buNone/>
            </a:pPr>
            <a:r>
              <a:rPr lang="en-AU" altLang="en-US" sz="2000" dirty="0">
                <a:solidFill>
                  <a:srgbClr val="38312C"/>
                </a:solidFill>
                <a:latin typeface="Calibri" pitchFamily="34" charset="0"/>
                <a:ea typeface="Verdana" pitchFamily="34" charset="0"/>
                <a:cs typeface="Verdana" pitchFamily="34" charset="0"/>
              </a:rPr>
              <a:t>Ubiquitous, accurate GNSS-assisted positioning in real time is inevitable</a:t>
            </a:r>
          </a:p>
          <a:p>
            <a:pPr algn="ctr"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FontTx/>
              <a:buNone/>
            </a:pPr>
            <a:r>
              <a:rPr lang="en-AU" altLang="en-US" sz="2000" dirty="0">
                <a:solidFill>
                  <a:srgbClr val="38312C"/>
                </a:solidFill>
                <a:latin typeface="Calibri" pitchFamily="34" charset="0"/>
                <a:ea typeface="Verdana" pitchFamily="34" charset="0"/>
                <a:cs typeface="Verdana" pitchFamily="34" charset="0"/>
              </a:rPr>
              <a:t>Centimetre positioning via smartphones is almost here</a:t>
            </a:r>
          </a:p>
          <a:p>
            <a:pPr algn="ctr"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FontTx/>
              <a:buNone/>
            </a:pPr>
            <a:r>
              <a:rPr lang="en-AU" altLang="en-US" sz="2000" dirty="0">
                <a:solidFill>
                  <a:srgbClr val="38312C"/>
                </a:solidFill>
                <a:latin typeface="Calibri" pitchFamily="34" charset="0"/>
                <a:ea typeface="Verdana" pitchFamily="34" charset="0"/>
                <a:cs typeface="Verdana" pitchFamily="34" charset="0"/>
              </a:rPr>
              <a:t>Intelligent transport: positioning relative to precisely mapped features requires a reference frame aligned with ITRF</a:t>
            </a:r>
          </a:p>
        </p:txBody>
      </p:sp>
      <p:sp>
        <p:nvSpPr>
          <p:cNvPr id="97285" name="TextBox 1"/>
          <p:cNvSpPr txBox="1">
            <a:spLocks noChangeArrowheads="1"/>
          </p:cNvSpPr>
          <p:nvPr/>
        </p:nvSpPr>
        <p:spPr bwMode="auto">
          <a:xfrm>
            <a:off x="3843338" y="6453188"/>
            <a:ext cx="51212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/>
          <a:lstStyle>
            <a:lvl1pPr indent="-552450" algn="l" defTabSz="457200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 defTabSz="457200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 defTabSz="457200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 defTabSz="457200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 defTabSz="457200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r">
              <a:spcBef>
                <a:spcPct val="0"/>
              </a:spcBef>
              <a:buClr>
                <a:srgbClr val="FFFFFF"/>
              </a:buClr>
              <a:buFontTx/>
              <a:buNone/>
            </a:pPr>
            <a:r>
              <a:rPr lang="en-AU" altLang="en-US" sz="1200">
                <a:solidFill>
                  <a:srgbClr val="38312C"/>
                </a:solidFill>
                <a:latin typeface="Calibri" pitchFamily="34" charset="0"/>
                <a:ea typeface="Verdana" pitchFamily="34" charset="0"/>
                <a:cs typeface="Verdana" pitchFamily="34" charset="0"/>
              </a:rPr>
              <a:t>Source: </a:t>
            </a:r>
            <a:r>
              <a:rPr lang="en-AU" altLang="en-US" sz="1200">
                <a:solidFill>
                  <a:srgbClr val="38312C"/>
                </a:solidFill>
                <a:latin typeface="Calibri" pitchFamily="34" charset="0"/>
                <a:ea typeface="Verdana" pitchFamily="34" charset="0"/>
                <a:cs typeface="Verdana" pitchFamily="34" charset="0"/>
                <a:hlinkClick r:id="rId3"/>
              </a:rPr>
              <a:t>http://gpsworld.com/accuracy-in-the-palm-of-your-hand</a:t>
            </a:r>
            <a:r>
              <a:rPr lang="en-AU" altLang="en-US" sz="1200">
                <a:solidFill>
                  <a:srgbClr val="38312C"/>
                </a:solidFill>
                <a:latin typeface="Calibri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pPr algn="ctr">
              <a:spcBef>
                <a:spcPct val="0"/>
              </a:spcBef>
              <a:buClr>
                <a:srgbClr val="FFFFFF"/>
              </a:buClr>
              <a:buFontTx/>
              <a:buNone/>
            </a:pPr>
            <a:endParaRPr lang="en-AU" altLang="en-US" sz="2200">
              <a:solidFill>
                <a:srgbClr val="38312C"/>
              </a:solidFill>
              <a:latin typeface="Calibri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3284538"/>
            <a:ext cx="3529013" cy="3355975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450850" y="-11113"/>
            <a:ext cx="8229600" cy="1143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altLang="en-US" sz="3600" dirty="0" smtClean="0"/>
              <a:t>GDA2020 - </a:t>
            </a:r>
            <a:r>
              <a:rPr lang="en-AU" altLang="en-US" sz="3600" dirty="0" smtClean="0">
                <a:solidFill>
                  <a:srgbClr val="FF0000"/>
                </a:solidFill>
              </a:rPr>
              <a:t>WHY</a:t>
            </a:r>
            <a:r>
              <a:rPr lang="en-AU" altLang="en-US" sz="3600" dirty="0" smtClean="0"/>
              <a:t> do we need a new datum?</a:t>
            </a:r>
          </a:p>
        </p:txBody>
      </p:sp>
    </p:spTree>
    <p:extLst>
      <p:ext uri="{BB962C8B-B14F-4D97-AF65-F5344CB8AC3E}">
        <p14:creationId xmlns:p14="http://schemas.microsoft.com/office/powerpoint/2010/main" val="44179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21</a:t>
            </a:fld>
            <a:endParaRPr lang="en-AU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57200" y="1103974"/>
            <a:ext cx="8229600" cy="4464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0000" tIns="46800" rIns="90000" bIns="46800" rtlCol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AU" altLang="en-US" dirty="0" smtClean="0">
                <a:latin typeface="Calibri" pitchFamily="34" charset="0"/>
              </a:rPr>
              <a:t>We want to align ourselves with ITRF</a:t>
            </a:r>
          </a:p>
          <a:p>
            <a:endParaRPr lang="en-AU" altLang="en-US" dirty="0">
              <a:latin typeface="Calibri" pitchFamily="34" charset="0"/>
            </a:endParaRPr>
          </a:p>
          <a:p>
            <a:r>
              <a:rPr lang="en-AU" altLang="en-US" dirty="0" smtClean="0">
                <a:latin typeface="Calibri" pitchFamily="34" charset="0"/>
              </a:rPr>
              <a:t>The International Terrestrial Reference System (ITRS)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AU" altLang="en-US" sz="2000" dirty="0" smtClean="0">
                <a:latin typeface="Calibri" pitchFamily="34" charset="0"/>
                <a:sym typeface="Wingdings" pitchFamily="2" charset="2"/>
              </a:rPr>
              <a:t>I</a:t>
            </a:r>
            <a:r>
              <a:rPr lang="en-AU" altLang="en-US" sz="2000" dirty="0" smtClean="0">
                <a:latin typeface="Calibri" pitchFamily="34" charset="0"/>
              </a:rPr>
              <a:t>nternational Standard for positioning</a:t>
            </a:r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AU" altLang="en-US" sz="2000" dirty="0" smtClean="0">
                <a:latin typeface="Calibri" pitchFamily="34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altLang="en-US" dirty="0" smtClean="0">
                <a:latin typeface="Calibri" pitchFamily="34" charset="0"/>
              </a:rPr>
              <a:t>The International Terrestrial Reference Frame (ITRF) is its realisation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AU" altLang="en-US" sz="2000" dirty="0" smtClean="0">
                <a:latin typeface="Calibri" pitchFamily="34" charset="0"/>
              </a:rPr>
              <a:t>GNSS (GPS, </a:t>
            </a:r>
            <a:r>
              <a:rPr lang="en-AU" altLang="en-US" sz="2000" dirty="0" err="1" smtClean="0">
                <a:latin typeface="Calibri" pitchFamily="34" charset="0"/>
              </a:rPr>
              <a:t>Glonass</a:t>
            </a:r>
            <a:r>
              <a:rPr lang="en-AU" altLang="en-US" sz="2000" dirty="0" smtClean="0">
                <a:latin typeface="Calibri" pitchFamily="34" charset="0"/>
              </a:rPr>
              <a:t>, Galileo, </a:t>
            </a:r>
            <a:r>
              <a:rPr lang="en-AU" altLang="en-US" sz="2000" dirty="0" err="1" smtClean="0">
                <a:latin typeface="Calibri" pitchFamily="34" charset="0"/>
              </a:rPr>
              <a:t>Beidou</a:t>
            </a:r>
            <a:r>
              <a:rPr lang="en-AU" altLang="en-US" sz="2000" dirty="0" smtClean="0">
                <a:latin typeface="Calibri" pitchFamily="34" charset="0"/>
              </a:rPr>
              <a:t>, …) inherently work in </a:t>
            </a:r>
            <a:r>
              <a:rPr lang="en-AU" altLang="en-US" sz="2000" b="1" dirty="0" smtClean="0">
                <a:latin typeface="Calibri" pitchFamily="34" charset="0"/>
              </a:rPr>
              <a:t>ITRF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AU" altLang="en-US" sz="2000" dirty="0" smtClean="0">
                <a:latin typeface="Calibri" pitchFamily="34" charset="0"/>
              </a:rPr>
              <a:t>Precise positioning service providers inherently work in </a:t>
            </a:r>
            <a:r>
              <a:rPr lang="en-AU" altLang="en-US" sz="2000" b="1" dirty="0" smtClean="0">
                <a:latin typeface="Calibri" pitchFamily="34" charset="0"/>
              </a:rPr>
              <a:t>ITRF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AU" altLang="en-US" sz="2000" dirty="0" smtClean="0">
                <a:latin typeface="Calibri" pitchFamily="34" charset="0"/>
              </a:rPr>
              <a:t>High resolution imagery is collected with respect </a:t>
            </a:r>
            <a:r>
              <a:rPr lang="en-AU" altLang="en-US" sz="2000" b="1" dirty="0" smtClean="0">
                <a:latin typeface="Calibri" pitchFamily="34" charset="0"/>
              </a:rPr>
              <a:t>ITRF</a:t>
            </a:r>
            <a:endParaRPr lang="en-AU" altLang="en-US" sz="2000" dirty="0" smtClean="0">
              <a:latin typeface="Calibri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AU" altLang="en-US" sz="2000" dirty="0" smtClean="0">
                <a:latin typeface="Calibri" pitchFamily="34" charset="0"/>
              </a:rPr>
              <a:t>LiDAR is collected with respect </a:t>
            </a:r>
            <a:r>
              <a:rPr lang="en-AU" altLang="en-US" sz="2000" b="1" dirty="0" smtClean="0">
                <a:latin typeface="Calibri" pitchFamily="34" charset="0"/>
              </a:rPr>
              <a:t>ITRF</a:t>
            </a:r>
          </a:p>
          <a:p>
            <a:pPr marL="800100" lvl="1" indent="-342900">
              <a:buFont typeface="Wingdings" pitchFamily="2" charset="2"/>
              <a:buChar char="à"/>
            </a:pPr>
            <a:endParaRPr lang="en-AU" altLang="en-US" sz="2000" b="1" dirty="0" smtClean="0">
              <a:latin typeface="Calibri" pitchFamily="34" charset="0"/>
            </a:endParaRPr>
          </a:p>
          <a:p>
            <a:pPr marL="800100" lvl="1" indent="-342900">
              <a:buFont typeface="Wingdings" pitchFamily="2" charset="2"/>
              <a:buChar char="à"/>
            </a:pPr>
            <a:endParaRPr lang="en-AU" altLang="en-US" sz="2000" b="1" dirty="0">
              <a:latin typeface="Calibri" pitchFamily="34" charset="0"/>
            </a:endParaRPr>
          </a:p>
        </p:txBody>
      </p:sp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450850" y="-11113"/>
            <a:ext cx="8585200" cy="1143001"/>
          </a:xfrm>
        </p:spPr>
        <p:txBody>
          <a:bodyPr>
            <a:normAutofit/>
          </a:bodyPr>
          <a:lstStyle/>
          <a:p>
            <a:r>
              <a:rPr lang="en-AU" altLang="en-US" sz="3600" dirty="0"/>
              <a:t>GDA2020 - </a:t>
            </a:r>
            <a:r>
              <a:rPr lang="en-AU" altLang="en-US" sz="3600" dirty="0">
                <a:solidFill>
                  <a:srgbClr val="FF0000"/>
                </a:solidFill>
              </a:rPr>
              <a:t>WHY</a:t>
            </a:r>
            <a:r>
              <a:rPr lang="en-AU" altLang="en-US" sz="3600" dirty="0"/>
              <a:t> do we need a new datum?</a:t>
            </a:r>
          </a:p>
        </p:txBody>
      </p:sp>
    </p:spTree>
    <p:extLst>
      <p:ext uri="{BB962C8B-B14F-4D97-AF65-F5344CB8AC3E}">
        <p14:creationId xmlns:p14="http://schemas.microsoft.com/office/powerpoint/2010/main" val="191937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itle 3"/>
          <p:cNvSpPr>
            <a:spLocks noGrp="1"/>
          </p:cNvSpPr>
          <p:nvPr>
            <p:ph type="title"/>
          </p:nvPr>
        </p:nvSpPr>
        <p:spPr>
          <a:xfrm>
            <a:off x="450850" y="-11113"/>
            <a:ext cx="8585200" cy="1143001"/>
          </a:xfrm>
        </p:spPr>
        <p:txBody>
          <a:bodyPr>
            <a:normAutofit/>
          </a:bodyPr>
          <a:lstStyle/>
          <a:p>
            <a:r>
              <a:rPr lang="en-AU" altLang="en-US" sz="3600" dirty="0"/>
              <a:t>GDA2020 - </a:t>
            </a:r>
            <a:r>
              <a:rPr lang="en-AU" altLang="en-US" sz="3600" dirty="0">
                <a:solidFill>
                  <a:srgbClr val="FF0000"/>
                </a:solidFill>
              </a:rPr>
              <a:t>WHY</a:t>
            </a:r>
            <a:r>
              <a:rPr lang="en-AU" altLang="en-US" sz="3600" dirty="0"/>
              <a:t> do we need a new datum?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79913" y="3284538"/>
            <a:ext cx="4513262" cy="333057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Oval 5"/>
          <p:cNvSpPr/>
          <p:nvPr/>
        </p:nvSpPr>
        <p:spPr>
          <a:xfrm>
            <a:off x="6581775" y="4949825"/>
            <a:ext cx="144463" cy="144463"/>
          </a:xfrm>
          <a:prstGeom prst="ellipse">
            <a:avLst/>
          </a:prstGeom>
          <a:solidFill>
            <a:srgbClr val="FF0000"/>
          </a:solidFill>
          <a:ln w="1905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en-AU"/>
          </a:p>
        </p:txBody>
      </p:sp>
      <p:sp>
        <p:nvSpPr>
          <p:cNvPr id="98309" name="TextBox 6"/>
          <p:cNvSpPr txBox="1">
            <a:spLocks noChangeArrowheads="1"/>
          </p:cNvSpPr>
          <p:nvPr/>
        </p:nvSpPr>
        <p:spPr bwMode="auto">
          <a:xfrm>
            <a:off x="5551488" y="3357563"/>
            <a:ext cx="3071812" cy="40163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2000">
                <a:solidFill>
                  <a:srgbClr val="3399FF"/>
                </a:solidFill>
                <a:latin typeface="Calibri" pitchFamily="34" charset="0"/>
              </a:rPr>
              <a:t>ITRF </a:t>
            </a:r>
            <a:r>
              <a:rPr lang="en-AU" altLang="en-US" sz="2000">
                <a:solidFill>
                  <a:schemeClr val="tx1"/>
                </a:solidFill>
                <a:latin typeface="Calibri" pitchFamily="34" charset="0"/>
              </a:rPr>
              <a:t>image, </a:t>
            </a:r>
            <a:r>
              <a:rPr lang="en-AU" altLang="en-US" sz="2000">
                <a:solidFill>
                  <a:srgbClr val="FF0000"/>
                </a:solidFill>
                <a:latin typeface="Calibri" pitchFamily="34" charset="0"/>
              </a:rPr>
              <a:t>GDA94</a:t>
            </a:r>
            <a:r>
              <a:rPr lang="en-AU" altLang="en-US" sz="2000">
                <a:solidFill>
                  <a:srgbClr val="3399FF"/>
                </a:solidFill>
                <a:latin typeface="Calibri" pitchFamily="34" charset="0"/>
              </a:rPr>
              <a:t> </a:t>
            </a:r>
            <a:r>
              <a:rPr lang="en-AU" altLang="en-US" sz="2000">
                <a:solidFill>
                  <a:schemeClr val="tx1"/>
                </a:solidFill>
                <a:latin typeface="Calibri" pitchFamily="34" charset="0"/>
              </a:rPr>
              <a:t>position</a:t>
            </a: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268413"/>
            <a:ext cx="4140200" cy="3024187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Oval 9"/>
          <p:cNvSpPr/>
          <p:nvPr/>
        </p:nvSpPr>
        <p:spPr>
          <a:xfrm>
            <a:off x="2627313" y="2527300"/>
            <a:ext cx="144462" cy="144463"/>
          </a:xfrm>
          <a:prstGeom prst="ellipse">
            <a:avLst/>
          </a:prstGeom>
          <a:solidFill>
            <a:srgbClr val="3399FF"/>
          </a:solidFill>
          <a:ln w="1905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en-AU"/>
          </a:p>
        </p:txBody>
      </p:sp>
      <p:sp>
        <p:nvSpPr>
          <p:cNvPr id="98312" name="TextBox 10"/>
          <p:cNvSpPr txBox="1">
            <a:spLocks noChangeArrowheads="1"/>
          </p:cNvSpPr>
          <p:nvPr/>
        </p:nvSpPr>
        <p:spPr bwMode="auto">
          <a:xfrm>
            <a:off x="993775" y="1341438"/>
            <a:ext cx="3071813" cy="4000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2000">
                <a:solidFill>
                  <a:srgbClr val="FF0000"/>
                </a:solidFill>
                <a:latin typeface="Calibri" pitchFamily="34" charset="0"/>
              </a:rPr>
              <a:t>GDA94</a:t>
            </a:r>
            <a:r>
              <a:rPr lang="en-AU" altLang="en-US" sz="2000">
                <a:solidFill>
                  <a:srgbClr val="3399FF"/>
                </a:solidFill>
                <a:latin typeface="Calibri" pitchFamily="34" charset="0"/>
              </a:rPr>
              <a:t> </a:t>
            </a:r>
            <a:r>
              <a:rPr lang="en-AU" altLang="en-US" sz="2000">
                <a:solidFill>
                  <a:schemeClr val="tx1"/>
                </a:solidFill>
                <a:latin typeface="Calibri" pitchFamily="34" charset="0"/>
              </a:rPr>
              <a:t>image, </a:t>
            </a:r>
            <a:r>
              <a:rPr lang="en-AU" altLang="en-US" sz="2000">
                <a:solidFill>
                  <a:srgbClr val="3399FF"/>
                </a:solidFill>
                <a:latin typeface="Calibri" pitchFamily="34" charset="0"/>
              </a:rPr>
              <a:t>ITRF </a:t>
            </a:r>
            <a:r>
              <a:rPr lang="en-AU" altLang="en-US" sz="2000">
                <a:solidFill>
                  <a:schemeClr val="tx1"/>
                </a:solidFill>
                <a:latin typeface="Calibri" pitchFamily="34" charset="0"/>
              </a:rPr>
              <a:t>position</a:t>
            </a:r>
          </a:p>
        </p:txBody>
      </p:sp>
      <p:sp>
        <p:nvSpPr>
          <p:cNvPr id="98313" name="TextBox 11"/>
          <p:cNvSpPr txBox="1">
            <a:spLocks noChangeArrowheads="1"/>
          </p:cNvSpPr>
          <p:nvPr/>
        </p:nvSpPr>
        <p:spPr bwMode="auto">
          <a:xfrm>
            <a:off x="4643438" y="1341438"/>
            <a:ext cx="3889375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/>
          <a:lstStyle>
            <a:lvl1pPr indent="-552450" algn="l" defTabSz="457200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 defTabSz="457200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 defTabSz="457200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 defTabSz="457200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 defTabSz="457200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FontTx/>
              <a:buNone/>
            </a:pPr>
            <a:r>
              <a:rPr lang="en-AU" altLang="en-US" sz="2200" dirty="0">
                <a:solidFill>
                  <a:srgbClr val="38312C"/>
                </a:solidFill>
                <a:latin typeface="Calibri" pitchFamily="34" charset="0"/>
                <a:ea typeface="Verdana" pitchFamily="34" charset="0"/>
                <a:cs typeface="Verdana" pitchFamily="34" charset="0"/>
              </a:rPr>
              <a:t>10cm imagery with precise positioning instantly reveals a mismatch in reference frames</a:t>
            </a:r>
          </a:p>
          <a:p>
            <a:pPr algn="ctr"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FontTx/>
              <a:buNone/>
            </a:pPr>
            <a:r>
              <a:rPr lang="en-AU" altLang="en-US" sz="2200" dirty="0">
                <a:solidFill>
                  <a:srgbClr val="38312C"/>
                </a:solidFill>
                <a:latin typeface="Calibri" pitchFamily="34" charset="0"/>
                <a:ea typeface="Verdana" pitchFamily="34" charset="0"/>
                <a:cs typeface="Verdana" pitchFamily="34" charset="0"/>
              </a:rPr>
              <a:t>Which one is right?</a:t>
            </a: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241301" y="4581128"/>
            <a:ext cx="3889375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/>
          <a:lstStyle>
            <a:lvl1pPr indent="-552450" algn="l" defTabSz="457200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 defTabSz="457200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 defTabSz="457200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 defTabSz="457200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 defTabSz="457200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FontTx/>
              <a:buNone/>
            </a:pPr>
            <a:r>
              <a:rPr lang="en-AU" altLang="en-US" sz="2200" dirty="0" smtClean="0">
                <a:solidFill>
                  <a:srgbClr val="38312C"/>
                </a:solidFill>
                <a:latin typeface="Calibri" pitchFamily="34" charset="0"/>
                <a:ea typeface="Verdana" pitchFamily="34" charset="0"/>
                <a:cs typeface="Verdana" pitchFamily="34" charset="0"/>
              </a:rPr>
              <a:t>Melbourne Observatory GNSS CORS</a:t>
            </a:r>
            <a:endParaRPr lang="en-AU" altLang="en-US" sz="2200" dirty="0">
              <a:solidFill>
                <a:srgbClr val="38312C"/>
              </a:solidFill>
              <a:latin typeface="Calibri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36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Overview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23</a:t>
            </a:fld>
            <a:endParaRPr lang="en-AU" dirty="0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323850" y="1268760"/>
            <a:ext cx="8208590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/>
          <a:lstStyle/>
          <a:p>
            <a:pPr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charset="0"/>
              <a:buNone/>
              <a:defRPr/>
            </a:pPr>
            <a:endParaRPr lang="en-AU" sz="2600" dirty="0" smtClean="0">
              <a:latin typeface="+mn-lt"/>
            </a:endParaRP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endParaRPr lang="en-AU" sz="2600" dirty="0" smtClean="0">
              <a:solidFill>
                <a:schemeClr val="bg1">
                  <a:lumMod val="85000"/>
                </a:schemeClr>
              </a:solidFill>
            </a:endParaRP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GDA2020 </a:t>
            </a:r>
            <a:r>
              <a:rPr lang="en-AU" sz="2600" dirty="0">
                <a:solidFill>
                  <a:schemeClr val="bg1">
                    <a:lumMod val="85000"/>
                  </a:schemeClr>
                </a:solidFill>
              </a:rPr>
              <a:t>– WHO’s idea was it</a:t>
            </a: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?</a:t>
            </a: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GDA2020 </a:t>
            </a:r>
            <a:r>
              <a:rPr lang="en-AU" sz="2600" dirty="0">
                <a:solidFill>
                  <a:schemeClr val="bg1">
                    <a:lumMod val="85000"/>
                  </a:schemeClr>
                </a:solidFill>
              </a:rPr>
              <a:t>– WHAT is it</a:t>
            </a: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?</a:t>
            </a: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GDA2020 </a:t>
            </a:r>
            <a:r>
              <a:rPr lang="en-AU" sz="2600" dirty="0">
                <a:solidFill>
                  <a:schemeClr val="bg1">
                    <a:lumMod val="85000"/>
                  </a:schemeClr>
                </a:solidFill>
              </a:rPr>
              <a:t>– </a:t>
            </a: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WHY do we need a new Datum?</a:t>
            </a:r>
            <a:endParaRPr lang="en-AU" sz="2600" dirty="0">
              <a:solidFill>
                <a:schemeClr val="bg1">
                  <a:lumMod val="85000"/>
                </a:schemeClr>
              </a:solidFill>
            </a:endParaRP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/>
              <a:t>GDA2020 – </a:t>
            </a:r>
            <a:r>
              <a:rPr lang="en-AU" sz="2600" dirty="0" smtClean="0">
                <a:solidFill>
                  <a:srgbClr val="FF0000"/>
                </a:solidFill>
              </a:rPr>
              <a:t>HOW </a:t>
            </a:r>
            <a:r>
              <a:rPr lang="en-AU" sz="2600" dirty="0" smtClean="0"/>
              <a:t>do we do it?</a:t>
            </a: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GDA2020 </a:t>
            </a:r>
            <a:r>
              <a:rPr lang="en-AU" sz="2600" dirty="0">
                <a:solidFill>
                  <a:schemeClr val="bg1">
                    <a:lumMod val="85000"/>
                  </a:schemeClr>
                </a:solidFill>
              </a:rPr>
              <a:t>– </a:t>
            </a: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FEEDBACK so far</a:t>
            </a:r>
            <a:endParaRPr lang="en-AU" sz="2600" dirty="0">
              <a:solidFill>
                <a:schemeClr val="bg1">
                  <a:lumMod val="85000"/>
                </a:schemeClr>
              </a:solidFill>
            </a:endParaRP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endParaRPr lang="en-AU" sz="2600" dirty="0" smtClean="0"/>
          </a:p>
          <a:p>
            <a:pPr marL="457200" indent="-457200"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n-AU" sz="2600" dirty="0" smtClean="0">
              <a:latin typeface="+mn-lt"/>
            </a:endParaRPr>
          </a:p>
          <a:p>
            <a:pPr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charset="0"/>
              <a:buNone/>
              <a:defRPr/>
            </a:pPr>
            <a:endParaRPr lang="en-AU" sz="2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3032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sz="3600" dirty="0" smtClean="0"/>
              <a:t> </a:t>
            </a:r>
            <a:r>
              <a:rPr lang="en-AU" altLang="en-US" sz="3600" dirty="0"/>
              <a:t>GDA2020 </a:t>
            </a:r>
            <a:r>
              <a:rPr lang="en-AU" altLang="en-US" sz="3600" dirty="0" smtClean="0"/>
              <a:t>– </a:t>
            </a:r>
            <a:r>
              <a:rPr lang="en-AU" altLang="en-US" sz="3600" dirty="0" smtClean="0">
                <a:solidFill>
                  <a:srgbClr val="FF0000"/>
                </a:solidFill>
              </a:rPr>
              <a:t>HOW?</a:t>
            </a:r>
            <a:r>
              <a:rPr lang="en-AU" altLang="en-US" sz="3600" dirty="0" smtClean="0"/>
              <a:t> Using </a:t>
            </a:r>
            <a:r>
              <a:rPr lang="en-AU" sz="3600" dirty="0" smtClean="0"/>
              <a:t>CORS as an Example</a:t>
            </a:r>
            <a:endParaRPr lang="en-AU" sz="3600" dirty="0"/>
          </a:p>
        </p:txBody>
      </p:sp>
      <p:pic>
        <p:nvPicPr>
          <p:cNvPr id="8194" name="Picture 2" descr="GPSnet CORS locati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4744"/>
            <a:ext cx="7985607" cy="57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697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3600" dirty="0" smtClean="0"/>
              <a:t> </a:t>
            </a:r>
            <a:r>
              <a:rPr lang="en-AU" altLang="en-US" sz="3600" dirty="0"/>
              <a:t>GDA2020 </a:t>
            </a:r>
            <a:r>
              <a:rPr lang="en-AU" altLang="en-US" sz="3600" dirty="0" smtClean="0"/>
              <a:t>– </a:t>
            </a:r>
            <a:r>
              <a:rPr lang="en-AU" altLang="en-US" sz="3600" dirty="0" smtClean="0">
                <a:solidFill>
                  <a:srgbClr val="FF0000"/>
                </a:solidFill>
              </a:rPr>
              <a:t>HOW? -</a:t>
            </a:r>
            <a:r>
              <a:rPr lang="en-AU" altLang="en-US" sz="3600" dirty="0" smtClean="0"/>
              <a:t> CORS Components</a:t>
            </a:r>
            <a:endParaRPr lang="en-AU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25</a:t>
            </a:fld>
            <a:endParaRPr lang="en-AU" dirty="0"/>
          </a:p>
        </p:txBody>
      </p: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633686" y="1710500"/>
            <a:ext cx="1825144" cy="1112712"/>
            <a:chOff x="185446" y="2246707"/>
            <a:chExt cx="2987183" cy="3056814"/>
          </a:xfrm>
        </p:grpSpPr>
        <p:pic>
          <p:nvPicPr>
            <p:cNvPr id="7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2654411" y="2587444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2987824" y="2587444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539552" y="1435316"/>
            <a:ext cx="89693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chemeClr val="tx1"/>
                </a:solidFill>
              </a:rPr>
              <a:t>GNSS</a:t>
            </a:r>
            <a:endParaRPr lang="en-AU" altLang="en-US" sz="1200" b="1" dirty="0">
              <a:solidFill>
                <a:schemeClr val="tx1"/>
              </a:solidFill>
            </a:endParaRPr>
          </a:p>
        </p:txBody>
      </p:sp>
      <p:sp>
        <p:nvSpPr>
          <p:cNvPr id="73" name="AutoShape 11"/>
          <p:cNvSpPr>
            <a:spLocks noChangeArrowheads="1"/>
          </p:cNvSpPr>
          <p:nvPr/>
        </p:nvSpPr>
        <p:spPr bwMode="auto">
          <a:xfrm>
            <a:off x="3983751" y="3326197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4" name="Rectangle 3"/>
          <p:cNvSpPr>
            <a:spLocks noChangeArrowheads="1"/>
          </p:cNvSpPr>
          <p:nvPr/>
        </p:nvSpPr>
        <p:spPr bwMode="auto">
          <a:xfrm>
            <a:off x="3964400" y="3537434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75" name="AutoShape 11"/>
          <p:cNvSpPr>
            <a:spLocks noChangeArrowheads="1"/>
          </p:cNvSpPr>
          <p:nvPr/>
        </p:nvSpPr>
        <p:spPr bwMode="auto">
          <a:xfrm>
            <a:off x="4317164" y="3329249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3775334" y="2281786"/>
            <a:ext cx="10293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rgbClr val="E08628"/>
                </a:solidFill>
              </a:rPr>
              <a:t>AllDayRTK</a:t>
            </a:r>
            <a:endParaRPr lang="en-AU" altLang="en-US" sz="1000" b="1" dirty="0">
              <a:solidFill>
                <a:srgbClr val="E08628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3780063" y="3104874"/>
            <a:ext cx="11013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chemeClr val="accent2"/>
                </a:solidFill>
              </a:rPr>
              <a:t>SmartNetAUS</a:t>
            </a:r>
            <a:endParaRPr lang="en-AU" altLang="en-US" sz="1000" b="1" dirty="0">
              <a:solidFill>
                <a:schemeClr val="accent2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3865075" y="3897797"/>
            <a:ext cx="88532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VRSNow</a:t>
            </a:r>
            <a:endParaRPr lang="en-AU" altLang="en-US" sz="1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3" name="Picture 36" descr="3d man surveyor with GPS station">
            <a:hlinkClick r:id="rId3" tooltip="Download 3d Man Surveyor With GPS Station Royalty Free Stock Photography - Image: 34649587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362963"/>
            <a:ext cx="450926" cy="83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" name="Rectangle 102"/>
          <p:cNvSpPr/>
          <p:nvPr/>
        </p:nvSpPr>
        <p:spPr>
          <a:xfrm>
            <a:off x="6440141" y="3182779"/>
            <a:ext cx="10841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End User</a:t>
            </a:r>
            <a:endParaRPr lang="en-AU" altLang="en-US" sz="1200" b="1" dirty="0"/>
          </a:p>
        </p:txBody>
      </p:sp>
      <p:sp>
        <p:nvSpPr>
          <p:cNvPr id="104" name="Rectangle 103"/>
          <p:cNvSpPr/>
          <p:nvPr/>
        </p:nvSpPr>
        <p:spPr>
          <a:xfrm>
            <a:off x="6512149" y="4214378"/>
            <a:ext cx="10841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Agriculture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Construction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Mapping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Survey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6156176" y="1196752"/>
            <a:ext cx="18172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Dealer/Supplier/Vendor</a:t>
            </a:r>
            <a:endParaRPr lang="en-AU" altLang="en-US" sz="1200" b="1" dirty="0"/>
          </a:p>
        </p:txBody>
      </p:sp>
      <p:pic>
        <p:nvPicPr>
          <p:cNvPr id="108" name="Picture 3" descr="Salesman">
            <a:hlinkClick r:id="rId5" tooltip="Download Salesman Stock Images - Image: 2032354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22727" y="1469143"/>
            <a:ext cx="485569" cy="735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2" name="Group 15"/>
          <p:cNvGrpSpPr>
            <a:grpSpLocks/>
          </p:cNvGrpSpPr>
          <p:nvPr/>
        </p:nvGrpSpPr>
        <p:grpSpPr bwMode="auto">
          <a:xfrm>
            <a:off x="754241" y="4149080"/>
            <a:ext cx="1825144" cy="1112712"/>
            <a:chOff x="185446" y="2246707"/>
            <a:chExt cx="2987183" cy="3056814"/>
          </a:xfrm>
        </p:grpSpPr>
        <p:pic>
          <p:nvPicPr>
            <p:cNvPr id="163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5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6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7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8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9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grpSp>
        <p:nvGrpSpPr>
          <p:cNvPr id="153" name="Group 15"/>
          <p:cNvGrpSpPr>
            <a:grpSpLocks/>
          </p:cNvGrpSpPr>
          <p:nvPr/>
        </p:nvGrpSpPr>
        <p:grpSpPr bwMode="auto">
          <a:xfrm>
            <a:off x="615146" y="5264942"/>
            <a:ext cx="1825144" cy="1112712"/>
            <a:chOff x="185446" y="2246707"/>
            <a:chExt cx="2987183" cy="3056814"/>
          </a:xfrm>
        </p:grpSpPr>
        <p:pic>
          <p:nvPicPr>
            <p:cNvPr id="154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5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6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7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8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9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0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sp>
        <p:nvSpPr>
          <p:cNvPr id="213" name="AutoShape 11"/>
          <p:cNvSpPr>
            <a:spLocks noChangeArrowheads="1"/>
          </p:cNvSpPr>
          <p:nvPr/>
        </p:nvSpPr>
        <p:spPr bwMode="auto">
          <a:xfrm>
            <a:off x="3960751" y="2520626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4" name="Rectangle 3"/>
          <p:cNvSpPr>
            <a:spLocks noChangeArrowheads="1"/>
          </p:cNvSpPr>
          <p:nvPr/>
        </p:nvSpPr>
        <p:spPr bwMode="auto">
          <a:xfrm>
            <a:off x="3941400" y="2731863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15" name="AutoShape 11"/>
          <p:cNvSpPr>
            <a:spLocks noChangeArrowheads="1"/>
          </p:cNvSpPr>
          <p:nvPr/>
        </p:nvSpPr>
        <p:spPr bwMode="auto">
          <a:xfrm>
            <a:off x="4294164" y="2523678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9" name="AutoShape 11"/>
          <p:cNvSpPr>
            <a:spLocks noChangeArrowheads="1"/>
          </p:cNvSpPr>
          <p:nvPr/>
        </p:nvSpPr>
        <p:spPr bwMode="auto">
          <a:xfrm>
            <a:off x="3943279" y="1709305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0" name="Rectangle 3"/>
          <p:cNvSpPr>
            <a:spLocks noChangeArrowheads="1"/>
          </p:cNvSpPr>
          <p:nvPr/>
        </p:nvSpPr>
        <p:spPr bwMode="auto">
          <a:xfrm>
            <a:off x="3923928" y="1920542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21" name="AutoShape 11"/>
          <p:cNvSpPr>
            <a:spLocks noChangeArrowheads="1"/>
          </p:cNvSpPr>
          <p:nvPr/>
        </p:nvSpPr>
        <p:spPr bwMode="auto">
          <a:xfrm>
            <a:off x="4276692" y="1712357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88" name="Rectangle 287"/>
          <p:cNvSpPr/>
          <p:nvPr/>
        </p:nvSpPr>
        <p:spPr>
          <a:xfrm>
            <a:off x="6457155" y="2145050"/>
            <a:ext cx="10841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Hardware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Software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Application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Support</a:t>
            </a:r>
          </a:p>
        </p:txBody>
      </p:sp>
      <p:sp>
        <p:nvSpPr>
          <p:cNvPr id="94" name="Rectangle 6"/>
          <p:cNvSpPr>
            <a:spLocks noChangeArrowheads="1"/>
          </p:cNvSpPr>
          <p:nvPr/>
        </p:nvSpPr>
        <p:spPr bwMode="auto">
          <a:xfrm>
            <a:off x="971600" y="2726791"/>
            <a:ext cx="1412481" cy="77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CORS Networks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(</a:t>
            </a:r>
            <a:r>
              <a:rPr lang="en-AU" altLang="en-US" sz="1000" b="1" dirty="0" err="1" smtClean="0">
                <a:solidFill>
                  <a:schemeClr val="tx1"/>
                </a:solidFill>
              </a:rPr>
              <a:t>AusCORS</a:t>
            </a:r>
            <a:r>
              <a:rPr lang="en-AU" altLang="en-US" sz="1000" b="1" dirty="0" smtClean="0">
                <a:solidFill>
                  <a:schemeClr val="tx1"/>
                </a:solidFill>
              </a:rPr>
              <a:t>, </a:t>
            </a:r>
            <a:r>
              <a:rPr lang="en-AU" altLang="en-US" sz="1000" b="1" dirty="0" err="1" smtClean="0">
                <a:solidFill>
                  <a:schemeClr val="tx1"/>
                </a:solidFill>
              </a:rPr>
              <a:t>CORSNet</a:t>
            </a:r>
            <a:r>
              <a:rPr lang="en-AU" altLang="en-US" sz="1000" b="1" dirty="0" smtClean="0">
                <a:solidFill>
                  <a:schemeClr val="tx1"/>
                </a:solidFill>
              </a:rPr>
              <a:t>-NSW,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GPSnet etc…)</a:t>
            </a:r>
            <a:endParaRPr lang="en-AU" altLang="en-US" sz="1000" b="1" dirty="0">
              <a:solidFill>
                <a:schemeClr val="tx1"/>
              </a:solidFill>
            </a:endParaRPr>
          </a:p>
        </p:txBody>
      </p:sp>
      <p:sp>
        <p:nvSpPr>
          <p:cNvPr id="96" name="Rectangle 3"/>
          <p:cNvSpPr>
            <a:spLocks noChangeArrowheads="1"/>
          </p:cNvSpPr>
          <p:nvPr/>
        </p:nvSpPr>
        <p:spPr bwMode="auto">
          <a:xfrm>
            <a:off x="2635546" y="2745917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2119969" y="2204864"/>
            <a:ext cx="17600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(</a:t>
            </a:r>
            <a:r>
              <a:rPr lang="en-AU" altLang="en-US" sz="1000" b="1" dirty="0" err="1" smtClean="0"/>
              <a:t>AusCORS</a:t>
            </a:r>
            <a:r>
              <a:rPr lang="en-AU" altLang="en-US" sz="1000" b="1" dirty="0" smtClean="0"/>
              <a:t>, </a:t>
            </a:r>
            <a:r>
              <a:rPr lang="en-AU" altLang="en-US" sz="1000" b="1" dirty="0" err="1" smtClean="0"/>
              <a:t>CORSNet</a:t>
            </a:r>
            <a:r>
              <a:rPr lang="en-AU" altLang="en-US" sz="1000" b="1" dirty="0" smtClean="0"/>
              <a:t>-NSW</a:t>
            </a:r>
            <a:r>
              <a:rPr lang="en-AU" altLang="en-US" sz="1000" b="1" dirty="0"/>
              <a:t>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/>
              <a:t>GPSnet etc…)</a:t>
            </a:r>
          </a:p>
        </p:txBody>
      </p:sp>
      <p:sp>
        <p:nvSpPr>
          <p:cNvPr id="99" name="Rectangle 6"/>
          <p:cNvSpPr>
            <a:spLocks noChangeArrowheads="1"/>
          </p:cNvSpPr>
          <p:nvPr/>
        </p:nvSpPr>
        <p:spPr bwMode="auto">
          <a:xfrm>
            <a:off x="311747" y="4699146"/>
            <a:ext cx="1412481" cy="58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Private CORS</a:t>
            </a:r>
          </a:p>
          <a:p>
            <a:pPr algn="ctr">
              <a:spcBef>
                <a:spcPct val="0"/>
              </a:spcBef>
              <a:buNone/>
            </a:pPr>
            <a:r>
              <a:rPr lang="en-AU" altLang="en-US" sz="1000" b="1" dirty="0">
                <a:solidFill>
                  <a:schemeClr val="tx1"/>
                </a:solidFill>
              </a:rPr>
              <a:t>(UHF/VHF/NTRIP)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AU" altLang="en-US" sz="1000" b="1" dirty="0">
              <a:solidFill>
                <a:schemeClr val="tx1"/>
              </a:solidFill>
            </a:endParaRPr>
          </a:p>
        </p:txBody>
      </p:sp>
      <p:sp>
        <p:nvSpPr>
          <p:cNvPr id="100" name="Rectangle 6"/>
          <p:cNvSpPr>
            <a:spLocks noChangeArrowheads="1"/>
          </p:cNvSpPr>
          <p:nvPr/>
        </p:nvSpPr>
        <p:spPr bwMode="auto">
          <a:xfrm>
            <a:off x="-108520" y="5679119"/>
            <a:ext cx="1599369" cy="77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AU" altLang="en-US" sz="1000" b="1" dirty="0">
                <a:solidFill>
                  <a:schemeClr val="tx1"/>
                </a:solidFill>
              </a:rPr>
              <a:t>PPP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Dealer Array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Local Single Base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 (SAT/UHF/VHF/NTRIP)</a:t>
            </a:r>
            <a:endParaRPr lang="en-AU" altLang="en-US" sz="1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05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297706"/>
            <a:ext cx="9252519" cy="595704"/>
          </a:xfrm>
        </p:spPr>
        <p:txBody>
          <a:bodyPr>
            <a:normAutofit/>
          </a:bodyPr>
          <a:lstStyle/>
          <a:p>
            <a:pPr algn="ctr"/>
            <a:r>
              <a:rPr lang="en-AU" sz="2000" b="1" dirty="0" smtClean="0">
                <a:solidFill>
                  <a:schemeClr val="tx1"/>
                </a:solidFill>
              </a:rPr>
              <a:t> GNSS Data Relationships</a:t>
            </a:r>
            <a:endParaRPr lang="en-AU" sz="2000" b="1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26</a:t>
            </a:fld>
            <a:endParaRPr lang="en-AU" dirty="0"/>
          </a:p>
        </p:txBody>
      </p: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633686" y="1710500"/>
            <a:ext cx="1825144" cy="1112712"/>
            <a:chOff x="185446" y="2246707"/>
            <a:chExt cx="2987183" cy="3056814"/>
          </a:xfrm>
        </p:grpSpPr>
        <p:pic>
          <p:nvPicPr>
            <p:cNvPr id="7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2654411" y="2587444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2987824" y="2587444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539552" y="1435316"/>
            <a:ext cx="89693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chemeClr val="tx1"/>
                </a:solidFill>
              </a:rPr>
              <a:t>GNSS</a:t>
            </a:r>
            <a:endParaRPr lang="en-AU" altLang="en-US" sz="1200" b="1" dirty="0">
              <a:solidFill>
                <a:schemeClr val="tx1"/>
              </a:solidFill>
            </a:endParaRPr>
          </a:p>
        </p:txBody>
      </p:sp>
      <p:cxnSp>
        <p:nvCxnSpPr>
          <p:cNvPr id="21" name="Straight Connector 53"/>
          <p:cNvCxnSpPr>
            <a:cxnSpLocks noChangeShapeType="1"/>
          </p:cNvCxnSpPr>
          <p:nvPr/>
        </p:nvCxnSpPr>
        <p:spPr bwMode="auto">
          <a:xfrm>
            <a:off x="2228604" y="2936009"/>
            <a:ext cx="432048" cy="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59" name="Straight Connector 53"/>
          <p:cNvCxnSpPr>
            <a:cxnSpLocks noChangeShapeType="1"/>
          </p:cNvCxnSpPr>
          <p:nvPr/>
        </p:nvCxnSpPr>
        <p:spPr bwMode="auto">
          <a:xfrm flipV="1">
            <a:off x="3320171" y="2886951"/>
            <a:ext cx="664670" cy="4857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" name="Straight Connector 53"/>
          <p:cNvCxnSpPr>
            <a:cxnSpLocks noChangeShapeType="1"/>
            <a:stCxn id="18" idx="4"/>
          </p:cNvCxnSpPr>
          <p:nvPr/>
        </p:nvCxnSpPr>
        <p:spPr bwMode="auto">
          <a:xfrm flipV="1">
            <a:off x="3320171" y="2155396"/>
            <a:ext cx="664670" cy="745222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2" name="Straight Connector 53"/>
          <p:cNvCxnSpPr>
            <a:cxnSpLocks noChangeShapeType="1"/>
            <a:stCxn id="18" idx="4"/>
            <a:endCxn id="73" idx="2"/>
          </p:cNvCxnSpPr>
          <p:nvPr/>
        </p:nvCxnSpPr>
        <p:spPr bwMode="auto">
          <a:xfrm>
            <a:off x="3320171" y="2900618"/>
            <a:ext cx="663580" cy="73875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73" name="AutoShape 11"/>
          <p:cNvSpPr>
            <a:spLocks noChangeArrowheads="1"/>
          </p:cNvSpPr>
          <p:nvPr/>
        </p:nvSpPr>
        <p:spPr bwMode="auto">
          <a:xfrm>
            <a:off x="3983751" y="3326197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4" name="Rectangle 3"/>
          <p:cNvSpPr>
            <a:spLocks noChangeArrowheads="1"/>
          </p:cNvSpPr>
          <p:nvPr/>
        </p:nvSpPr>
        <p:spPr bwMode="auto">
          <a:xfrm>
            <a:off x="3964400" y="3537434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75" name="AutoShape 11"/>
          <p:cNvSpPr>
            <a:spLocks noChangeArrowheads="1"/>
          </p:cNvSpPr>
          <p:nvPr/>
        </p:nvSpPr>
        <p:spPr bwMode="auto">
          <a:xfrm>
            <a:off x="4317164" y="3329249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3775334" y="2281786"/>
            <a:ext cx="10293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rgbClr val="E08628"/>
                </a:solidFill>
              </a:rPr>
              <a:t>AllDayRTK</a:t>
            </a:r>
            <a:endParaRPr lang="en-AU" altLang="en-US" sz="1000" b="1" dirty="0">
              <a:solidFill>
                <a:srgbClr val="E08628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3780063" y="3104874"/>
            <a:ext cx="11013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chemeClr val="accent2"/>
                </a:solidFill>
              </a:rPr>
              <a:t>SmartNetAUS</a:t>
            </a:r>
            <a:endParaRPr lang="en-AU" altLang="en-US" sz="1000" b="1" dirty="0">
              <a:solidFill>
                <a:schemeClr val="accent2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3865075" y="3897797"/>
            <a:ext cx="88532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VRSNow</a:t>
            </a:r>
            <a:endParaRPr lang="en-AU" altLang="en-US" sz="1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3" name="Picture 36" descr="3d man surveyor with GPS station">
            <a:hlinkClick r:id="rId3" tooltip="Download 3d Man Surveyor With GPS Station Royalty Free Stock Photography - Image: 34649587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362963"/>
            <a:ext cx="450926" cy="83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5" name="Straight Connector 53"/>
          <p:cNvCxnSpPr>
            <a:cxnSpLocks noChangeShapeType="1"/>
          </p:cNvCxnSpPr>
          <p:nvPr/>
        </p:nvCxnSpPr>
        <p:spPr bwMode="auto">
          <a:xfrm>
            <a:off x="4609039" y="2151638"/>
            <a:ext cx="611033" cy="3758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7" name="Straight Connector 53"/>
          <p:cNvCxnSpPr>
            <a:cxnSpLocks noChangeShapeType="1"/>
          </p:cNvCxnSpPr>
          <p:nvPr/>
        </p:nvCxnSpPr>
        <p:spPr bwMode="auto">
          <a:xfrm>
            <a:off x="5220072" y="2153517"/>
            <a:ext cx="0" cy="158303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95" name="Straight Connector 53"/>
          <p:cNvCxnSpPr>
            <a:cxnSpLocks noChangeShapeType="1"/>
          </p:cNvCxnSpPr>
          <p:nvPr/>
        </p:nvCxnSpPr>
        <p:spPr bwMode="auto">
          <a:xfrm flipV="1">
            <a:off x="4649511" y="3718666"/>
            <a:ext cx="2041161" cy="1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03" name="Rectangle 102"/>
          <p:cNvSpPr/>
          <p:nvPr/>
        </p:nvSpPr>
        <p:spPr>
          <a:xfrm>
            <a:off x="6440141" y="3182779"/>
            <a:ext cx="10841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End User</a:t>
            </a:r>
            <a:endParaRPr lang="en-AU" altLang="en-US" sz="1200" b="1" dirty="0"/>
          </a:p>
        </p:txBody>
      </p:sp>
      <p:sp>
        <p:nvSpPr>
          <p:cNvPr id="104" name="Rectangle 103"/>
          <p:cNvSpPr/>
          <p:nvPr/>
        </p:nvSpPr>
        <p:spPr>
          <a:xfrm>
            <a:off x="6512149" y="4214378"/>
            <a:ext cx="10841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Agriculture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Construction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Mapping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Survey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6156176" y="1196752"/>
            <a:ext cx="18172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Dealer/Supplier/Vendor</a:t>
            </a:r>
            <a:endParaRPr lang="en-AU" altLang="en-US" sz="1200" b="1" dirty="0"/>
          </a:p>
        </p:txBody>
      </p:sp>
      <p:pic>
        <p:nvPicPr>
          <p:cNvPr id="108" name="Picture 3" descr="Salesman">
            <a:hlinkClick r:id="rId5" tooltip="Download Salesman Stock Images - Image: 2032354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22727" y="1469143"/>
            <a:ext cx="485569" cy="735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2" name="Group 15"/>
          <p:cNvGrpSpPr>
            <a:grpSpLocks/>
          </p:cNvGrpSpPr>
          <p:nvPr/>
        </p:nvGrpSpPr>
        <p:grpSpPr bwMode="auto">
          <a:xfrm>
            <a:off x="754241" y="4149080"/>
            <a:ext cx="1825144" cy="1112712"/>
            <a:chOff x="185446" y="2246707"/>
            <a:chExt cx="2987183" cy="3056814"/>
          </a:xfrm>
        </p:grpSpPr>
        <p:pic>
          <p:nvPicPr>
            <p:cNvPr id="163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5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6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7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8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9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grpSp>
        <p:nvGrpSpPr>
          <p:cNvPr id="153" name="Group 15"/>
          <p:cNvGrpSpPr>
            <a:grpSpLocks/>
          </p:cNvGrpSpPr>
          <p:nvPr/>
        </p:nvGrpSpPr>
        <p:grpSpPr bwMode="auto">
          <a:xfrm>
            <a:off x="615146" y="5264942"/>
            <a:ext cx="1825144" cy="1112712"/>
            <a:chOff x="185446" y="2246707"/>
            <a:chExt cx="2987183" cy="3056814"/>
          </a:xfrm>
        </p:grpSpPr>
        <p:pic>
          <p:nvPicPr>
            <p:cNvPr id="154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5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6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7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8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9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0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cxnSp>
        <p:nvCxnSpPr>
          <p:cNvPr id="171" name="Straight Connector 53"/>
          <p:cNvCxnSpPr>
            <a:cxnSpLocks noChangeShapeType="1"/>
          </p:cNvCxnSpPr>
          <p:nvPr/>
        </p:nvCxnSpPr>
        <p:spPr bwMode="auto">
          <a:xfrm>
            <a:off x="2195736" y="5063926"/>
            <a:ext cx="4846776" cy="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3" name="Straight Connector 53"/>
          <p:cNvCxnSpPr>
            <a:cxnSpLocks noChangeShapeType="1"/>
          </p:cNvCxnSpPr>
          <p:nvPr/>
        </p:nvCxnSpPr>
        <p:spPr bwMode="auto">
          <a:xfrm flipV="1">
            <a:off x="4656600" y="2886951"/>
            <a:ext cx="563472" cy="9099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2" name="Straight Connector 53"/>
          <p:cNvCxnSpPr>
            <a:cxnSpLocks noChangeShapeType="1"/>
          </p:cNvCxnSpPr>
          <p:nvPr/>
        </p:nvCxnSpPr>
        <p:spPr bwMode="auto">
          <a:xfrm flipV="1">
            <a:off x="4572000" y="3874430"/>
            <a:ext cx="0" cy="1189496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8" name="Straight Connector 53"/>
          <p:cNvCxnSpPr>
            <a:cxnSpLocks noChangeShapeType="1"/>
          </p:cNvCxnSpPr>
          <p:nvPr/>
        </p:nvCxnSpPr>
        <p:spPr bwMode="auto">
          <a:xfrm flipV="1">
            <a:off x="4572000" y="2664788"/>
            <a:ext cx="0" cy="120964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00" name="Straight Connector 53"/>
          <p:cNvCxnSpPr>
            <a:cxnSpLocks noChangeShapeType="1"/>
          </p:cNvCxnSpPr>
          <p:nvPr/>
        </p:nvCxnSpPr>
        <p:spPr bwMode="auto">
          <a:xfrm flipV="1">
            <a:off x="4572000" y="1905324"/>
            <a:ext cx="0" cy="917888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03" name="Rectangle 202"/>
          <p:cNvSpPr/>
          <p:nvPr/>
        </p:nvSpPr>
        <p:spPr>
          <a:xfrm>
            <a:off x="5220072" y="3709375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13" name="AutoShape 11"/>
          <p:cNvSpPr>
            <a:spLocks noChangeArrowheads="1"/>
          </p:cNvSpPr>
          <p:nvPr/>
        </p:nvSpPr>
        <p:spPr bwMode="auto">
          <a:xfrm>
            <a:off x="3960751" y="2520626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4" name="Rectangle 3"/>
          <p:cNvSpPr>
            <a:spLocks noChangeArrowheads="1"/>
          </p:cNvSpPr>
          <p:nvPr/>
        </p:nvSpPr>
        <p:spPr bwMode="auto">
          <a:xfrm>
            <a:off x="3941400" y="2731863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15" name="AutoShape 11"/>
          <p:cNvSpPr>
            <a:spLocks noChangeArrowheads="1"/>
          </p:cNvSpPr>
          <p:nvPr/>
        </p:nvSpPr>
        <p:spPr bwMode="auto">
          <a:xfrm>
            <a:off x="4294164" y="2523678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9" name="AutoShape 11"/>
          <p:cNvSpPr>
            <a:spLocks noChangeArrowheads="1"/>
          </p:cNvSpPr>
          <p:nvPr/>
        </p:nvSpPr>
        <p:spPr bwMode="auto">
          <a:xfrm>
            <a:off x="3943279" y="1709305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0" name="Rectangle 3"/>
          <p:cNvSpPr>
            <a:spLocks noChangeArrowheads="1"/>
          </p:cNvSpPr>
          <p:nvPr/>
        </p:nvSpPr>
        <p:spPr bwMode="auto">
          <a:xfrm>
            <a:off x="3923928" y="1920542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21" name="AutoShape 11"/>
          <p:cNvSpPr>
            <a:spLocks noChangeArrowheads="1"/>
          </p:cNvSpPr>
          <p:nvPr/>
        </p:nvSpPr>
        <p:spPr bwMode="auto">
          <a:xfrm>
            <a:off x="4276692" y="1712357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42" name="Straight Connector 53"/>
          <p:cNvCxnSpPr>
            <a:cxnSpLocks noChangeShapeType="1"/>
          </p:cNvCxnSpPr>
          <p:nvPr/>
        </p:nvCxnSpPr>
        <p:spPr bwMode="auto">
          <a:xfrm flipV="1">
            <a:off x="2042563" y="6237312"/>
            <a:ext cx="5013713" cy="1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44" name="Rectangle 243"/>
          <p:cNvSpPr/>
          <p:nvPr/>
        </p:nvSpPr>
        <p:spPr>
          <a:xfrm>
            <a:off x="2072277" y="2698812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sp>
        <p:nvSpPr>
          <p:cNvPr id="245" name="Rectangle 244"/>
          <p:cNvSpPr/>
          <p:nvPr/>
        </p:nvSpPr>
        <p:spPr>
          <a:xfrm>
            <a:off x="3353729" y="2689788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cxnSp>
        <p:nvCxnSpPr>
          <p:cNvPr id="248" name="Straight Connector 53"/>
          <p:cNvCxnSpPr>
            <a:cxnSpLocks noChangeShapeType="1"/>
            <a:endCxn id="104" idx="2"/>
          </p:cNvCxnSpPr>
          <p:nvPr/>
        </p:nvCxnSpPr>
        <p:spPr bwMode="auto">
          <a:xfrm flipH="1" flipV="1">
            <a:off x="7054243" y="5045375"/>
            <a:ext cx="2034" cy="119194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55" name="Straight Connector 53"/>
          <p:cNvCxnSpPr>
            <a:cxnSpLocks noChangeShapeType="1"/>
          </p:cNvCxnSpPr>
          <p:nvPr/>
        </p:nvCxnSpPr>
        <p:spPr bwMode="auto">
          <a:xfrm>
            <a:off x="2987684" y="3106280"/>
            <a:ext cx="0" cy="1305987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58" name="Straight Connector 53"/>
          <p:cNvCxnSpPr>
            <a:cxnSpLocks noChangeShapeType="1"/>
          </p:cNvCxnSpPr>
          <p:nvPr/>
        </p:nvCxnSpPr>
        <p:spPr bwMode="auto">
          <a:xfrm>
            <a:off x="3015127" y="4410784"/>
            <a:ext cx="3579091" cy="148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60" name="Rectangle 259"/>
          <p:cNvSpPr/>
          <p:nvPr/>
        </p:nvSpPr>
        <p:spPr>
          <a:xfrm>
            <a:off x="2987410" y="4171301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sp>
        <p:nvSpPr>
          <p:cNvPr id="267" name="Rectangle 266"/>
          <p:cNvSpPr/>
          <p:nvPr/>
        </p:nvSpPr>
        <p:spPr>
          <a:xfrm>
            <a:off x="5226066" y="6051485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68" name="Rectangle 267"/>
          <p:cNvSpPr/>
          <p:nvPr/>
        </p:nvSpPr>
        <p:spPr>
          <a:xfrm>
            <a:off x="5226066" y="4869160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69" name="Rectangle 268"/>
          <p:cNvSpPr/>
          <p:nvPr/>
        </p:nvSpPr>
        <p:spPr>
          <a:xfrm>
            <a:off x="5226066" y="4221088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88" name="Rectangle 287"/>
          <p:cNvSpPr/>
          <p:nvPr/>
        </p:nvSpPr>
        <p:spPr>
          <a:xfrm>
            <a:off x="6457155" y="2145050"/>
            <a:ext cx="10841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Hardware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Software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Application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Support</a:t>
            </a:r>
          </a:p>
        </p:txBody>
      </p:sp>
      <p:sp>
        <p:nvSpPr>
          <p:cNvPr id="301" name="Rectangle 6"/>
          <p:cNvSpPr>
            <a:spLocks noChangeArrowheads="1"/>
          </p:cNvSpPr>
          <p:nvPr/>
        </p:nvSpPr>
        <p:spPr bwMode="auto">
          <a:xfrm>
            <a:off x="971600" y="2726791"/>
            <a:ext cx="1412481" cy="77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CORS Networks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(</a:t>
            </a:r>
            <a:r>
              <a:rPr lang="en-AU" altLang="en-US" sz="1000" b="1" dirty="0" err="1" smtClean="0">
                <a:solidFill>
                  <a:schemeClr val="tx1"/>
                </a:solidFill>
              </a:rPr>
              <a:t>AusCORS</a:t>
            </a:r>
            <a:r>
              <a:rPr lang="en-AU" altLang="en-US" sz="1000" b="1" dirty="0" smtClean="0">
                <a:solidFill>
                  <a:schemeClr val="tx1"/>
                </a:solidFill>
              </a:rPr>
              <a:t>, </a:t>
            </a:r>
            <a:r>
              <a:rPr lang="en-AU" altLang="en-US" sz="1000" b="1" dirty="0" err="1" smtClean="0">
                <a:solidFill>
                  <a:schemeClr val="tx1"/>
                </a:solidFill>
              </a:rPr>
              <a:t>CORSNet</a:t>
            </a:r>
            <a:r>
              <a:rPr lang="en-AU" altLang="en-US" sz="1000" b="1" dirty="0" smtClean="0">
                <a:solidFill>
                  <a:schemeClr val="tx1"/>
                </a:solidFill>
              </a:rPr>
              <a:t>-NSW,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GPSnet etc…)</a:t>
            </a:r>
            <a:endParaRPr lang="en-AU" altLang="en-US" sz="1000" b="1" dirty="0">
              <a:solidFill>
                <a:schemeClr val="tx1"/>
              </a:solidFill>
            </a:endParaRPr>
          </a:p>
        </p:txBody>
      </p:sp>
      <p:sp>
        <p:nvSpPr>
          <p:cNvPr id="302" name="Rectangle 3"/>
          <p:cNvSpPr>
            <a:spLocks noChangeArrowheads="1"/>
          </p:cNvSpPr>
          <p:nvPr/>
        </p:nvSpPr>
        <p:spPr bwMode="auto">
          <a:xfrm>
            <a:off x="2635546" y="2745917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03" name="Rectangle 302"/>
          <p:cNvSpPr/>
          <p:nvPr/>
        </p:nvSpPr>
        <p:spPr>
          <a:xfrm>
            <a:off x="2119969" y="2204864"/>
            <a:ext cx="17600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(</a:t>
            </a:r>
            <a:r>
              <a:rPr lang="en-AU" altLang="en-US" sz="1000" b="1" dirty="0" err="1" smtClean="0"/>
              <a:t>AusCORS</a:t>
            </a:r>
            <a:r>
              <a:rPr lang="en-AU" altLang="en-US" sz="1000" b="1" dirty="0" smtClean="0"/>
              <a:t>, </a:t>
            </a:r>
            <a:r>
              <a:rPr lang="en-AU" altLang="en-US" sz="1000" b="1" dirty="0" err="1" smtClean="0"/>
              <a:t>CORSNet</a:t>
            </a:r>
            <a:r>
              <a:rPr lang="en-AU" altLang="en-US" sz="1000" b="1" dirty="0" smtClean="0"/>
              <a:t>-NSW</a:t>
            </a:r>
            <a:r>
              <a:rPr lang="en-AU" altLang="en-US" sz="1000" b="1" dirty="0"/>
              <a:t>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/>
              <a:t>GPSnet etc…)</a:t>
            </a:r>
          </a:p>
        </p:txBody>
      </p:sp>
      <p:sp>
        <p:nvSpPr>
          <p:cNvPr id="306" name="Rectangle 6"/>
          <p:cNvSpPr>
            <a:spLocks noChangeArrowheads="1"/>
          </p:cNvSpPr>
          <p:nvPr/>
        </p:nvSpPr>
        <p:spPr bwMode="auto">
          <a:xfrm>
            <a:off x="311747" y="4699146"/>
            <a:ext cx="1412481" cy="58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Private CORS</a:t>
            </a:r>
          </a:p>
          <a:p>
            <a:pPr algn="ctr">
              <a:spcBef>
                <a:spcPct val="0"/>
              </a:spcBef>
              <a:buNone/>
            </a:pPr>
            <a:r>
              <a:rPr lang="en-AU" altLang="en-US" sz="1000" b="1" dirty="0">
                <a:solidFill>
                  <a:schemeClr val="tx1"/>
                </a:solidFill>
              </a:rPr>
              <a:t>(UHF/VHF/NTRIP)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AU" altLang="en-US" sz="1000" b="1" dirty="0">
              <a:solidFill>
                <a:schemeClr val="tx1"/>
              </a:solidFill>
            </a:endParaRPr>
          </a:p>
        </p:txBody>
      </p:sp>
      <p:sp>
        <p:nvSpPr>
          <p:cNvPr id="307" name="Rectangle 6"/>
          <p:cNvSpPr>
            <a:spLocks noChangeArrowheads="1"/>
          </p:cNvSpPr>
          <p:nvPr/>
        </p:nvSpPr>
        <p:spPr bwMode="auto">
          <a:xfrm>
            <a:off x="-108520" y="5679119"/>
            <a:ext cx="1599369" cy="77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AU" altLang="en-US" sz="1000" b="1" dirty="0">
                <a:solidFill>
                  <a:schemeClr val="tx1"/>
                </a:solidFill>
              </a:rPr>
              <a:t>PPP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Dealer Array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Local Single Base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 (SAT/UHF/VHF/NTRIP)</a:t>
            </a:r>
            <a:endParaRPr lang="en-AU" altLang="en-US" sz="1000" b="1" dirty="0">
              <a:solidFill>
                <a:schemeClr val="tx1"/>
              </a:solidFill>
            </a:endParaRPr>
          </a:p>
        </p:txBody>
      </p:sp>
      <p:sp>
        <p:nvSpPr>
          <p:cNvPr id="80" name="Title 1"/>
          <p:cNvSpPr txBox="1">
            <a:spLocks/>
          </p:cNvSpPr>
          <p:nvPr/>
        </p:nvSpPr>
        <p:spPr>
          <a:xfrm>
            <a:off x="450851" y="-1063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3600" dirty="0" smtClean="0"/>
              <a:t> </a:t>
            </a:r>
            <a:r>
              <a:rPr lang="en-AU" altLang="en-US" sz="3600" dirty="0" smtClean="0"/>
              <a:t>GDA2020 – </a:t>
            </a:r>
            <a:r>
              <a:rPr lang="en-AU" altLang="en-US" sz="3600" dirty="0" smtClean="0">
                <a:solidFill>
                  <a:srgbClr val="FF0000"/>
                </a:solidFill>
              </a:rPr>
              <a:t>HOW?</a:t>
            </a:r>
            <a:r>
              <a:rPr lang="en-AU" altLang="en-US" sz="3600" dirty="0" smtClean="0"/>
              <a:t> – </a:t>
            </a:r>
            <a:r>
              <a:rPr lang="en-AU" sz="3600" dirty="0" smtClean="0"/>
              <a:t>Data Relationships</a:t>
            </a: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113577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27</a:t>
            </a:fld>
            <a:endParaRPr lang="en-AU" dirty="0"/>
          </a:p>
        </p:txBody>
      </p: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633686" y="1710500"/>
            <a:ext cx="1825144" cy="1112712"/>
            <a:chOff x="185446" y="2246707"/>
            <a:chExt cx="2987183" cy="3056814"/>
          </a:xfrm>
        </p:grpSpPr>
        <p:pic>
          <p:nvPicPr>
            <p:cNvPr id="7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2654411" y="2587444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2987824" y="2587444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539552" y="1435316"/>
            <a:ext cx="89693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chemeClr val="tx1"/>
                </a:solidFill>
              </a:rPr>
              <a:t>GNSS</a:t>
            </a:r>
            <a:endParaRPr lang="en-AU" altLang="en-US" sz="1200" b="1" dirty="0">
              <a:solidFill>
                <a:schemeClr val="tx1"/>
              </a:solidFill>
            </a:endParaRPr>
          </a:p>
        </p:txBody>
      </p:sp>
      <p:cxnSp>
        <p:nvCxnSpPr>
          <p:cNvPr id="21" name="Straight Connector 53"/>
          <p:cNvCxnSpPr>
            <a:cxnSpLocks noChangeShapeType="1"/>
          </p:cNvCxnSpPr>
          <p:nvPr/>
        </p:nvCxnSpPr>
        <p:spPr bwMode="auto">
          <a:xfrm>
            <a:off x="2228604" y="2936009"/>
            <a:ext cx="432048" cy="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54" name="Rectangle 53"/>
          <p:cNvSpPr/>
          <p:nvPr/>
        </p:nvSpPr>
        <p:spPr>
          <a:xfrm>
            <a:off x="2119969" y="2204864"/>
            <a:ext cx="17600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(</a:t>
            </a:r>
            <a:r>
              <a:rPr lang="en-AU" altLang="en-US" sz="1000" b="1" dirty="0" err="1" smtClean="0"/>
              <a:t>AusCORS</a:t>
            </a:r>
            <a:r>
              <a:rPr lang="en-AU" altLang="en-US" sz="1000" b="1" dirty="0" smtClean="0"/>
              <a:t>, </a:t>
            </a:r>
            <a:r>
              <a:rPr lang="en-AU" altLang="en-US" sz="1000" b="1" dirty="0" err="1" smtClean="0"/>
              <a:t>CORSNet</a:t>
            </a:r>
            <a:r>
              <a:rPr lang="en-AU" altLang="en-US" sz="1000" b="1" dirty="0" smtClean="0"/>
              <a:t>-NSW</a:t>
            </a:r>
            <a:r>
              <a:rPr lang="en-AU" altLang="en-US" sz="1000" b="1" dirty="0"/>
              <a:t>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/>
              <a:t>GPSnet etc…)</a:t>
            </a:r>
          </a:p>
        </p:txBody>
      </p:sp>
      <p:cxnSp>
        <p:nvCxnSpPr>
          <p:cNvPr id="59" name="Straight Connector 53"/>
          <p:cNvCxnSpPr>
            <a:cxnSpLocks noChangeShapeType="1"/>
          </p:cNvCxnSpPr>
          <p:nvPr/>
        </p:nvCxnSpPr>
        <p:spPr bwMode="auto">
          <a:xfrm flipV="1">
            <a:off x="3320171" y="2886951"/>
            <a:ext cx="664670" cy="4857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" name="Straight Connector 53"/>
          <p:cNvCxnSpPr>
            <a:cxnSpLocks noChangeShapeType="1"/>
            <a:stCxn id="18" idx="4"/>
          </p:cNvCxnSpPr>
          <p:nvPr/>
        </p:nvCxnSpPr>
        <p:spPr bwMode="auto">
          <a:xfrm flipV="1">
            <a:off x="3320171" y="2155396"/>
            <a:ext cx="664670" cy="745222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2" name="Straight Connector 53"/>
          <p:cNvCxnSpPr>
            <a:cxnSpLocks noChangeShapeType="1"/>
            <a:stCxn id="18" idx="4"/>
            <a:endCxn id="73" idx="2"/>
          </p:cNvCxnSpPr>
          <p:nvPr/>
        </p:nvCxnSpPr>
        <p:spPr bwMode="auto">
          <a:xfrm>
            <a:off x="3320171" y="2900618"/>
            <a:ext cx="663580" cy="73875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73" name="AutoShape 11"/>
          <p:cNvSpPr>
            <a:spLocks noChangeArrowheads="1"/>
          </p:cNvSpPr>
          <p:nvPr/>
        </p:nvSpPr>
        <p:spPr bwMode="auto">
          <a:xfrm>
            <a:off x="3983751" y="3326197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4" name="Rectangle 3"/>
          <p:cNvSpPr>
            <a:spLocks noChangeArrowheads="1"/>
          </p:cNvSpPr>
          <p:nvPr/>
        </p:nvSpPr>
        <p:spPr bwMode="auto">
          <a:xfrm>
            <a:off x="3964400" y="3537434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75" name="AutoShape 11"/>
          <p:cNvSpPr>
            <a:spLocks noChangeArrowheads="1"/>
          </p:cNvSpPr>
          <p:nvPr/>
        </p:nvSpPr>
        <p:spPr bwMode="auto">
          <a:xfrm>
            <a:off x="4317164" y="3329249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3775334" y="2281786"/>
            <a:ext cx="10293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rgbClr val="E08628"/>
                </a:solidFill>
              </a:rPr>
              <a:t>AllDayRTK</a:t>
            </a:r>
            <a:endParaRPr lang="en-AU" altLang="en-US" sz="1000" b="1" dirty="0">
              <a:solidFill>
                <a:srgbClr val="E08628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3780063" y="3104874"/>
            <a:ext cx="11013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chemeClr val="accent2"/>
                </a:solidFill>
              </a:rPr>
              <a:t>SmartNetAUS</a:t>
            </a:r>
            <a:endParaRPr lang="en-AU" altLang="en-US" sz="1000" b="1" dirty="0">
              <a:solidFill>
                <a:schemeClr val="accent2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3865075" y="3897797"/>
            <a:ext cx="88532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VRSNow</a:t>
            </a:r>
            <a:endParaRPr lang="en-AU" altLang="en-US" sz="1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3" name="Picture 36" descr="3d man surveyor with GPS station">
            <a:hlinkClick r:id="rId3" tooltip="Download 3d Man Surveyor With GPS Station Royalty Free Stock Photography - Image: 34649587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362963"/>
            <a:ext cx="450926" cy="83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5" name="Straight Connector 53"/>
          <p:cNvCxnSpPr>
            <a:cxnSpLocks noChangeShapeType="1"/>
          </p:cNvCxnSpPr>
          <p:nvPr/>
        </p:nvCxnSpPr>
        <p:spPr bwMode="auto">
          <a:xfrm>
            <a:off x="4609039" y="2151638"/>
            <a:ext cx="611033" cy="3758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7" name="Straight Connector 53"/>
          <p:cNvCxnSpPr>
            <a:cxnSpLocks noChangeShapeType="1"/>
          </p:cNvCxnSpPr>
          <p:nvPr/>
        </p:nvCxnSpPr>
        <p:spPr bwMode="auto">
          <a:xfrm>
            <a:off x="5220072" y="2153517"/>
            <a:ext cx="0" cy="158303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95" name="Straight Connector 53"/>
          <p:cNvCxnSpPr>
            <a:cxnSpLocks noChangeShapeType="1"/>
          </p:cNvCxnSpPr>
          <p:nvPr/>
        </p:nvCxnSpPr>
        <p:spPr bwMode="auto">
          <a:xfrm flipV="1">
            <a:off x="4649511" y="3718666"/>
            <a:ext cx="2041161" cy="1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03" name="Rectangle 102"/>
          <p:cNvSpPr/>
          <p:nvPr/>
        </p:nvSpPr>
        <p:spPr>
          <a:xfrm>
            <a:off x="6440141" y="3182779"/>
            <a:ext cx="10841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End User</a:t>
            </a:r>
            <a:endParaRPr lang="en-AU" altLang="en-US" sz="1200" b="1" dirty="0"/>
          </a:p>
        </p:txBody>
      </p:sp>
      <p:sp>
        <p:nvSpPr>
          <p:cNvPr id="104" name="Rectangle 103"/>
          <p:cNvSpPr/>
          <p:nvPr/>
        </p:nvSpPr>
        <p:spPr>
          <a:xfrm>
            <a:off x="6512149" y="4214378"/>
            <a:ext cx="10841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Agriculture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Construction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Mapping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Survey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6156176" y="1196752"/>
            <a:ext cx="18172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Dealer/Supplier/Vendor</a:t>
            </a:r>
            <a:endParaRPr lang="en-AU" altLang="en-US" sz="1200" b="1" dirty="0"/>
          </a:p>
        </p:txBody>
      </p:sp>
      <p:pic>
        <p:nvPicPr>
          <p:cNvPr id="108" name="Picture 3" descr="Salesman">
            <a:hlinkClick r:id="rId5" tooltip="Download Salesman Stock Images - Image: 2032354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22727" y="1469143"/>
            <a:ext cx="485569" cy="735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2" name="Straight Connector 53"/>
          <p:cNvCxnSpPr>
            <a:cxnSpLocks noChangeShapeType="1"/>
          </p:cNvCxnSpPr>
          <p:nvPr/>
        </p:nvCxnSpPr>
        <p:spPr bwMode="auto">
          <a:xfrm flipV="1">
            <a:off x="4617301" y="2080954"/>
            <a:ext cx="2098653" cy="2434"/>
          </a:xfrm>
          <a:prstGeom prst="line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30" name="Straight Connector 53"/>
          <p:cNvCxnSpPr>
            <a:cxnSpLocks noChangeShapeType="1"/>
          </p:cNvCxnSpPr>
          <p:nvPr/>
        </p:nvCxnSpPr>
        <p:spPr bwMode="auto">
          <a:xfrm flipV="1">
            <a:off x="4641490" y="2803467"/>
            <a:ext cx="730501" cy="1"/>
          </a:xfrm>
          <a:prstGeom prst="line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37" name="Straight Connector 53"/>
          <p:cNvCxnSpPr>
            <a:cxnSpLocks noChangeShapeType="1"/>
          </p:cNvCxnSpPr>
          <p:nvPr/>
        </p:nvCxnSpPr>
        <p:spPr bwMode="auto">
          <a:xfrm>
            <a:off x="6968911" y="2821922"/>
            <a:ext cx="0" cy="429118"/>
          </a:xfrm>
          <a:prstGeom prst="line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grpSp>
        <p:nvGrpSpPr>
          <p:cNvPr id="162" name="Group 15"/>
          <p:cNvGrpSpPr>
            <a:grpSpLocks/>
          </p:cNvGrpSpPr>
          <p:nvPr/>
        </p:nvGrpSpPr>
        <p:grpSpPr bwMode="auto">
          <a:xfrm>
            <a:off x="754241" y="4149080"/>
            <a:ext cx="1825144" cy="1112712"/>
            <a:chOff x="185446" y="2246707"/>
            <a:chExt cx="2987183" cy="3056814"/>
          </a:xfrm>
        </p:grpSpPr>
        <p:pic>
          <p:nvPicPr>
            <p:cNvPr id="163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5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6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7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8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9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grpSp>
        <p:nvGrpSpPr>
          <p:cNvPr id="153" name="Group 15"/>
          <p:cNvGrpSpPr>
            <a:grpSpLocks/>
          </p:cNvGrpSpPr>
          <p:nvPr/>
        </p:nvGrpSpPr>
        <p:grpSpPr bwMode="auto">
          <a:xfrm>
            <a:off x="615146" y="5264942"/>
            <a:ext cx="1825144" cy="1112712"/>
            <a:chOff x="185446" y="2246707"/>
            <a:chExt cx="2987183" cy="3056814"/>
          </a:xfrm>
        </p:grpSpPr>
        <p:pic>
          <p:nvPicPr>
            <p:cNvPr id="154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5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6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7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8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9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0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cxnSp>
        <p:nvCxnSpPr>
          <p:cNvPr id="171" name="Straight Connector 53"/>
          <p:cNvCxnSpPr>
            <a:cxnSpLocks noChangeShapeType="1"/>
          </p:cNvCxnSpPr>
          <p:nvPr/>
        </p:nvCxnSpPr>
        <p:spPr bwMode="auto">
          <a:xfrm>
            <a:off x="2195736" y="5063926"/>
            <a:ext cx="4846776" cy="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3" name="Straight Connector 53"/>
          <p:cNvCxnSpPr>
            <a:cxnSpLocks noChangeShapeType="1"/>
          </p:cNvCxnSpPr>
          <p:nvPr/>
        </p:nvCxnSpPr>
        <p:spPr bwMode="auto">
          <a:xfrm flipV="1">
            <a:off x="4656600" y="2886951"/>
            <a:ext cx="563472" cy="9099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6" name="Straight Connector 53"/>
          <p:cNvCxnSpPr>
            <a:cxnSpLocks noChangeShapeType="1"/>
          </p:cNvCxnSpPr>
          <p:nvPr/>
        </p:nvCxnSpPr>
        <p:spPr bwMode="auto">
          <a:xfrm>
            <a:off x="5364088" y="2060195"/>
            <a:ext cx="0" cy="1535361"/>
          </a:xfrm>
          <a:prstGeom prst="line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 type="triangl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7" name="Straight Connector 53"/>
          <p:cNvCxnSpPr>
            <a:cxnSpLocks noChangeShapeType="1"/>
          </p:cNvCxnSpPr>
          <p:nvPr/>
        </p:nvCxnSpPr>
        <p:spPr bwMode="auto">
          <a:xfrm>
            <a:off x="4662547" y="3595558"/>
            <a:ext cx="709444" cy="0"/>
          </a:xfrm>
          <a:prstGeom prst="line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2" name="Straight Connector 53"/>
          <p:cNvCxnSpPr>
            <a:cxnSpLocks noChangeShapeType="1"/>
          </p:cNvCxnSpPr>
          <p:nvPr/>
        </p:nvCxnSpPr>
        <p:spPr bwMode="auto">
          <a:xfrm flipV="1">
            <a:off x="4572000" y="3874430"/>
            <a:ext cx="0" cy="1189496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8" name="Straight Connector 53"/>
          <p:cNvCxnSpPr>
            <a:cxnSpLocks noChangeShapeType="1"/>
          </p:cNvCxnSpPr>
          <p:nvPr/>
        </p:nvCxnSpPr>
        <p:spPr bwMode="auto">
          <a:xfrm flipV="1">
            <a:off x="4572000" y="2664788"/>
            <a:ext cx="0" cy="120964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00" name="Straight Connector 53"/>
          <p:cNvCxnSpPr>
            <a:cxnSpLocks noChangeShapeType="1"/>
          </p:cNvCxnSpPr>
          <p:nvPr/>
        </p:nvCxnSpPr>
        <p:spPr bwMode="auto">
          <a:xfrm flipV="1">
            <a:off x="4572000" y="1905324"/>
            <a:ext cx="0" cy="917888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03" name="Rectangle 202"/>
          <p:cNvSpPr/>
          <p:nvPr/>
        </p:nvSpPr>
        <p:spPr>
          <a:xfrm>
            <a:off x="5220072" y="3709375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04" name="Rectangle 203"/>
          <p:cNvSpPr/>
          <p:nvPr/>
        </p:nvSpPr>
        <p:spPr>
          <a:xfrm>
            <a:off x="6994530" y="2782669"/>
            <a:ext cx="10650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rgbClr val="FF0000"/>
                </a:solidFill>
              </a:rPr>
              <a:t>Business &amp; Tech Relationship</a:t>
            </a:r>
            <a:endParaRPr lang="en-AU" altLang="en-US" sz="1000" b="1" dirty="0">
              <a:solidFill>
                <a:srgbClr val="FF0000"/>
              </a:solidFill>
            </a:endParaRPr>
          </a:p>
        </p:txBody>
      </p:sp>
      <p:sp>
        <p:nvSpPr>
          <p:cNvPr id="213" name="AutoShape 11"/>
          <p:cNvSpPr>
            <a:spLocks noChangeArrowheads="1"/>
          </p:cNvSpPr>
          <p:nvPr/>
        </p:nvSpPr>
        <p:spPr bwMode="auto">
          <a:xfrm>
            <a:off x="3960751" y="2520626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4" name="Rectangle 3"/>
          <p:cNvSpPr>
            <a:spLocks noChangeArrowheads="1"/>
          </p:cNvSpPr>
          <p:nvPr/>
        </p:nvSpPr>
        <p:spPr bwMode="auto">
          <a:xfrm>
            <a:off x="3941400" y="2731863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15" name="AutoShape 11"/>
          <p:cNvSpPr>
            <a:spLocks noChangeArrowheads="1"/>
          </p:cNvSpPr>
          <p:nvPr/>
        </p:nvSpPr>
        <p:spPr bwMode="auto">
          <a:xfrm>
            <a:off x="4294164" y="2523678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9" name="AutoShape 11"/>
          <p:cNvSpPr>
            <a:spLocks noChangeArrowheads="1"/>
          </p:cNvSpPr>
          <p:nvPr/>
        </p:nvSpPr>
        <p:spPr bwMode="auto">
          <a:xfrm>
            <a:off x="3943279" y="1709305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0" name="Rectangle 3"/>
          <p:cNvSpPr>
            <a:spLocks noChangeArrowheads="1"/>
          </p:cNvSpPr>
          <p:nvPr/>
        </p:nvSpPr>
        <p:spPr bwMode="auto">
          <a:xfrm>
            <a:off x="3923928" y="1920542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21" name="AutoShape 11"/>
          <p:cNvSpPr>
            <a:spLocks noChangeArrowheads="1"/>
          </p:cNvSpPr>
          <p:nvPr/>
        </p:nvSpPr>
        <p:spPr bwMode="auto">
          <a:xfrm>
            <a:off x="4276692" y="1712357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42" name="Straight Connector 53"/>
          <p:cNvCxnSpPr>
            <a:cxnSpLocks noChangeShapeType="1"/>
          </p:cNvCxnSpPr>
          <p:nvPr/>
        </p:nvCxnSpPr>
        <p:spPr bwMode="auto">
          <a:xfrm flipV="1">
            <a:off x="2042563" y="6237312"/>
            <a:ext cx="5013713" cy="1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44" name="Rectangle 243"/>
          <p:cNvSpPr/>
          <p:nvPr/>
        </p:nvSpPr>
        <p:spPr>
          <a:xfrm>
            <a:off x="2072277" y="2698812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sp>
        <p:nvSpPr>
          <p:cNvPr id="245" name="Rectangle 244"/>
          <p:cNvSpPr/>
          <p:nvPr/>
        </p:nvSpPr>
        <p:spPr>
          <a:xfrm>
            <a:off x="3353729" y="2689788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cxnSp>
        <p:nvCxnSpPr>
          <p:cNvPr id="248" name="Straight Connector 53"/>
          <p:cNvCxnSpPr>
            <a:cxnSpLocks noChangeShapeType="1"/>
            <a:endCxn id="104" idx="2"/>
          </p:cNvCxnSpPr>
          <p:nvPr/>
        </p:nvCxnSpPr>
        <p:spPr bwMode="auto">
          <a:xfrm flipH="1" flipV="1">
            <a:off x="7054243" y="5045375"/>
            <a:ext cx="2034" cy="119194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55" name="Straight Connector 53"/>
          <p:cNvCxnSpPr>
            <a:cxnSpLocks noChangeShapeType="1"/>
          </p:cNvCxnSpPr>
          <p:nvPr/>
        </p:nvCxnSpPr>
        <p:spPr bwMode="auto">
          <a:xfrm>
            <a:off x="2987684" y="3106280"/>
            <a:ext cx="0" cy="1305987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58" name="Straight Connector 53"/>
          <p:cNvCxnSpPr>
            <a:cxnSpLocks noChangeShapeType="1"/>
          </p:cNvCxnSpPr>
          <p:nvPr/>
        </p:nvCxnSpPr>
        <p:spPr bwMode="auto">
          <a:xfrm>
            <a:off x="3015127" y="4410784"/>
            <a:ext cx="3579091" cy="148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60" name="Rectangle 259"/>
          <p:cNvSpPr/>
          <p:nvPr/>
        </p:nvSpPr>
        <p:spPr>
          <a:xfrm>
            <a:off x="2987410" y="4171301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cxnSp>
        <p:nvCxnSpPr>
          <p:cNvPr id="261" name="Straight Connector 53"/>
          <p:cNvCxnSpPr>
            <a:cxnSpLocks noChangeShapeType="1"/>
          </p:cNvCxnSpPr>
          <p:nvPr/>
        </p:nvCxnSpPr>
        <p:spPr bwMode="auto">
          <a:xfrm flipV="1">
            <a:off x="1625642" y="1548841"/>
            <a:ext cx="4876748" cy="2434"/>
          </a:xfrm>
          <a:prstGeom prst="line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63" name="Straight Connector 53"/>
          <p:cNvCxnSpPr>
            <a:cxnSpLocks noChangeShapeType="1"/>
            <a:endCxn id="54" idx="0"/>
          </p:cNvCxnSpPr>
          <p:nvPr/>
        </p:nvCxnSpPr>
        <p:spPr bwMode="auto">
          <a:xfrm>
            <a:off x="2993818" y="1589831"/>
            <a:ext cx="6185" cy="615033"/>
          </a:xfrm>
          <a:prstGeom prst="line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 type="non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67" name="Rectangle 266"/>
          <p:cNvSpPr/>
          <p:nvPr/>
        </p:nvSpPr>
        <p:spPr>
          <a:xfrm>
            <a:off x="5226066" y="6051485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68" name="Rectangle 267"/>
          <p:cNvSpPr/>
          <p:nvPr/>
        </p:nvSpPr>
        <p:spPr>
          <a:xfrm>
            <a:off x="5226066" y="4869160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69" name="Rectangle 268"/>
          <p:cNvSpPr/>
          <p:nvPr/>
        </p:nvSpPr>
        <p:spPr>
          <a:xfrm>
            <a:off x="5226066" y="4221088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cxnSp>
        <p:nvCxnSpPr>
          <p:cNvPr id="272" name="Straight Connector 53"/>
          <p:cNvCxnSpPr>
            <a:cxnSpLocks noChangeShapeType="1"/>
          </p:cNvCxnSpPr>
          <p:nvPr/>
        </p:nvCxnSpPr>
        <p:spPr bwMode="auto">
          <a:xfrm>
            <a:off x="2179490" y="5157192"/>
            <a:ext cx="5926896" cy="0"/>
          </a:xfrm>
          <a:prstGeom prst="line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75" name="Straight Connector 53"/>
          <p:cNvCxnSpPr>
            <a:cxnSpLocks noChangeShapeType="1"/>
          </p:cNvCxnSpPr>
          <p:nvPr/>
        </p:nvCxnSpPr>
        <p:spPr bwMode="auto">
          <a:xfrm>
            <a:off x="2057714" y="6381328"/>
            <a:ext cx="6048672" cy="0"/>
          </a:xfrm>
          <a:prstGeom prst="line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78" name="Straight Connector 53"/>
          <p:cNvCxnSpPr>
            <a:cxnSpLocks noChangeShapeType="1"/>
          </p:cNvCxnSpPr>
          <p:nvPr/>
        </p:nvCxnSpPr>
        <p:spPr bwMode="auto">
          <a:xfrm>
            <a:off x="8106386" y="2107727"/>
            <a:ext cx="0" cy="4273601"/>
          </a:xfrm>
          <a:prstGeom prst="line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 type="non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81" name="Straight Connector 53"/>
          <p:cNvCxnSpPr>
            <a:cxnSpLocks noChangeShapeType="1"/>
          </p:cNvCxnSpPr>
          <p:nvPr/>
        </p:nvCxnSpPr>
        <p:spPr bwMode="auto">
          <a:xfrm flipV="1">
            <a:off x="7253310" y="2082171"/>
            <a:ext cx="853076" cy="3939"/>
          </a:xfrm>
          <a:prstGeom prst="line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 type="triangl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88" name="Rectangle 287"/>
          <p:cNvSpPr/>
          <p:nvPr/>
        </p:nvSpPr>
        <p:spPr>
          <a:xfrm>
            <a:off x="6457155" y="2145050"/>
            <a:ext cx="10841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Hardware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Software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Application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Support</a:t>
            </a:r>
          </a:p>
        </p:txBody>
      </p:sp>
      <p:sp>
        <p:nvSpPr>
          <p:cNvPr id="294" name="Rectangle 293"/>
          <p:cNvSpPr/>
          <p:nvPr/>
        </p:nvSpPr>
        <p:spPr>
          <a:xfrm>
            <a:off x="4617449" y="1837919"/>
            <a:ext cx="221093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rgbClr val="FF0000"/>
                </a:solidFill>
              </a:rPr>
              <a:t>Business &amp; Tech Relationship</a:t>
            </a:r>
            <a:endParaRPr lang="en-AU" altLang="en-US" sz="1000" b="1" dirty="0">
              <a:solidFill>
                <a:srgbClr val="FF0000"/>
              </a:solidFill>
            </a:endParaRPr>
          </a:p>
        </p:txBody>
      </p:sp>
      <p:sp>
        <p:nvSpPr>
          <p:cNvPr id="295" name="Rectangle 294"/>
          <p:cNvSpPr/>
          <p:nvPr/>
        </p:nvSpPr>
        <p:spPr>
          <a:xfrm>
            <a:off x="4610323" y="5126995"/>
            <a:ext cx="221093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rgbClr val="FF0000"/>
                </a:solidFill>
              </a:rPr>
              <a:t>Business &amp; Tech Relationship</a:t>
            </a:r>
            <a:endParaRPr lang="en-AU" altLang="en-US" sz="1000" b="1" dirty="0">
              <a:solidFill>
                <a:srgbClr val="FF0000"/>
              </a:solidFill>
            </a:endParaRPr>
          </a:p>
        </p:txBody>
      </p:sp>
      <p:sp>
        <p:nvSpPr>
          <p:cNvPr id="296" name="Rectangle 295"/>
          <p:cNvSpPr/>
          <p:nvPr/>
        </p:nvSpPr>
        <p:spPr>
          <a:xfrm>
            <a:off x="4610323" y="6351131"/>
            <a:ext cx="221093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rgbClr val="FF0000"/>
                </a:solidFill>
              </a:rPr>
              <a:t>Business &amp; Tech Relationship</a:t>
            </a:r>
            <a:endParaRPr lang="en-AU" altLang="en-US" sz="1000" b="1" dirty="0">
              <a:solidFill>
                <a:srgbClr val="FF0000"/>
              </a:solidFill>
            </a:endParaRPr>
          </a:p>
        </p:txBody>
      </p:sp>
      <p:cxnSp>
        <p:nvCxnSpPr>
          <p:cNvPr id="297" name="Straight Connector 53"/>
          <p:cNvCxnSpPr>
            <a:cxnSpLocks noChangeShapeType="1"/>
          </p:cNvCxnSpPr>
          <p:nvPr/>
        </p:nvCxnSpPr>
        <p:spPr bwMode="auto">
          <a:xfrm>
            <a:off x="7253310" y="3709375"/>
            <a:ext cx="864096" cy="7658"/>
          </a:xfrm>
          <a:prstGeom prst="line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 type="triangl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9" name="Rectangle 298"/>
          <p:cNvSpPr/>
          <p:nvPr/>
        </p:nvSpPr>
        <p:spPr>
          <a:xfrm rot="5400000">
            <a:off x="7410830" y="3110450"/>
            <a:ext cx="176936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rgbClr val="FF0000"/>
                </a:solidFill>
              </a:rPr>
              <a:t>Business &amp; Tech Relationship</a:t>
            </a:r>
            <a:endParaRPr lang="en-AU" altLang="en-US" sz="1000" b="1" dirty="0">
              <a:solidFill>
                <a:srgbClr val="FF0000"/>
              </a:solidFill>
            </a:endParaRPr>
          </a:p>
        </p:txBody>
      </p:sp>
      <p:cxnSp>
        <p:nvCxnSpPr>
          <p:cNvPr id="94" name="Straight Connector 53"/>
          <p:cNvCxnSpPr>
            <a:cxnSpLocks noChangeShapeType="1"/>
          </p:cNvCxnSpPr>
          <p:nvPr/>
        </p:nvCxnSpPr>
        <p:spPr bwMode="auto">
          <a:xfrm>
            <a:off x="1617578" y="1587569"/>
            <a:ext cx="8064" cy="911066"/>
          </a:xfrm>
          <a:prstGeom prst="line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 type="non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98" name="Rectangle 6"/>
          <p:cNvSpPr>
            <a:spLocks noChangeArrowheads="1"/>
          </p:cNvSpPr>
          <p:nvPr/>
        </p:nvSpPr>
        <p:spPr bwMode="auto">
          <a:xfrm>
            <a:off x="971600" y="2726791"/>
            <a:ext cx="1412481" cy="77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CORS Networks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(</a:t>
            </a:r>
            <a:r>
              <a:rPr lang="en-AU" altLang="en-US" sz="1000" b="1" dirty="0" err="1" smtClean="0">
                <a:solidFill>
                  <a:schemeClr val="tx1"/>
                </a:solidFill>
              </a:rPr>
              <a:t>AusCORS</a:t>
            </a:r>
            <a:r>
              <a:rPr lang="en-AU" altLang="en-US" sz="1000" b="1" dirty="0" smtClean="0">
                <a:solidFill>
                  <a:schemeClr val="tx1"/>
                </a:solidFill>
              </a:rPr>
              <a:t>, </a:t>
            </a:r>
            <a:r>
              <a:rPr lang="en-AU" altLang="en-US" sz="1000" b="1" dirty="0" err="1" smtClean="0">
                <a:solidFill>
                  <a:schemeClr val="tx1"/>
                </a:solidFill>
              </a:rPr>
              <a:t>CORSNet</a:t>
            </a:r>
            <a:r>
              <a:rPr lang="en-AU" altLang="en-US" sz="1000" b="1" dirty="0" smtClean="0">
                <a:solidFill>
                  <a:schemeClr val="tx1"/>
                </a:solidFill>
              </a:rPr>
              <a:t>-NSW,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GPSnet etc…)</a:t>
            </a:r>
            <a:endParaRPr lang="en-AU" altLang="en-US" sz="1000" b="1" dirty="0">
              <a:solidFill>
                <a:schemeClr val="tx1"/>
              </a:solidFill>
            </a:endParaRPr>
          </a:p>
        </p:txBody>
      </p:sp>
      <p:sp>
        <p:nvSpPr>
          <p:cNvPr id="99" name="Rectangle 3"/>
          <p:cNvSpPr>
            <a:spLocks noChangeArrowheads="1"/>
          </p:cNvSpPr>
          <p:nvPr/>
        </p:nvSpPr>
        <p:spPr bwMode="auto">
          <a:xfrm>
            <a:off x="2635546" y="2745917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1907704" y="1294142"/>
            <a:ext cx="221093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rgbClr val="FF0000"/>
                </a:solidFill>
              </a:rPr>
              <a:t>Business &amp; Tech Relationship</a:t>
            </a:r>
            <a:endParaRPr lang="en-AU" altLang="en-US" sz="1000" b="1" dirty="0">
              <a:solidFill>
                <a:srgbClr val="FF0000"/>
              </a:solidFill>
            </a:endParaRPr>
          </a:p>
        </p:txBody>
      </p:sp>
      <p:sp>
        <p:nvSpPr>
          <p:cNvPr id="106" name="Rectangle 6"/>
          <p:cNvSpPr>
            <a:spLocks noChangeArrowheads="1"/>
          </p:cNvSpPr>
          <p:nvPr/>
        </p:nvSpPr>
        <p:spPr bwMode="auto">
          <a:xfrm>
            <a:off x="311747" y="4699146"/>
            <a:ext cx="1412481" cy="58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Private CORS</a:t>
            </a:r>
          </a:p>
          <a:p>
            <a:pPr algn="ctr">
              <a:spcBef>
                <a:spcPct val="0"/>
              </a:spcBef>
              <a:buNone/>
            </a:pPr>
            <a:r>
              <a:rPr lang="en-AU" altLang="en-US" sz="1000" b="1" dirty="0">
                <a:solidFill>
                  <a:schemeClr val="tx1"/>
                </a:solidFill>
              </a:rPr>
              <a:t>(UHF/VHF/NTRIP)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AU" altLang="en-US" sz="1000" b="1" dirty="0">
              <a:solidFill>
                <a:schemeClr val="tx1"/>
              </a:solidFill>
            </a:endParaRPr>
          </a:p>
        </p:txBody>
      </p:sp>
      <p:sp>
        <p:nvSpPr>
          <p:cNvPr id="109" name="Rectangle 6"/>
          <p:cNvSpPr>
            <a:spLocks noChangeArrowheads="1"/>
          </p:cNvSpPr>
          <p:nvPr/>
        </p:nvSpPr>
        <p:spPr bwMode="auto">
          <a:xfrm>
            <a:off x="-108520" y="5679119"/>
            <a:ext cx="1599369" cy="77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AU" altLang="en-US" sz="1000" b="1" dirty="0">
                <a:solidFill>
                  <a:schemeClr val="tx1"/>
                </a:solidFill>
              </a:rPr>
              <a:t>PPP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Dealer Array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Local Single Base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 (SAT/UHF/VHF/NTRIP)</a:t>
            </a:r>
            <a:endParaRPr lang="en-AU" altLang="en-US" sz="1000" b="1" dirty="0">
              <a:solidFill>
                <a:schemeClr val="tx1"/>
              </a:solidFill>
            </a:endParaRPr>
          </a:p>
        </p:txBody>
      </p:sp>
      <p:sp>
        <p:nvSpPr>
          <p:cNvPr id="96" name="Title 1"/>
          <p:cNvSpPr txBox="1">
            <a:spLocks/>
          </p:cNvSpPr>
          <p:nvPr/>
        </p:nvSpPr>
        <p:spPr>
          <a:xfrm>
            <a:off x="450851" y="5375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3600" dirty="0" smtClean="0"/>
              <a:t> </a:t>
            </a:r>
            <a:r>
              <a:rPr lang="en-AU" altLang="en-US" sz="3600" dirty="0" smtClean="0"/>
              <a:t>GDA2020 – </a:t>
            </a:r>
            <a:r>
              <a:rPr lang="en-AU" altLang="en-US" sz="3600" dirty="0" smtClean="0">
                <a:solidFill>
                  <a:srgbClr val="FF0000"/>
                </a:solidFill>
              </a:rPr>
              <a:t>HOW?</a:t>
            </a:r>
            <a:r>
              <a:rPr lang="en-AU" altLang="en-US" sz="3600" dirty="0" smtClean="0"/>
              <a:t> </a:t>
            </a:r>
            <a:r>
              <a:rPr lang="en-AU" altLang="en-US" sz="2400" dirty="0" smtClean="0"/>
              <a:t>– </a:t>
            </a:r>
            <a:r>
              <a:rPr lang="en-AU" sz="2400" dirty="0" smtClean="0"/>
              <a:t>Business and Tech Relationships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259932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28</a:t>
            </a:fld>
            <a:endParaRPr lang="en-AU" dirty="0"/>
          </a:p>
        </p:txBody>
      </p: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633686" y="1710500"/>
            <a:ext cx="1825144" cy="1112712"/>
            <a:chOff x="185446" y="2246707"/>
            <a:chExt cx="2987183" cy="3056814"/>
          </a:xfrm>
        </p:grpSpPr>
        <p:pic>
          <p:nvPicPr>
            <p:cNvPr id="7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2654411" y="2587444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2987824" y="2587444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539552" y="1435316"/>
            <a:ext cx="89693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chemeClr val="tx1"/>
                </a:solidFill>
              </a:rPr>
              <a:t>GNSS</a:t>
            </a:r>
            <a:endParaRPr lang="en-AU" altLang="en-US" sz="1200" b="1" dirty="0">
              <a:solidFill>
                <a:schemeClr val="tx1"/>
              </a:solidFill>
            </a:endParaRPr>
          </a:p>
        </p:txBody>
      </p:sp>
      <p:cxnSp>
        <p:nvCxnSpPr>
          <p:cNvPr id="21" name="Straight Connector 53"/>
          <p:cNvCxnSpPr>
            <a:cxnSpLocks noChangeShapeType="1"/>
          </p:cNvCxnSpPr>
          <p:nvPr/>
        </p:nvCxnSpPr>
        <p:spPr bwMode="auto">
          <a:xfrm>
            <a:off x="2228604" y="2936009"/>
            <a:ext cx="432048" cy="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971600" y="2726791"/>
            <a:ext cx="1412481" cy="77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CORS Networks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(</a:t>
            </a:r>
            <a:r>
              <a:rPr lang="en-AU" altLang="en-US" sz="1000" b="1" dirty="0" err="1" smtClean="0">
                <a:solidFill>
                  <a:schemeClr val="tx1"/>
                </a:solidFill>
              </a:rPr>
              <a:t>AusCORS</a:t>
            </a:r>
            <a:r>
              <a:rPr lang="en-AU" altLang="en-US" sz="1000" b="1" dirty="0" smtClean="0">
                <a:solidFill>
                  <a:schemeClr val="tx1"/>
                </a:solidFill>
              </a:rPr>
              <a:t>, </a:t>
            </a:r>
            <a:r>
              <a:rPr lang="en-AU" altLang="en-US" sz="1000" b="1" dirty="0" err="1" smtClean="0">
                <a:solidFill>
                  <a:schemeClr val="tx1"/>
                </a:solidFill>
              </a:rPr>
              <a:t>CORSNet</a:t>
            </a:r>
            <a:r>
              <a:rPr lang="en-AU" altLang="en-US" sz="1000" b="1" dirty="0" smtClean="0">
                <a:solidFill>
                  <a:schemeClr val="tx1"/>
                </a:solidFill>
              </a:rPr>
              <a:t>-NSW,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GPSnet etc…)</a:t>
            </a:r>
            <a:endParaRPr lang="en-AU" altLang="en-US" sz="1000" b="1" dirty="0">
              <a:solidFill>
                <a:schemeClr val="tx1"/>
              </a:solidFill>
            </a:endParaRPr>
          </a:p>
        </p:txBody>
      </p:sp>
      <p:cxnSp>
        <p:nvCxnSpPr>
          <p:cNvPr id="59" name="Straight Connector 53"/>
          <p:cNvCxnSpPr>
            <a:cxnSpLocks noChangeShapeType="1"/>
          </p:cNvCxnSpPr>
          <p:nvPr/>
        </p:nvCxnSpPr>
        <p:spPr bwMode="auto">
          <a:xfrm flipV="1">
            <a:off x="3320171" y="2886951"/>
            <a:ext cx="664670" cy="4857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" name="Straight Connector 53"/>
          <p:cNvCxnSpPr>
            <a:cxnSpLocks noChangeShapeType="1"/>
            <a:stCxn id="18" idx="4"/>
          </p:cNvCxnSpPr>
          <p:nvPr/>
        </p:nvCxnSpPr>
        <p:spPr bwMode="auto">
          <a:xfrm flipV="1">
            <a:off x="3320171" y="2155396"/>
            <a:ext cx="664670" cy="745222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2" name="Straight Connector 53"/>
          <p:cNvCxnSpPr>
            <a:cxnSpLocks noChangeShapeType="1"/>
            <a:stCxn id="18" idx="4"/>
            <a:endCxn id="73" idx="2"/>
          </p:cNvCxnSpPr>
          <p:nvPr/>
        </p:nvCxnSpPr>
        <p:spPr bwMode="auto">
          <a:xfrm>
            <a:off x="3320171" y="2900618"/>
            <a:ext cx="663580" cy="73875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73" name="AutoShape 11"/>
          <p:cNvSpPr>
            <a:spLocks noChangeArrowheads="1"/>
          </p:cNvSpPr>
          <p:nvPr/>
        </p:nvSpPr>
        <p:spPr bwMode="auto">
          <a:xfrm>
            <a:off x="3983751" y="3326197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4" name="Rectangle 3"/>
          <p:cNvSpPr>
            <a:spLocks noChangeArrowheads="1"/>
          </p:cNvSpPr>
          <p:nvPr/>
        </p:nvSpPr>
        <p:spPr bwMode="auto">
          <a:xfrm>
            <a:off x="3964400" y="3537434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75" name="AutoShape 11"/>
          <p:cNvSpPr>
            <a:spLocks noChangeArrowheads="1"/>
          </p:cNvSpPr>
          <p:nvPr/>
        </p:nvSpPr>
        <p:spPr bwMode="auto">
          <a:xfrm>
            <a:off x="4317164" y="3329249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3775334" y="2281786"/>
            <a:ext cx="10293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rgbClr val="E08628"/>
                </a:solidFill>
              </a:rPr>
              <a:t>AllDayRTK</a:t>
            </a:r>
            <a:endParaRPr lang="en-AU" altLang="en-US" sz="1000" b="1" dirty="0">
              <a:solidFill>
                <a:srgbClr val="E08628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3780063" y="3104874"/>
            <a:ext cx="11013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chemeClr val="accent2"/>
                </a:solidFill>
              </a:rPr>
              <a:t>SmartNetAUS</a:t>
            </a:r>
            <a:endParaRPr lang="en-AU" altLang="en-US" sz="1000" b="1" dirty="0">
              <a:solidFill>
                <a:schemeClr val="accent2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3865075" y="3897797"/>
            <a:ext cx="88532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VRSNow</a:t>
            </a:r>
            <a:endParaRPr lang="en-AU" altLang="en-US" sz="1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3" name="Picture 36" descr="3d man surveyor with GPS station">
            <a:hlinkClick r:id="rId3" tooltip="Download 3d Man Surveyor With GPS Station Royalty Free Stock Photography - Image: 34649587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362963"/>
            <a:ext cx="450926" cy="83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5" name="Straight Connector 53"/>
          <p:cNvCxnSpPr>
            <a:cxnSpLocks noChangeShapeType="1"/>
          </p:cNvCxnSpPr>
          <p:nvPr/>
        </p:nvCxnSpPr>
        <p:spPr bwMode="auto">
          <a:xfrm>
            <a:off x="4609039" y="2151638"/>
            <a:ext cx="611033" cy="3758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7" name="Straight Connector 53"/>
          <p:cNvCxnSpPr>
            <a:cxnSpLocks noChangeShapeType="1"/>
          </p:cNvCxnSpPr>
          <p:nvPr/>
        </p:nvCxnSpPr>
        <p:spPr bwMode="auto">
          <a:xfrm>
            <a:off x="5220072" y="2153517"/>
            <a:ext cx="0" cy="158303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95" name="Straight Connector 53"/>
          <p:cNvCxnSpPr>
            <a:cxnSpLocks noChangeShapeType="1"/>
          </p:cNvCxnSpPr>
          <p:nvPr/>
        </p:nvCxnSpPr>
        <p:spPr bwMode="auto">
          <a:xfrm flipV="1">
            <a:off x="4649511" y="3718666"/>
            <a:ext cx="2041161" cy="1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03" name="Rectangle 102"/>
          <p:cNvSpPr/>
          <p:nvPr/>
        </p:nvSpPr>
        <p:spPr>
          <a:xfrm>
            <a:off x="6440141" y="3182779"/>
            <a:ext cx="10841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End User</a:t>
            </a:r>
            <a:endParaRPr lang="en-AU" altLang="en-US" sz="1200" b="1" dirty="0"/>
          </a:p>
        </p:txBody>
      </p:sp>
      <p:sp>
        <p:nvSpPr>
          <p:cNvPr id="104" name="Rectangle 103"/>
          <p:cNvSpPr/>
          <p:nvPr/>
        </p:nvSpPr>
        <p:spPr>
          <a:xfrm>
            <a:off x="6512149" y="4214378"/>
            <a:ext cx="10841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Agriculture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Construction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Mapping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Survey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6156176" y="1196752"/>
            <a:ext cx="18172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Dealer/Supplier/Vendor</a:t>
            </a:r>
            <a:endParaRPr lang="en-AU" altLang="en-US" sz="1200" b="1" dirty="0"/>
          </a:p>
        </p:txBody>
      </p:sp>
      <p:pic>
        <p:nvPicPr>
          <p:cNvPr id="108" name="Picture 3" descr="Salesman">
            <a:hlinkClick r:id="rId5" tooltip="Download Salesman Stock Images - Image: 2032354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22727" y="1469143"/>
            <a:ext cx="485569" cy="735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2" name="Group 15"/>
          <p:cNvGrpSpPr>
            <a:grpSpLocks/>
          </p:cNvGrpSpPr>
          <p:nvPr/>
        </p:nvGrpSpPr>
        <p:grpSpPr bwMode="auto">
          <a:xfrm>
            <a:off x="754241" y="4149080"/>
            <a:ext cx="1825144" cy="1112712"/>
            <a:chOff x="185446" y="2246707"/>
            <a:chExt cx="2987183" cy="3056814"/>
          </a:xfrm>
        </p:grpSpPr>
        <p:pic>
          <p:nvPicPr>
            <p:cNvPr id="163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5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6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7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8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9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grpSp>
        <p:nvGrpSpPr>
          <p:cNvPr id="153" name="Group 15"/>
          <p:cNvGrpSpPr>
            <a:grpSpLocks/>
          </p:cNvGrpSpPr>
          <p:nvPr/>
        </p:nvGrpSpPr>
        <p:grpSpPr bwMode="auto">
          <a:xfrm>
            <a:off x="615146" y="5264942"/>
            <a:ext cx="1825144" cy="1112712"/>
            <a:chOff x="185446" y="2246707"/>
            <a:chExt cx="2987183" cy="3056814"/>
          </a:xfrm>
        </p:grpSpPr>
        <p:pic>
          <p:nvPicPr>
            <p:cNvPr id="154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5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6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7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8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9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0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cxnSp>
        <p:nvCxnSpPr>
          <p:cNvPr id="171" name="Straight Connector 53"/>
          <p:cNvCxnSpPr>
            <a:cxnSpLocks noChangeShapeType="1"/>
          </p:cNvCxnSpPr>
          <p:nvPr/>
        </p:nvCxnSpPr>
        <p:spPr bwMode="auto">
          <a:xfrm>
            <a:off x="2195736" y="5063926"/>
            <a:ext cx="4846776" cy="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3" name="Straight Connector 53"/>
          <p:cNvCxnSpPr>
            <a:cxnSpLocks noChangeShapeType="1"/>
          </p:cNvCxnSpPr>
          <p:nvPr/>
        </p:nvCxnSpPr>
        <p:spPr bwMode="auto">
          <a:xfrm flipV="1">
            <a:off x="4656600" y="2886951"/>
            <a:ext cx="563472" cy="9099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2" name="Straight Connector 53"/>
          <p:cNvCxnSpPr>
            <a:cxnSpLocks noChangeShapeType="1"/>
          </p:cNvCxnSpPr>
          <p:nvPr/>
        </p:nvCxnSpPr>
        <p:spPr bwMode="auto">
          <a:xfrm flipV="1">
            <a:off x="4572000" y="3874430"/>
            <a:ext cx="0" cy="1189496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8" name="Straight Connector 53"/>
          <p:cNvCxnSpPr>
            <a:cxnSpLocks noChangeShapeType="1"/>
          </p:cNvCxnSpPr>
          <p:nvPr/>
        </p:nvCxnSpPr>
        <p:spPr bwMode="auto">
          <a:xfrm flipV="1">
            <a:off x="4572000" y="2664788"/>
            <a:ext cx="0" cy="120964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00" name="Straight Connector 53"/>
          <p:cNvCxnSpPr>
            <a:cxnSpLocks noChangeShapeType="1"/>
          </p:cNvCxnSpPr>
          <p:nvPr/>
        </p:nvCxnSpPr>
        <p:spPr bwMode="auto">
          <a:xfrm flipV="1">
            <a:off x="4572000" y="1905324"/>
            <a:ext cx="0" cy="917888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03" name="Rectangle 202"/>
          <p:cNvSpPr/>
          <p:nvPr/>
        </p:nvSpPr>
        <p:spPr>
          <a:xfrm>
            <a:off x="5220072" y="3709375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13" name="AutoShape 11"/>
          <p:cNvSpPr>
            <a:spLocks noChangeArrowheads="1"/>
          </p:cNvSpPr>
          <p:nvPr/>
        </p:nvSpPr>
        <p:spPr bwMode="auto">
          <a:xfrm>
            <a:off x="3960751" y="2520626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4" name="Rectangle 3"/>
          <p:cNvSpPr>
            <a:spLocks noChangeArrowheads="1"/>
          </p:cNvSpPr>
          <p:nvPr/>
        </p:nvSpPr>
        <p:spPr bwMode="auto">
          <a:xfrm>
            <a:off x="3941400" y="2731863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15" name="AutoShape 11"/>
          <p:cNvSpPr>
            <a:spLocks noChangeArrowheads="1"/>
          </p:cNvSpPr>
          <p:nvPr/>
        </p:nvSpPr>
        <p:spPr bwMode="auto">
          <a:xfrm>
            <a:off x="4294164" y="2523678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9" name="AutoShape 11"/>
          <p:cNvSpPr>
            <a:spLocks noChangeArrowheads="1"/>
          </p:cNvSpPr>
          <p:nvPr/>
        </p:nvSpPr>
        <p:spPr bwMode="auto">
          <a:xfrm>
            <a:off x="3943279" y="1709305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0" name="Rectangle 3"/>
          <p:cNvSpPr>
            <a:spLocks noChangeArrowheads="1"/>
          </p:cNvSpPr>
          <p:nvPr/>
        </p:nvSpPr>
        <p:spPr bwMode="auto">
          <a:xfrm>
            <a:off x="3923928" y="1920542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21" name="AutoShape 11"/>
          <p:cNvSpPr>
            <a:spLocks noChangeArrowheads="1"/>
          </p:cNvSpPr>
          <p:nvPr/>
        </p:nvSpPr>
        <p:spPr bwMode="auto">
          <a:xfrm>
            <a:off x="4276692" y="1712357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42" name="Straight Connector 53"/>
          <p:cNvCxnSpPr>
            <a:cxnSpLocks noChangeShapeType="1"/>
          </p:cNvCxnSpPr>
          <p:nvPr/>
        </p:nvCxnSpPr>
        <p:spPr bwMode="auto">
          <a:xfrm flipV="1">
            <a:off x="2042563" y="6237312"/>
            <a:ext cx="5013713" cy="1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44" name="Rectangle 243"/>
          <p:cNvSpPr/>
          <p:nvPr/>
        </p:nvSpPr>
        <p:spPr>
          <a:xfrm>
            <a:off x="2072277" y="2698812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sp>
        <p:nvSpPr>
          <p:cNvPr id="245" name="Rectangle 244"/>
          <p:cNvSpPr/>
          <p:nvPr/>
        </p:nvSpPr>
        <p:spPr>
          <a:xfrm>
            <a:off x="3353729" y="2689788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cxnSp>
        <p:nvCxnSpPr>
          <p:cNvPr id="248" name="Straight Connector 53"/>
          <p:cNvCxnSpPr>
            <a:cxnSpLocks noChangeShapeType="1"/>
            <a:endCxn id="104" idx="2"/>
          </p:cNvCxnSpPr>
          <p:nvPr/>
        </p:nvCxnSpPr>
        <p:spPr bwMode="auto">
          <a:xfrm flipH="1" flipV="1">
            <a:off x="7054243" y="5045375"/>
            <a:ext cx="2034" cy="119194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55" name="Straight Connector 53"/>
          <p:cNvCxnSpPr>
            <a:cxnSpLocks noChangeShapeType="1"/>
          </p:cNvCxnSpPr>
          <p:nvPr/>
        </p:nvCxnSpPr>
        <p:spPr bwMode="auto">
          <a:xfrm>
            <a:off x="2987684" y="3106280"/>
            <a:ext cx="0" cy="1305987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58" name="Straight Connector 53"/>
          <p:cNvCxnSpPr>
            <a:cxnSpLocks noChangeShapeType="1"/>
          </p:cNvCxnSpPr>
          <p:nvPr/>
        </p:nvCxnSpPr>
        <p:spPr bwMode="auto">
          <a:xfrm>
            <a:off x="3015127" y="4410784"/>
            <a:ext cx="3579091" cy="148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60" name="Rectangle 259"/>
          <p:cNvSpPr/>
          <p:nvPr/>
        </p:nvSpPr>
        <p:spPr>
          <a:xfrm>
            <a:off x="2987410" y="4171301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sp>
        <p:nvSpPr>
          <p:cNvPr id="267" name="Rectangle 266"/>
          <p:cNvSpPr/>
          <p:nvPr/>
        </p:nvSpPr>
        <p:spPr>
          <a:xfrm>
            <a:off x="5226066" y="6051485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68" name="Rectangle 267"/>
          <p:cNvSpPr/>
          <p:nvPr/>
        </p:nvSpPr>
        <p:spPr>
          <a:xfrm>
            <a:off x="5226066" y="4869160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69" name="Rectangle 268"/>
          <p:cNvSpPr/>
          <p:nvPr/>
        </p:nvSpPr>
        <p:spPr>
          <a:xfrm>
            <a:off x="5226066" y="4221088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88" name="Rectangle 287"/>
          <p:cNvSpPr/>
          <p:nvPr/>
        </p:nvSpPr>
        <p:spPr>
          <a:xfrm>
            <a:off x="6457155" y="2145050"/>
            <a:ext cx="10841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Hardware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Software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Application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Support</a:t>
            </a:r>
          </a:p>
        </p:txBody>
      </p:sp>
      <p:sp>
        <p:nvSpPr>
          <p:cNvPr id="80" name="Rectangle 3"/>
          <p:cNvSpPr>
            <a:spLocks noChangeArrowheads="1"/>
          </p:cNvSpPr>
          <p:nvPr/>
        </p:nvSpPr>
        <p:spPr bwMode="auto">
          <a:xfrm>
            <a:off x="2635546" y="2745917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2119969" y="2204864"/>
            <a:ext cx="17600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(</a:t>
            </a:r>
            <a:r>
              <a:rPr lang="en-AU" altLang="en-US" sz="1000" b="1" dirty="0" err="1" smtClean="0"/>
              <a:t>AusCORS</a:t>
            </a:r>
            <a:r>
              <a:rPr lang="en-AU" altLang="en-US" sz="1000" b="1" dirty="0" smtClean="0"/>
              <a:t>, </a:t>
            </a:r>
            <a:r>
              <a:rPr lang="en-AU" altLang="en-US" sz="1000" b="1" dirty="0" err="1" smtClean="0"/>
              <a:t>CORSNet</a:t>
            </a:r>
            <a:r>
              <a:rPr lang="en-AU" altLang="en-US" sz="1000" b="1" dirty="0" smtClean="0"/>
              <a:t>-NSW</a:t>
            </a:r>
            <a:r>
              <a:rPr lang="en-AU" altLang="en-US" sz="1000" b="1" dirty="0"/>
              <a:t>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/>
              <a:t>GPSnet etc…)</a:t>
            </a:r>
          </a:p>
        </p:txBody>
      </p:sp>
      <p:sp>
        <p:nvSpPr>
          <p:cNvPr id="84" name="Rectangle 83"/>
          <p:cNvSpPr/>
          <p:nvPr/>
        </p:nvSpPr>
        <p:spPr>
          <a:xfrm>
            <a:off x="1262834" y="3396201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dirty="0" smtClean="0">
                <a:solidFill>
                  <a:srgbClr val="00B050"/>
                </a:solidFill>
              </a:rPr>
              <a:t>GDA94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3832786" y="1495817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dirty="0" smtClean="0">
                <a:solidFill>
                  <a:srgbClr val="00B050"/>
                </a:solidFill>
              </a:rPr>
              <a:t>GDA94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2568134" y="1962223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dirty="0" smtClean="0">
                <a:solidFill>
                  <a:srgbClr val="00B050"/>
                </a:solidFill>
              </a:rPr>
              <a:t>GDA94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100" name="Rectangle 6"/>
          <p:cNvSpPr>
            <a:spLocks noChangeArrowheads="1"/>
          </p:cNvSpPr>
          <p:nvPr/>
        </p:nvSpPr>
        <p:spPr bwMode="auto">
          <a:xfrm>
            <a:off x="311747" y="4699146"/>
            <a:ext cx="1412481" cy="58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Private CORS</a:t>
            </a:r>
          </a:p>
          <a:p>
            <a:pPr algn="ctr">
              <a:spcBef>
                <a:spcPct val="0"/>
              </a:spcBef>
              <a:buNone/>
            </a:pPr>
            <a:r>
              <a:rPr lang="en-AU" altLang="en-US" sz="1000" b="1" dirty="0">
                <a:solidFill>
                  <a:schemeClr val="tx1"/>
                </a:solidFill>
              </a:rPr>
              <a:t>(UHF/VHF/NTRIP)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AU" altLang="en-US" sz="1000" b="1" dirty="0">
              <a:solidFill>
                <a:schemeClr val="tx1"/>
              </a:solidFill>
            </a:endParaRPr>
          </a:p>
        </p:txBody>
      </p:sp>
      <p:sp>
        <p:nvSpPr>
          <p:cNvPr id="101" name="Rectangle 6"/>
          <p:cNvSpPr>
            <a:spLocks noChangeArrowheads="1"/>
          </p:cNvSpPr>
          <p:nvPr/>
        </p:nvSpPr>
        <p:spPr bwMode="auto">
          <a:xfrm>
            <a:off x="-108520" y="5679119"/>
            <a:ext cx="1599369" cy="77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AU" altLang="en-US" sz="1000" b="1" dirty="0">
                <a:solidFill>
                  <a:schemeClr val="tx1"/>
                </a:solidFill>
              </a:rPr>
              <a:t>PPP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Dealer Array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Local Single Base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 (SAT/UHF/VHF/NTRIP)</a:t>
            </a:r>
            <a:endParaRPr lang="en-AU" altLang="en-US" sz="1000" b="1" dirty="0">
              <a:solidFill>
                <a:schemeClr val="tx1"/>
              </a:solidFill>
            </a:endParaRPr>
          </a:p>
        </p:txBody>
      </p:sp>
      <p:sp>
        <p:nvSpPr>
          <p:cNvPr id="82" name="Title 1"/>
          <p:cNvSpPr txBox="1">
            <a:spLocks/>
          </p:cNvSpPr>
          <p:nvPr/>
        </p:nvSpPr>
        <p:spPr>
          <a:xfrm>
            <a:off x="450851" y="-1063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3600" dirty="0" smtClean="0"/>
              <a:t> </a:t>
            </a:r>
            <a:r>
              <a:rPr lang="en-AU" altLang="en-US" sz="3600" dirty="0" smtClean="0"/>
              <a:t>GDA2020 – </a:t>
            </a:r>
            <a:r>
              <a:rPr lang="en-AU" altLang="en-US" sz="3600" dirty="0" smtClean="0">
                <a:solidFill>
                  <a:srgbClr val="FF0000"/>
                </a:solidFill>
              </a:rPr>
              <a:t>HOW?</a:t>
            </a:r>
            <a:r>
              <a:rPr lang="en-AU" altLang="en-US" sz="3600" dirty="0" smtClean="0"/>
              <a:t> – </a:t>
            </a:r>
            <a:r>
              <a:rPr lang="en-AU" sz="3600" dirty="0" smtClean="0"/>
              <a:t>GDA94 Relationships</a:t>
            </a: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241097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29</a:t>
            </a:fld>
            <a:endParaRPr lang="en-AU" dirty="0"/>
          </a:p>
        </p:txBody>
      </p: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633686" y="1710500"/>
            <a:ext cx="1825144" cy="1112712"/>
            <a:chOff x="185446" y="2246707"/>
            <a:chExt cx="2987183" cy="3056814"/>
          </a:xfrm>
        </p:grpSpPr>
        <p:pic>
          <p:nvPicPr>
            <p:cNvPr id="7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2654411" y="2587444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2987824" y="2587444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539552" y="1435316"/>
            <a:ext cx="89693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chemeClr val="tx1"/>
                </a:solidFill>
              </a:rPr>
              <a:t>GNSS</a:t>
            </a:r>
            <a:endParaRPr lang="en-AU" altLang="en-US" sz="1200" b="1" dirty="0">
              <a:solidFill>
                <a:schemeClr val="tx1"/>
              </a:solidFill>
            </a:endParaRPr>
          </a:p>
        </p:txBody>
      </p:sp>
      <p:cxnSp>
        <p:nvCxnSpPr>
          <p:cNvPr id="21" name="Straight Connector 53"/>
          <p:cNvCxnSpPr>
            <a:cxnSpLocks noChangeShapeType="1"/>
          </p:cNvCxnSpPr>
          <p:nvPr/>
        </p:nvCxnSpPr>
        <p:spPr bwMode="auto">
          <a:xfrm>
            <a:off x="2228604" y="2936009"/>
            <a:ext cx="432048" cy="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971600" y="2726791"/>
            <a:ext cx="1412481" cy="77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CORS Networks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(</a:t>
            </a:r>
            <a:r>
              <a:rPr lang="en-AU" altLang="en-US" sz="1000" b="1" dirty="0" err="1" smtClean="0">
                <a:solidFill>
                  <a:schemeClr val="tx1"/>
                </a:solidFill>
              </a:rPr>
              <a:t>AusCORS</a:t>
            </a:r>
            <a:r>
              <a:rPr lang="en-AU" altLang="en-US" sz="1000" b="1" dirty="0" smtClean="0">
                <a:solidFill>
                  <a:schemeClr val="tx1"/>
                </a:solidFill>
              </a:rPr>
              <a:t>, </a:t>
            </a:r>
            <a:r>
              <a:rPr lang="en-AU" altLang="en-US" sz="1000" b="1" dirty="0" err="1" smtClean="0">
                <a:solidFill>
                  <a:schemeClr val="tx1"/>
                </a:solidFill>
              </a:rPr>
              <a:t>CORSNet</a:t>
            </a:r>
            <a:r>
              <a:rPr lang="en-AU" altLang="en-US" sz="1000" b="1" dirty="0" smtClean="0">
                <a:solidFill>
                  <a:schemeClr val="tx1"/>
                </a:solidFill>
              </a:rPr>
              <a:t>-NSW,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GPSnet etc…)</a:t>
            </a:r>
            <a:endParaRPr lang="en-AU" altLang="en-US" sz="1000" b="1" dirty="0">
              <a:solidFill>
                <a:schemeClr val="tx1"/>
              </a:solidFill>
            </a:endParaRPr>
          </a:p>
        </p:txBody>
      </p:sp>
      <p:cxnSp>
        <p:nvCxnSpPr>
          <p:cNvPr id="59" name="Straight Connector 53"/>
          <p:cNvCxnSpPr>
            <a:cxnSpLocks noChangeShapeType="1"/>
          </p:cNvCxnSpPr>
          <p:nvPr/>
        </p:nvCxnSpPr>
        <p:spPr bwMode="auto">
          <a:xfrm flipV="1">
            <a:off x="3320171" y="2886951"/>
            <a:ext cx="664670" cy="4857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" name="Straight Connector 53"/>
          <p:cNvCxnSpPr>
            <a:cxnSpLocks noChangeShapeType="1"/>
            <a:stCxn id="18" idx="4"/>
          </p:cNvCxnSpPr>
          <p:nvPr/>
        </p:nvCxnSpPr>
        <p:spPr bwMode="auto">
          <a:xfrm flipV="1">
            <a:off x="3320171" y="2155396"/>
            <a:ext cx="664670" cy="745222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2" name="Straight Connector 53"/>
          <p:cNvCxnSpPr>
            <a:cxnSpLocks noChangeShapeType="1"/>
            <a:stCxn id="18" idx="4"/>
            <a:endCxn id="73" idx="2"/>
          </p:cNvCxnSpPr>
          <p:nvPr/>
        </p:nvCxnSpPr>
        <p:spPr bwMode="auto">
          <a:xfrm>
            <a:off x="3320171" y="2900618"/>
            <a:ext cx="663580" cy="73875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73" name="AutoShape 11"/>
          <p:cNvSpPr>
            <a:spLocks noChangeArrowheads="1"/>
          </p:cNvSpPr>
          <p:nvPr/>
        </p:nvSpPr>
        <p:spPr bwMode="auto">
          <a:xfrm>
            <a:off x="3983751" y="3326197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4" name="Rectangle 3"/>
          <p:cNvSpPr>
            <a:spLocks noChangeArrowheads="1"/>
          </p:cNvSpPr>
          <p:nvPr/>
        </p:nvSpPr>
        <p:spPr bwMode="auto">
          <a:xfrm>
            <a:off x="3964400" y="3537434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75" name="AutoShape 11"/>
          <p:cNvSpPr>
            <a:spLocks noChangeArrowheads="1"/>
          </p:cNvSpPr>
          <p:nvPr/>
        </p:nvSpPr>
        <p:spPr bwMode="auto">
          <a:xfrm>
            <a:off x="4317164" y="3329249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3775334" y="2281786"/>
            <a:ext cx="10293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rgbClr val="E08628"/>
                </a:solidFill>
              </a:rPr>
              <a:t>AllDayRTK</a:t>
            </a:r>
            <a:endParaRPr lang="en-AU" altLang="en-US" sz="1000" b="1" dirty="0">
              <a:solidFill>
                <a:srgbClr val="E08628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3780063" y="3104874"/>
            <a:ext cx="11013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chemeClr val="accent2"/>
                </a:solidFill>
              </a:rPr>
              <a:t>SmartNetAUS</a:t>
            </a:r>
            <a:endParaRPr lang="en-AU" altLang="en-US" sz="1000" b="1" dirty="0">
              <a:solidFill>
                <a:schemeClr val="accent2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3865075" y="3897797"/>
            <a:ext cx="88532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VRSNow</a:t>
            </a:r>
            <a:endParaRPr lang="en-AU" altLang="en-US" sz="1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3" name="Picture 36" descr="3d man surveyor with GPS station">
            <a:hlinkClick r:id="rId3" tooltip="Download 3d Man Surveyor With GPS Station Royalty Free Stock Photography - Image: 34649587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362963"/>
            <a:ext cx="450926" cy="83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5" name="Straight Connector 53"/>
          <p:cNvCxnSpPr>
            <a:cxnSpLocks noChangeShapeType="1"/>
          </p:cNvCxnSpPr>
          <p:nvPr/>
        </p:nvCxnSpPr>
        <p:spPr bwMode="auto">
          <a:xfrm>
            <a:off x="4609039" y="2151638"/>
            <a:ext cx="611033" cy="3758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7" name="Straight Connector 53"/>
          <p:cNvCxnSpPr>
            <a:cxnSpLocks noChangeShapeType="1"/>
          </p:cNvCxnSpPr>
          <p:nvPr/>
        </p:nvCxnSpPr>
        <p:spPr bwMode="auto">
          <a:xfrm>
            <a:off x="5220072" y="2153517"/>
            <a:ext cx="0" cy="158303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95" name="Straight Connector 53"/>
          <p:cNvCxnSpPr>
            <a:cxnSpLocks noChangeShapeType="1"/>
          </p:cNvCxnSpPr>
          <p:nvPr/>
        </p:nvCxnSpPr>
        <p:spPr bwMode="auto">
          <a:xfrm flipV="1">
            <a:off x="4649511" y="3718666"/>
            <a:ext cx="2041161" cy="1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03" name="Rectangle 102"/>
          <p:cNvSpPr/>
          <p:nvPr/>
        </p:nvSpPr>
        <p:spPr>
          <a:xfrm>
            <a:off x="6440141" y="3182779"/>
            <a:ext cx="10841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End User</a:t>
            </a:r>
            <a:endParaRPr lang="en-AU" altLang="en-US" sz="1200" b="1" dirty="0"/>
          </a:p>
        </p:txBody>
      </p:sp>
      <p:sp>
        <p:nvSpPr>
          <p:cNvPr id="104" name="Rectangle 103"/>
          <p:cNvSpPr/>
          <p:nvPr/>
        </p:nvSpPr>
        <p:spPr>
          <a:xfrm>
            <a:off x="6512149" y="4214378"/>
            <a:ext cx="10841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Agriculture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Construction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Mapping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Survey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6156176" y="1196752"/>
            <a:ext cx="18172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Dealer/Supplier/Vendor</a:t>
            </a:r>
            <a:endParaRPr lang="en-AU" altLang="en-US" sz="1200" b="1" dirty="0"/>
          </a:p>
        </p:txBody>
      </p:sp>
      <p:pic>
        <p:nvPicPr>
          <p:cNvPr id="108" name="Picture 3" descr="Salesman">
            <a:hlinkClick r:id="rId5" tooltip="Download Salesman Stock Images - Image: 2032354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22727" y="1469143"/>
            <a:ext cx="485569" cy="735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2" name="Group 15"/>
          <p:cNvGrpSpPr>
            <a:grpSpLocks/>
          </p:cNvGrpSpPr>
          <p:nvPr/>
        </p:nvGrpSpPr>
        <p:grpSpPr bwMode="auto">
          <a:xfrm>
            <a:off x="754241" y="4149080"/>
            <a:ext cx="1825144" cy="1112712"/>
            <a:chOff x="185446" y="2246707"/>
            <a:chExt cx="2987183" cy="3056814"/>
          </a:xfrm>
        </p:grpSpPr>
        <p:pic>
          <p:nvPicPr>
            <p:cNvPr id="163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5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6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7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8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9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grpSp>
        <p:nvGrpSpPr>
          <p:cNvPr id="153" name="Group 15"/>
          <p:cNvGrpSpPr>
            <a:grpSpLocks/>
          </p:cNvGrpSpPr>
          <p:nvPr/>
        </p:nvGrpSpPr>
        <p:grpSpPr bwMode="auto">
          <a:xfrm>
            <a:off x="615146" y="5264942"/>
            <a:ext cx="1825144" cy="1112712"/>
            <a:chOff x="185446" y="2246707"/>
            <a:chExt cx="2987183" cy="3056814"/>
          </a:xfrm>
        </p:grpSpPr>
        <p:pic>
          <p:nvPicPr>
            <p:cNvPr id="154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5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6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7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8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9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0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cxnSp>
        <p:nvCxnSpPr>
          <p:cNvPr id="171" name="Straight Connector 53"/>
          <p:cNvCxnSpPr>
            <a:cxnSpLocks noChangeShapeType="1"/>
          </p:cNvCxnSpPr>
          <p:nvPr/>
        </p:nvCxnSpPr>
        <p:spPr bwMode="auto">
          <a:xfrm>
            <a:off x="2195736" y="5063926"/>
            <a:ext cx="4846776" cy="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3" name="Straight Connector 53"/>
          <p:cNvCxnSpPr>
            <a:cxnSpLocks noChangeShapeType="1"/>
          </p:cNvCxnSpPr>
          <p:nvPr/>
        </p:nvCxnSpPr>
        <p:spPr bwMode="auto">
          <a:xfrm flipV="1">
            <a:off x="4656600" y="2886951"/>
            <a:ext cx="563472" cy="9099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2" name="Straight Connector 53"/>
          <p:cNvCxnSpPr>
            <a:cxnSpLocks noChangeShapeType="1"/>
          </p:cNvCxnSpPr>
          <p:nvPr/>
        </p:nvCxnSpPr>
        <p:spPr bwMode="auto">
          <a:xfrm flipV="1">
            <a:off x="4572000" y="3874430"/>
            <a:ext cx="0" cy="1189496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8" name="Straight Connector 53"/>
          <p:cNvCxnSpPr>
            <a:cxnSpLocks noChangeShapeType="1"/>
          </p:cNvCxnSpPr>
          <p:nvPr/>
        </p:nvCxnSpPr>
        <p:spPr bwMode="auto">
          <a:xfrm flipV="1">
            <a:off x="4572000" y="2664788"/>
            <a:ext cx="0" cy="120964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00" name="Straight Connector 53"/>
          <p:cNvCxnSpPr>
            <a:cxnSpLocks noChangeShapeType="1"/>
          </p:cNvCxnSpPr>
          <p:nvPr/>
        </p:nvCxnSpPr>
        <p:spPr bwMode="auto">
          <a:xfrm flipV="1">
            <a:off x="4572000" y="1905324"/>
            <a:ext cx="0" cy="917888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03" name="Rectangle 202"/>
          <p:cNvSpPr/>
          <p:nvPr/>
        </p:nvSpPr>
        <p:spPr>
          <a:xfrm>
            <a:off x="5220072" y="3709375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13" name="AutoShape 11"/>
          <p:cNvSpPr>
            <a:spLocks noChangeArrowheads="1"/>
          </p:cNvSpPr>
          <p:nvPr/>
        </p:nvSpPr>
        <p:spPr bwMode="auto">
          <a:xfrm>
            <a:off x="3960751" y="2520626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4" name="Rectangle 3"/>
          <p:cNvSpPr>
            <a:spLocks noChangeArrowheads="1"/>
          </p:cNvSpPr>
          <p:nvPr/>
        </p:nvSpPr>
        <p:spPr bwMode="auto">
          <a:xfrm>
            <a:off x="3941400" y="2731863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15" name="AutoShape 11"/>
          <p:cNvSpPr>
            <a:spLocks noChangeArrowheads="1"/>
          </p:cNvSpPr>
          <p:nvPr/>
        </p:nvSpPr>
        <p:spPr bwMode="auto">
          <a:xfrm>
            <a:off x="4294164" y="2523678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9" name="AutoShape 11"/>
          <p:cNvSpPr>
            <a:spLocks noChangeArrowheads="1"/>
          </p:cNvSpPr>
          <p:nvPr/>
        </p:nvSpPr>
        <p:spPr bwMode="auto">
          <a:xfrm>
            <a:off x="3943279" y="1709305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0" name="Rectangle 3"/>
          <p:cNvSpPr>
            <a:spLocks noChangeArrowheads="1"/>
          </p:cNvSpPr>
          <p:nvPr/>
        </p:nvSpPr>
        <p:spPr bwMode="auto">
          <a:xfrm>
            <a:off x="3923928" y="1920542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21" name="AutoShape 11"/>
          <p:cNvSpPr>
            <a:spLocks noChangeArrowheads="1"/>
          </p:cNvSpPr>
          <p:nvPr/>
        </p:nvSpPr>
        <p:spPr bwMode="auto">
          <a:xfrm>
            <a:off x="4276692" y="1712357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42" name="Straight Connector 53"/>
          <p:cNvCxnSpPr>
            <a:cxnSpLocks noChangeShapeType="1"/>
          </p:cNvCxnSpPr>
          <p:nvPr/>
        </p:nvCxnSpPr>
        <p:spPr bwMode="auto">
          <a:xfrm flipV="1">
            <a:off x="2042563" y="6237312"/>
            <a:ext cx="5013713" cy="1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44" name="Rectangle 243"/>
          <p:cNvSpPr/>
          <p:nvPr/>
        </p:nvSpPr>
        <p:spPr>
          <a:xfrm>
            <a:off x="2072277" y="2698812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sp>
        <p:nvSpPr>
          <p:cNvPr id="245" name="Rectangle 244"/>
          <p:cNvSpPr/>
          <p:nvPr/>
        </p:nvSpPr>
        <p:spPr>
          <a:xfrm>
            <a:off x="3353729" y="2689788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cxnSp>
        <p:nvCxnSpPr>
          <p:cNvPr id="248" name="Straight Connector 53"/>
          <p:cNvCxnSpPr>
            <a:cxnSpLocks noChangeShapeType="1"/>
            <a:endCxn id="104" idx="2"/>
          </p:cNvCxnSpPr>
          <p:nvPr/>
        </p:nvCxnSpPr>
        <p:spPr bwMode="auto">
          <a:xfrm flipH="1" flipV="1">
            <a:off x="7054243" y="5045375"/>
            <a:ext cx="2034" cy="119194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55" name="Straight Connector 53"/>
          <p:cNvCxnSpPr>
            <a:cxnSpLocks noChangeShapeType="1"/>
          </p:cNvCxnSpPr>
          <p:nvPr/>
        </p:nvCxnSpPr>
        <p:spPr bwMode="auto">
          <a:xfrm>
            <a:off x="2987684" y="3106280"/>
            <a:ext cx="0" cy="1305987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58" name="Straight Connector 53"/>
          <p:cNvCxnSpPr>
            <a:cxnSpLocks noChangeShapeType="1"/>
          </p:cNvCxnSpPr>
          <p:nvPr/>
        </p:nvCxnSpPr>
        <p:spPr bwMode="auto">
          <a:xfrm>
            <a:off x="3015127" y="4410784"/>
            <a:ext cx="3579091" cy="148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60" name="Rectangle 259"/>
          <p:cNvSpPr/>
          <p:nvPr/>
        </p:nvSpPr>
        <p:spPr>
          <a:xfrm>
            <a:off x="2987410" y="4171301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sp>
        <p:nvSpPr>
          <p:cNvPr id="267" name="Rectangle 266"/>
          <p:cNvSpPr/>
          <p:nvPr/>
        </p:nvSpPr>
        <p:spPr>
          <a:xfrm>
            <a:off x="5226066" y="6051485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68" name="Rectangle 267"/>
          <p:cNvSpPr/>
          <p:nvPr/>
        </p:nvSpPr>
        <p:spPr>
          <a:xfrm>
            <a:off x="5226066" y="4869160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69" name="Rectangle 268"/>
          <p:cNvSpPr/>
          <p:nvPr/>
        </p:nvSpPr>
        <p:spPr>
          <a:xfrm>
            <a:off x="5226066" y="4221088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88" name="Rectangle 287"/>
          <p:cNvSpPr/>
          <p:nvPr/>
        </p:nvSpPr>
        <p:spPr>
          <a:xfrm>
            <a:off x="6457155" y="2145050"/>
            <a:ext cx="10841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Hardware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Software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Application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Support</a:t>
            </a:r>
          </a:p>
        </p:txBody>
      </p:sp>
      <p:sp>
        <p:nvSpPr>
          <p:cNvPr id="80" name="Rectangle 3"/>
          <p:cNvSpPr>
            <a:spLocks noChangeArrowheads="1"/>
          </p:cNvSpPr>
          <p:nvPr/>
        </p:nvSpPr>
        <p:spPr bwMode="auto">
          <a:xfrm>
            <a:off x="2635546" y="2745917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2119969" y="2204864"/>
            <a:ext cx="17600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(</a:t>
            </a:r>
            <a:r>
              <a:rPr lang="en-AU" altLang="en-US" sz="1000" b="1" dirty="0" err="1" smtClean="0"/>
              <a:t>AusCORS</a:t>
            </a:r>
            <a:r>
              <a:rPr lang="en-AU" altLang="en-US" sz="1000" b="1" dirty="0" smtClean="0"/>
              <a:t>, </a:t>
            </a:r>
            <a:r>
              <a:rPr lang="en-AU" altLang="en-US" sz="1000" b="1" dirty="0" err="1" smtClean="0"/>
              <a:t>CORSNet</a:t>
            </a:r>
            <a:r>
              <a:rPr lang="en-AU" altLang="en-US" sz="1000" b="1" dirty="0" smtClean="0"/>
              <a:t>-NSW</a:t>
            </a:r>
            <a:r>
              <a:rPr lang="en-AU" altLang="en-US" sz="1000" b="1" dirty="0"/>
              <a:t>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/>
              <a:t>GPSnet etc…)</a:t>
            </a:r>
          </a:p>
        </p:txBody>
      </p:sp>
      <p:sp>
        <p:nvSpPr>
          <p:cNvPr id="84" name="Rectangle 83"/>
          <p:cNvSpPr/>
          <p:nvPr/>
        </p:nvSpPr>
        <p:spPr>
          <a:xfrm>
            <a:off x="1262834" y="3396201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dirty="0" smtClean="0">
                <a:solidFill>
                  <a:srgbClr val="00B050"/>
                </a:solidFill>
              </a:rPr>
              <a:t>GDA94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89" name="Rectangle 88"/>
          <p:cNvSpPr/>
          <p:nvPr/>
        </p:nvSpPr>
        <p:spPr>
          <a:xfrm>
            <a:off x="1358860" y="5229200"/>
            <a:ext cx="7648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rgbClr val="FFC000"/>
                </a:solidFill>
              </a:rPr>
              <a:t>? GDA94</a:t>
            </a:r>
            <a:endParaRPr lang="en-AU" altLang="en-US" sz="1200" b="1" dirty="0">
              <a:solidFill>
                <a:srgbClr val="FFC000"/>
              </a:solidFill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3832786" y="1495817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dirty="0" smtClean="0">
                <a:solidFill>
                  <a:srgbClr val="00B050"/>
                </a:solidFill>
              </a:rPr>
              <a:t>GDA94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2568134" y="1962223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dirty="0" smtClean="0">
                <a:solidFill>
                  <a:srgbClr val="00B050"/>
                </a:solidFill>
              </a:rPr>
              <a:t>GDA94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259632" y="6309320"/>
            <a:ext cx="7648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rgbClr val="FFC000"/>
                </a:solidFill>
              </a:rPr>
              <a:t>? GDA94</a:t>
            </a:r>
            <a:endParaRPr lang="en-AU" altLang="en-US" sz="1200" b="1" dirty="0">
              <a:solidFill>
                <a:srgbClr val="FFC000"/>
              </a:solidFill>
            </a:endParaRPr>
          </a:p>
        </p:txBody>
      </p:sp>
      <p:sp>
        <p:nvSpPr>
          <p:cNvPr id="88" name="Rectangle 6"/>
          <p:cNvSpPr>
            <a:spLocks noChangeArrowheads="1"/>
          </p:cNvSpPr>
          <p:nvPr/>
        </p:nvSpPr>
        <p:spPr bwMode="auto">
          <a:xfrm>
            <a:off x="311747" y="4699146"/>
            <a:ext cx="1412481" cy="58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Private CORS</a:t>
            </a:r>
          </a:p>
          <a:p>
            <a:pPr algn="ctr">
              <a:spcBef>
                <a:spcPct val="0"/>
              </a:spcBef>
              <a:buNone/>
            </a:pPr>
            <a:r>
              <a:rPr lang="en-AU" altLang="en-US" sz="1000" b="1" dirty="0">
                <a:solidFill>
                  <a:schemeClr val="tx1"/>
                </a:solidFill>
              </a:rPr>
              <a:t>(UHF/VHF/NTRIP)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AU" altLang="en-US" sz="1000" b="1" dirty="0">
              <a:solidFill>
                <a:schemeClr val="tx1"/>
              </a:solidFill>
            </a:endParaRPr>
          </a:p>
        </p:txBody>
      </p:sp>
      <p:sp>
        <p:nvSpPr>
          <p:cNvPr id="90" name="Rectangle 6"/>
          <p:cNvSpPr>
            <a:spLocks noChangeArrowheads="1"/>
          </p:cNvSpPr>
          <p:nvPr/>
        </p:nvSpPr>
        <p:spPr bwMode="auto">
          <a:xfrm>
            <a:off x="-108520" y="5679119"/>
            <a:ext cx="1599369" cy="77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AU" altLang="en-US" sz="1000" b="1" dirty="0">
                <a:solidFill>
                  <a:schemeClr val="tx1"/>
                </a:solidFill>
              </a:rPr>
              <a:t>PPP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Dealer Array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Local Single Base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 (SAT/UHF/VHF/NTRIP)</a:t>
            </a:r>
            <a:endParaRPr lang="en-AU" altLang="en-US" sz="1000" b="1" dirty="0">
              <a:solidFill>
                <a:schemeClr val="tx1"/>
              </a:solidFill>
            </a:endParaRPr>
          </a:p>
        </p:txBody>
      </p:sp>
      <p:sp>
        <p:nvSpPr>
          <p:cNvPr id="93" name="Title 1"/>
          <p:cNvSpPr txBox="1">
            <a:spLocks/>
          </p:cNvSpPr>
          <p:nvPr/>
        </p:nvSpPr>
        <p:spPr>
          <a:xfrm>
            <a:off x="450851" y="-1063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3600" dirty="0" smtClean="0"/>
              <a:t> </a:t>
            </a:r>
            <a:r>
              <a:rPr lang="en-AU" altLang="en-US" sz="3600" dirty="0" smtClean="0"/>
              <a:t>GDA2020 – </a:t>
            </a:r>
            <a:r>
              <a:rPr lang="en-AU" altLang="en-US" sz="3600" dirty="0" smtClean="0">
                <a:solidFill>
                  <a:srgbClr val="FF0000"/>
                </a:solidFill>
              </a:rPr>
              <a:t>HOW?</a:t>
            </a:r>
            <a:r>
              <a:rPr lang="en-AU" altLang="en-US" sz="3600" dirty="0" smtClean="0"/>
              <a:t> – </a:t>
            </a:r>
            <a:r>
              <a:rPr lang="en-AU" sz="3600" dirty="0" smtClean="0"/>
              <a:t>GDA94 Relationships</a:t>
            </a: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7951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Overview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3</a:t>
            </a:fld>
            <a:endParaRPr lang="en-AU" dirty="0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323850" y="1268760"/>
            <a:ext cx="8208590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/>
          <a:lstStyle/>
          <a:p>
            <a:pPr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charset="0"/>
              <a:buNone/>
              <a:defRPr/>
            </a:pPr>
            <a:endParaRPr lang="en-AU" sz="2600" dirty="0" smtClean="0">
              <a:latin typeface="+mn-lt"/>
            </a:endParaRP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endParaRPr lang="en-AU" sz="2600" dirty="0" smtClean="0"/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/>
              <a:t>GDA2020 </a:t>
            </a:r>
            <a:r>
              <a:rPr lang="en-AU" sz="2600" dirty="0"/>
              <a:t>– </a:t>
            </a:r>
            <a:r>
              <a:rPr lang="en-AU" sz="2600" dirty="0">
                <a:solidFill>
                  <a:srgbClr val="FF0000"/>
                </a:solidFill>
              </a:rPr>
              <a:t>WHO</a:t>
            </a:r>
            <a:r>
              <a:rPr lang="en-AU" sz="2600" dirty="0"/>
              <a:t>’s idea was it</a:t>
            </a:r>
            <a:r>
              <a:rPr lang="en-AU" sz="2600" dirty="0" smtClean="0"/>
              <a:t>?</a:t>
            </a: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GDA2020 </a:t>
            </a:r>
            <a:r>
              <a:rPr lang="en-AU" sz="2600" dirty="0">
                <a:solidFill>
                  <a:schemeClr val="bg1">
                    <a:lumMod val="85000"/>
                  </a:schemeClr>
                </a:solidFill>
              </a:rPr>
              <a:t>– WHAT is it</a:t>
            </a: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?</a:t>
            </a: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GDA2020 </a:t>
            </a:r>
            <a:r>
              <a:rPr lang="en-AU" sz="2600" dirty="0">
                <a:solidFill>
                  <a:schemeClr val="bg1">
                    <a:lumMod val="85000"/>
                  </a:schemeClr>
                </a:solidFill>
              </a:rPr>
              <a:t>– </a:t>
            </a: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WHY do we need a new Datum?</a:t>
            </a:r>
            <a:endParaRPr lang="en-AU" sz="2600" dirty="0">
              <a:solidFill>
                <a:schemeClr val="bg1">
                  <a:lumMod val="85000"/>
                </a:schemeClr>
              </a:solidFill>
            </a:endParaRP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GDA2020 – HOW do we do it?</a:t>
            </a: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GDA2020 </a:t>
            </a:r>
            <a:r>
              <a:rPr lang="en-AU" sz="2600" dirty="0">
                <a:solidFill>
                  <a:schemeClr val="bg1">
                    <a:lumMod val="85000"/>
                  </a:schemeClr>
                </a:solidFill>
              </a:rPr>
              <a:t>– </a:t>
            </a: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FEEDBACK so far</a:t>
            </a:r>
            <a:endParaRPr lang="en-AU" sz="2600" dirty="0">
              <a:solidFill>
                <a:schemeClr val="bg1">
                  <a:lumMod val="85000"/>
                </a:schemeClr>
              </a:solidFill>
            </a:endParaRP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endParaRPr lang="en-AU" sz="2600" dirty="0" smtClean="0"/>
          </a:p>
          <a:p>
            <a:pPr marL="457200" indent="-457200"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n-AU" sz="2600" dirty="0" smtClean="0">
              <a:latin typeface="+mn-lt"/>
            </a:endParaRPr>
          </a:p>
          <a:p>
            <a:pPr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charset="0"/>
              <a:buNone/>
              <a:defRPr/>
            </a:pPr>
            <a:endParaRPr lang="en-AU" sz="2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3826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30</a:t>
            </a:fld>
            <a:endParaRPr lang="en-AU" dirty="0"/>
          </a:p>
        </p:txBody>
      </p: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633686" y="1710500"/>
            <a:ext cx="1825144" cy="1112712"/>
            <a:chOff x="185446" y="2246707"/>
            <a:chExt cx="2987183" cy="3056814"/>
          </a:xfrm>
        </p:grpSpPr>
        <p:pic>
          <p:nvPicPr>
            <p:cNvPr id="7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2654411" y="2587444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2987824" y="2587444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539552" y="1435316"/>
            <a:ext cx="89693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chemeClr val="tx1"/>
                </a:solidFill>
              </a:rPr>
              <a:t>GNSS</a:t>
            </a:r>
            <a:endParaRPr lang="en-AU" altLang="en-US" sz="1200" b="1" dirty="0">
              <a:solidFill>
                <a:schemeClr val="tx1"/>
              </a:solidFill>
            </a:endParaRPr>
          </a:p>
        </p:txBody>
      </p:sp>
      <p:cxnSp>
        <p:nvCxnSpPr>
          <p:cNvPr id="21" name="Straight Connector 53"/>
          <p:cNvCxnSpPr>
            <a:cxnSpLocks noChangeShapeType="1"/>
          </p:cNvCxnSpPr>
          <p:nvPr/>
        </p:nvCxnSpPr>
        <p:spPr bwMode="auto">
          <a:xfrm>
            <a:off x="2228604" y="2936009"/>
            <a:ext cx="432048" cy="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971600" y="2726791"/>
            <a:ext cx="1412481" cy="77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CORS Networks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(</a:t>
            </a:r>
            <a:r>
              <a:rPr lang="en-AU" altLang="en-US" sz="1000" b="1" dirty="0" err="1" smtClean="0">
                <a:solidFill>
                  <a:schemeClr val="tx1"/>
                </a:solidFill>
              </a:rPr>
              <a:t>AusCORS</a:t>
            </a:r>
            <a:r>
              <a:rPr lang="en-AU" altLang="en-US" sz="1000" b="1" dirty="0" smtClean="0">
                <a:solidFill>
                  <a:schemeClr val="tx1"/>
                </a:solidFill>
              </a:rPr>
              <a:t>, </a:t>
            </a:r>
            <a:r>
              <a:rPr lang="en-AU" altLang="en-US" sz="1000" b="1" dirty="0" err="1" smtClean="0">
                <a:solidFill>
                  <a:schemeClr val="tx1"/>
                </a:solidFill>
              </a:rPr>
              <a:t>CORSNet</a:t>
            </a:r>
            <a:r>
              <a:rPr lang="en-AU" altLang="en-US" sz="1000" b="1" dirty="0" smtClean="0">
                <a:solidFill>
                  <a:schemeClr val="tx1"/>
                </a:solidFill>
              </a:rPr>
              <a:t>-NSW,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GPSnet etc…)</a:t>
            </a:r>
            <a:endParaRPr lang="en-AU" altLang="en-US" sz="1000" b="1" dirty="0">
              <a:solidFill>
                <a:schemeClr val="tx1"/>
              </a:solidFill>
            </a:endParaRPr>
          </a:p>
        </p:txBody>
      </p:sp>
      <p:cxnSp>
        <p:nvCxnSpPr>
          <p:cNvPr id="59" name="Straight Connector 53"/>
          <p:cNvCxnSpPr>
            <a:cxnSpLocks noChangeShapeType="1"/>
          </p:cNvCxnSpPr>
          <p:nvPr/>
        </p:nvCxnSpPr>
        <p:spPr bwMode="auto">
          <a:xfrm flipV="1">
            <a:off x="3320171" y="2886951"/>
            <a:ext cx="664670" cy="4857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" name="Straight Connector 53"/>
          <p:cNvCxnSpPr>
            <a:cxnSpLocks noChangeShapeType="1"/>
            <a:stCxn id="18" idx="4"/>
          </p:cNvCxnSpPr>
          <p:nvPr/>
        </p:nvCxnSpPr>
        <p:spPr bwMode="auto">
          <a:xfrm flipV="1">
            <a:off x="3320171" y="2155396"/>
            <a:ext cx="664670" cy="745222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2" name="Straight Connector 53"/>
          <p:cNvCxnSpPr>
            <a:cxnSpLocks noChangeShapeType="1"/>
            <a:stCxn id="18" idx="4"/>
            <a:endCxn id="73" idx="2"/>
          </p:cNvCxnSpPr>
          <p:nvPr/>
        </p:nvCxnSpPr>
        <p:spPr bwMode="auto">
          <a:xfrm>
            <a:off x="3320171" y="2900618"/>
            <a:ext cx="663580" cy="73875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73" name="AutoShape 11"/>
          <p:cNvSpPr>
            <a:spLocks noChangeArrowheads="1"/>
          </p:cNvSpPr>
          <p:nvPr/>
        </p:nvSpPr>
        <p:spPr bwMode="auto">
          <a:xfrm>
            <a:off x="3983751" y="3326197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4" name="Rectangle 3"/>
          <p:cNvSpPr>
            <a:spLocks noChangeArrowheads="1"/>
          </p:cNvSpPr>
          <p:nvPr/>
        </p:nvSpPr>
        <p:spPr bwMode="auto">
          <a:xfrm>
            <a:off x="3964400" y="3537434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75" name="AutoShape 11"/>
          <p:cNvSpPr>
            <a:spLocks noChangeArrowheads="1"/>
          </p:cNvSpPr>
          <p:nvPr/>
        </p:nvSpPr>
        <p:spPr bwMode="auto">
          <a:xfrm>
            <a:off x="4317164" y="3329249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3775334" y="2281786"/>
            <a:ext cx="10293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rgbClr val="E08628"/>
                </a:solidFill>
              </a:rPr>
              <a:t>AllDayRTK</a:t>
            </a:r>
            <a:endParaRPr lang="en-AU" altLang="en-US" sz="1000" b="1" dirty="0">
              <a:solidFill>
                <a:srgbClr val="E08628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3780063" y="3104874"/>
            <a:ext cx="11013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chemeClr val="accent2"/>
                </a:solidFill>
              </a:rPr>
              <a:t>SmartNetAUS</a:t>
            </a:r>
            <a:endParaRPr lang="en-AU" altLang="en-US" sz="1000" b="1" dirty="0">
              <a:solidFill>
                <a:schemeClr val="accent2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3865075" y="3897797"/>
            <a:ext cx="88532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VRSNow</a:t>
            </a:r>
            <a:endParaRPr lang="en-AU" altLang="en-US" sz="1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3" name="Picture 36" descr="3d man surveyor with GPS station">
            <a:hlinkClick r:id="rId3" tooltip="Download 3d Man Surveyor With GPS Station Royalty Free Stock Photography - Image: 34649587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362963"/>
            <a:ext cx="450926" cy="83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5" name="Straight Connector 53"/>
          <p:cNvCxnSpPr>
            <a:cxnSpLocks noChangeShapeType="1"/>
          </p:cNvCxnSpPr>
          <p:nvPr/>
        </p:nvCxnSpPr>
        <p:spPr bwMode="auto">
          <a:xfrm>
            <a:off x="4609039" y="2151638"/>
            <a:ext cx="611033" cy="3758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7" name="Straight Connector 53"/>
          <p:cNvCxnSpPr>
            <a:cxnSpLocks noChangeShapeType="1"/>
          </p:cNvCxnSpPr>
          <p:nvPr/>
        </p:nvCxnSpPr>
        <p:spPr bwMode="auto">
          <a:xfrm>
            <a:off x="5220072" y="2153517"/>
            <a:ext cx="0" cy="158303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95" name="Straight Connector 53"/>
          <p:cNvCxnSpPr>
            <a:cxnSpLocks noChangeShapeType="1"/>
          </p:cNvCxnSpPr>
          <p:nvPr/>
        </p:nvCxnSpPr>
        <p:spPr bwMode="auto">
          <a:xfrm flipV="1">
            <a:off x="4649511" y="3718666"/>
            <a:ext cx="2041161" cy="1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03" name="Rectangle 102"/>
          <p:cNvSpPr/>
          <p:nvPr/>
        </p:nvSpPr>
        <p:spPr>
          <a:xfrm>
            <a:off x="6440141" y="3182779"/>
            <a:ext cx="10841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End User</a:t>
            </a:r>
            <a:endParaRPr lang="en-AU" altLang="en-US" sz="1200" b="1" dirty="0"/>
          </a:p>
        </p:txBody>
      </p:sp>
      <p:sp>
        <p:nvSpPr>
          <p:cNvPr id="104" name="Rectangle 103"/>
          <p:cNvSpPr/>
          <p:nvPr/>
        </p:nvSpPr>
        <p:spPr>
          <a:xfrm>
            <a:off x="6512149" y="4214378"/>
            <a:ext cx="10841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Agriculture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Construction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Mapping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Survey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6156176" y="1196752"/>
            <a:ext cx="18172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Dealer/Supplier/Vendor</a:t>
            </a:r>
            <a:endParaRPr lang="en-AU" altLang="en-US" sz="1200" b="1" dirty="0"/>
          </a:p>
        </p:txBody>
      </p:sp>
      <p:pic>
        <p:nvPicPr>
          <p:cNvPr id="108" name="Picture 3" descr="Salesman">
            <a:hlinkClick r:id="rId5" tooltip="Download Salesman Stock Images - Image: 2032354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22727" y="1469143"/>
            <a:ext cx="485569" cy="735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2" name="Group 15"/>
          <p:cNvGrpSpPr>
            <a:grpSpLocks/>
          </p:cNvGrpSpPr>
          <p:nvPr/>
        </p:nvGrpSpPr>
        <p:grpSpPr bwMode="auto">
          <a:xfrm>
            <a:off x="754241" y="4149080"/>
            <a:ext cx="1825144" cy="1112712"/>
            <a:chOff x="185446" y="2246707"/>
            <a:chExt cx="2987183" cy="3056814"/>
          </a:xfrm>
        </p:grpSpPr>
        <p:pic>
          <p:nvPicPr>
            <p:cNvPr id="163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5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6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7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8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9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grpSp>
        <p:nvGrpSpPr>
          <p:cNvPr id="153" name="Group 15"/>
          <p:cNvGrpSpPr>
            <a:grpSpLocks/>
          </p:cNvGrpSpPr>
          <p:nvPr/>
        </p:nvGrpSpPr>
        <p:grpSpPr bwMode="auto">
          <a:xfrm>
            <a:off x="615146" y="5264942"/>
            <a:ext cx="1825144" cy="1112712"/>
            <a:chOff x="185446" y="2246707"/>
            <a:chExt cx="2987183" cy="3056814"/>
          </a:xfrm>
        </p:grpSpPr>
        <p:pic>
          <p:nvPicPr>
            <p:cNvPr id="154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5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6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7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8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9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0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cxnSp>
        <p:nvCxnSpPr>
          <p:cNvPr id="171" name="Straight Connector 53"/>
          <p:cNvCxnSpPr>
            <a:cxnSpLocks noChangeShapeType="1"/>
          </p:cNvCxnSpPr>
          <p:nvPr/>
        </p:nvCxnSpPr>
        <p:spPr bwMode="auto">
          <a:xfrm>
            <a:off x="2195736" y="5063926"/>
            <a:ext cx="4846776" cy="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3" name="Straight Connector 53"/>
          <p:cNvCxnSpPr>
            <a:cxnSpLocks noChangeShapeType="1"/>
          </p:cNvCxnSpPr>
          <p:nvPr/>
        </p:nvCxnSpPr>
        <p:spPr bwMode="auto">
          <a:xfrm flipV="1">
            <a:off x="4656600" y="2886951"/>
            <a:ext cx="563472" cy="9099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2" name="Straight Connector 53"/>
          <p:cNvCxnSpPr>
            <a:cxnSpLocks noChangeShapeType="1"/>
          </p:cNvCxnSpPr>
          <p:nvPr/>
        </p:nvCxnSpPr>
        <p:spPr bwMode="auto">
          <a:xfrm flipV="1">
            <a:off x="4572000" y="3874430"/>
            <a:ext cx="0" cy="1189496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8" name="Straight Connector 53"/>
          <p:cNvCxnSpPr>
            <a:cxnSpLocks noChangeShapeType="1"/>
          </p:cNvCxnSpPr>
          <p:nvPr/>
        </p:nvCxnSpPr>
        <p:spPr bwMode="auto">
          <a:xfrm flipV="1">
            <a:off x="4572000" y="2664788"/>
            <a:ext cx="0" cy="120964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00" name="Straight Connector 53"/>
          <p:cNvCxnSpPr>
            <a:cxnSpLocks noChangeShapeType="1"/>
          </p:cNvCxnSpPr>
          <p:nvPr/>
        </p:nvCxnSpPr>
        <p:spPr bwMode="auto">
          <a:xfrm flipV="1">
            <a:off x="4572000" y="1905324"/>
            <a:ext cx="0" cy="917888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03" name="Rectangle 202"/>
          <p:cNvSpPr/>
          <p:nvPr/>
        </p:nvSpPr>
        <p:spPr>
          <a:xfrm>
            <a:off x="5220072" y="3709375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13" name="AutoShape 11"/>
          <p:cNvSpPr>
            <a:spLocks noChangeArrowheads="1"/>
          </p:cNvSpPr>
          <p:nvPr/>
        </p:nvSpPr>
        <p:spPr bwMode="auto">
          <a:xfrm>
            <a:off x="3960751" y="2520626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4" name="Rectangle 3"/>
          <p:cNvSpPr>
            <a:spLocks noChangeArrowheads="1"/>
          </p:cNvSpPr>
          <p:nvPr/>
        </p:nvSpPr>
        <p:spPr bwMode="auto">
          <a:xfrm>
            <a:off x="3941400" y="2731863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15" name="AutoShape 11"/>
          <p:cNvSpPr>
            <a:spLocks noChangeArrowheads="1"/>
          </p:cNvSpPr>
          <p:nvPr/>
        </p:nvSpPr>
        <p:spPr bwMode="auto">
          <a:xfrm>
            <a:off x="4294164" y="2523678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9" name="AutoShape 11"/>
          <p:cNvSpPr>
            <a:spLocks noChangeArrowheads="1"/>
          </p:cNvSpPr>
          <p:nvPr/>
        </p:nvSpPr>
        <p:spPr bwMode="auto">
          <a:xfrm>
            <a:off x="3943279" y="1709305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0" name="Rectangle 3"/>
          <p:cNvSpPr>
            <a:spLocks noChangeArrowheads="1"/>
          </p:cNvSpPr>
          <p:nvPr/>
        </p:nvSpPr>
        <p:spPr bwMode="auto">
          <a:xfrm>
            <a:off x="3923928" y="1920542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21" name="AutoShape 11"/>
          <p:cNvSpPr>
            <a:spLocks noChangeArrowheads="1"/>
          </p:cNvSpPr>
          <p:nvPr/>
        </p:nvSpPr>
        <p:spPr bwMode="auto">
          <a:xfrm>
            <a:off x="4276692" y="1712357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42" name="Straight Connector 53"/>
          <p:cNvCxnSpPr>
            <a:cxnSpLocks noChangeShapeType="1"/>
          </p:cNvCxnSpPr>
          <p:nvPr/>
        </p:nvCxnSpPr>
        <p:spPr bwMode="auto">
          <a:xfrm flipV="1">
            <a:off x="2042563" y="6237312"/>
            <a:ext cx="5013713" cy="1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44" name="Rectangle 243"/>
          <p:cNvSpPr/>
          <p:nvPr/>
        </p:nvSpPr>
        <p:spPr>
          <a:xfrm>
            <a:off x="2072277" y="2698812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sp>
        <p:nvSpPr>
          <p:cNvPr id="245" name="Rectangle 244"/>
          <p:cNvSpPr/>
          <p:nvPr/>
        </p:nvSpPr>
        <p:spPr>
          <a:xfrm>
            <a:off x="3353729" y="2689788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cxnSp>
        <p:nvCxnSpPr>
          <p:cNvPr id="248" name="Straight Connector 53"/>
          <p:cNvCxnSpPr>
            <a:cxnSpLocks noChangeShapeType="1"/>
            <a:endCxn id="104" idx="2"/>
          </p:cNvCxnSpPr>
          <p:nvPr/>
        </p:nvCxnSpPr>
        <p:spPr bwMode="auto">
          <a:xfrm flipH="1" flipV="1">
            <a:off x="7054243" y="5045375"/>
            <a:ext cx="2034" cy="119194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55" name="Straight Connector 53"/>
          <p:cNvCxnSpPr>
            <a:cxnSpLocks noChangeShapeType="1"/>
          </p:cNvCxnSpPr>
          <p:nvPr/>
        </p:nvCxnSpPr>
        <p:spPr bwMode="auto">
          <a:xfrm>
            <a:off x="2987684" y="3106280"/>
            <a:ext cx="0" cy="1305987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58" name="Straight Connector 53"/>
          <p:cNvCxnSpPr>
            <a:cxnSpLocks noChangeShapeType="1"/>
          </p:cNvCxnSpPr>
          <p:nvPr/>
        </p:nvCxnSpPr>
        <p:spPr bwMode="auto">
          <a:xfrm>
            <a:off x="3015127" y="4410784"/>
            <a:ext cx="3579091" cy="148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60" name="Rectangle 259"/>
          <p:cNvSpPr/>
          <p:nvPr/>
        </p:nvSpPr>
        <p:spPr>
          <a:xfrm>
            <a:off x="2987410" y="4171301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sp>
        <p:nvSpPr>
          <p:cNvPr id="267" name="Rectangle 266"/>
          <p:cNvSpPr/>
          <p:nvPr/>
        </p:nvSpPr>
        <p:spPr>
          <a:xfrm>
            <a:off x="5226066" y="6051485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68" name="Rectangle 267"/>
          <p:cNvSpPr/>
          <p:nvPr/>
        </p:nvSpPr>
        <p:spPr>
          <a:xfrm>
            <a:off x="5226066" y="4869160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69" name="Rectangle 268"/>
          <p:cNvSpPr/>
          <p:nvPr/>
        </p:nvSpPr>
        <p:spPr>
          <a:xfrm>
            <a:off x="5226066" y="4221088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88" name="Rectangle 287"/>
          <p:cNvSpPr/>
          <p:nvPr/>
        </p:nvSpPr>
        <p:spPr>
          <a:xfrm>
            <a:off x="6457155" y="2145050"/>
            <a:ext cx="10841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Hardware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Software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Application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Support</a:t>
            </a:r>
          </a:p>
        </p:txBody>
      </p:sp>
      <p:sp>
        <p:nvSpPr>
          <p:cNvPr id="80" name="Rectangle 3"/>
          <p:cNvSpPr>
            <a:spLocks noChangeArrowheads="1"/>
          </p:cNvSpPr>
          <p:nvPr/>
        </p:nvSpPr>
        <p:spPr bwMode="auto">
          <a:xfrm>
            <a:off x="2635546" y="2745917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2119969" y="2204864"/>
            <a:ext cx="17600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(</a:t>
            </a:r>
            <a:r>
              <a:rPr lang="en-AU" altLang="en-US" sz="1000" b="1" dirty="0" err="1" smtClean="0"/>
              <a:t>AusCORS</a:t>
            </a:r>
            <a:r>
              <a:rPr lang="en-AU" altLang="en-US" sz="1000" b="1" dirty="0" smtClean="0"/>
              <a:t>, </a:t>
            </a:r>
            <a:r>
              <a:rPr lang="en-AU" altLang="en-US" sz="1000" b="1" dirty="0" err="1" smtClean="0"/>
              <a:t>CORSNet</a:t>
            </a:r>
            <a:r>
              <a:rPr lang="en-AU" altLang="en-US" sz="1000" b="1" dirty="0" smtClean="0"/>
              <a:t>-NSW</a:t>
            </a:r>
            <a:r>
              <a:rPr lang="en-AU" altLang="en-US" sz="1000" b="1" dirty="0"/>
              <a:t>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/>
              <a:t>GPSnet etc…)</a:t>
            </a:r>
          </a:p>
        </p:txBody>
      </p:sp>
      <p:sp>
        <p:nvSpPr>
          <p:cNvPr id="84" name="Rectangle 83"/>
          <p:cNvSpPr/>
          <p:nvPr/>
        </p:nvSpPr>
        <p:spPr>
          <a:xfrm>
            <a:off x="1262834" y="3396201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dirty="0" smtClean="0">
                <a:solidFill>
                  <a:srgbClr val="00B050"/>
                </a:solidFill>
              </a:rPr>
              <a:t>GDA94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3832786" y="1495817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dirty="0" smtClean="0">
                <a:solidFill>
                  <a:srgbClr val="00B050"/>
                </a:solidFill>
              </a:rPr>
              <a:t>GDA94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2568134" y="1962223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dirty="0" smtClean="0">
                <a:solidFill>
                  <a:srgbClr val="00B050"/>
                </a:solidFill>
              </a:rPr>
              <a:t>GDA94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7319008" y="4221088"/>
            <a:ext cx="7813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rgbClr val="FF0000"/>
                </a:solidFill>
              </a:rPr>
              <a:t>! GDA94</a:t>
            </a:r>
            <a:endParaRPr lang="en-AU" altLang="en-US" sz="1200" b="1" dirty="0">
              <a:solidFill>
                <a:srgbClr val="FF0000"/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7407532" y="4410784"/>
            <a:ext cx="7648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rgbClr val="FFC000"/>
                </a:solidFill>
              </a:rPr>
              <a:t>? GDA94</a:t>
            </a:r>
            <a:endParaRPr lang="en-AU" altLang="en-US" sz="1200" b="1" dirty="0">
              <a:solidFill>
                <a:srgbClr val="FFC000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7236296" y="4592161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dirty="0" smtClean="0">
                <a:solidFill>
                  <a:srgbClr val="00B050"/>
                </a:solidFill>
              </a:rPr>
              <a:t>GDA94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7236657" y="4779264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dirty="0" smtClean="0">
                <a:solidFill>
                  <a:srgbClr val="00B050"/>
                </a:solidFill>
              </a:rPr>
              <a:t>GDA94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259632" y="6309320"/>
            <a:ext cx="7648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rgbClr val="FFC000"/>
                </a:solidFill>
              </a:rPr>
              <a:t>? GDA94</a:t>
            </a:r>
            <a:endParaRPr lang="en-AU" altLang="en-US" sz="1200" b="1" dirty="0">
              <a:solidFill>
                <a:srgbClr val="FFC000"/>
              </a:solidFill>
            </a:endParaRPr>
          </a:p>
        </p:txBody>
      </p:sp>
      <p:sp>
        <p:nvSpPr>
          <p:cNvPr id="88" name="Rectangle 6"/>
          <p:cNvSpPr>
            <a:spLocks noChangeArrowheads="1"/>
          </p:cNvSpPr>
          <p:nvPr/>
        </p:nvSpPr>
        <p:spPr bwMode="auto">
          <a:xfrm>
            <a:off x="311747" y="4699146"/>
            <a:ext cx="1412481" cy="58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Private CORS</a:t>
            </a:r>
          </a:p>
          <a:p>
            <a:pPr algn="ctr">
              <a:spcBef>
                <a:spcPct val="0"/>
              </a:spcBef>
              <a:buNone/>
            </a:pPr>
            <a:r>
              <a:rPr lang="en-AU" altLang="en-US" sz="1000" b="1" dirty="0">
                <a:solidFill>
                  <a:schemeClr val="tx1"/>
                </a:solidFill>
              </a:rPr>
              <a:t>(UHF/VHF/NTRIP)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AU" altLang="en-US" sz="1000" b="1" dirty="0">
              <a:solidFill>
                <a:schemeClr val="tx1"/>
              </a:solidFill>
            </a:endParaRPr>
          </a:p>
        </p:txBody>
      </p:sp>
      <p:sp>
        <p:nvSpPr>
          <p:cNvPr id="90" name="Rectangle 6"/>
          <p:cNvSpPr>
            <a:spLocks noChangeArrowheads="1"/>
          </p:cNvSpPr>
          <p:nvPr/>
        </p:nvSpPr>
        <p:spPr bwMode="auto">
          <a:xfrm>
            <a:off x="-108520" y="5679119"/>
            <a:ext cx="1599369" cy="77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AU" altLang="en-US" sz="1000" b="1" dirty="0">
                <a:solidFill>
                  <a:schemeClr val="tx1"/>
                </a:solidFill>
              </a:rPr>
              <a:t>PPP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Dealer Array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Local Single Base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 (SAT/UHF/VHF/NTRIP)</a:t>
            </a:r>
            <a:endParaRPr lang="en-AU" altLang="en-US" sz="1000" b="1" dirty="0">
              <a:solidFill>
                <a:schemeClr val="tx1"/>
              </a:solidFill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1358860" y="5229200"/>
            <a:ext cx="7648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rgbClr val="FFC000"/>
                </a:solidFill>
              </a:rPr>
              <a:t>? GDA94</a:t>
            </a:r>
            <a:endParaRPr lang="en-AU" altLang="en-US" sz="1200" b="1" dirty="0">
              <a:solidFill>
                <a:srgbClr val="FFC000"/>
              </a:solidFill>
            </a:endParaRPr>
          </a:p>
        </p:txBody>
      </p:sp>
      <p:sp>
        <p:nvSpPr>
          <p:cNvPr id="89" name="Title 1"/>
          <p:cNvSpPr txBox="1">
            <a:spLocks/>
          </p:cNvSpPr>
          <p:nvPr/>
        </p:nvSpPr>
        <p:spPr>
          <a:xfrm>
            <a:off x="450851" y="-1063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3600" dirty="0" smtClean="0"/>
              <a:t> </a:t>
            </a:r>
            <a:r>
              <a:rPr lang="en-AU" altLang="en-US" sz="3600" dirty="0" smtClean="0"/>
              <a:t>GDA2020 – </a:t>
            </a:r>
            <a:r>
              <a:rPr lang="en-AU" altLang="en-US" sz="3600" dirty="0" smtClean="0">
                <a:solidFill>
                  <a:srgbClr val="FF0000"/>
                </a:solidFill>
              </a:rPr>
              <a:t>HOW?</a:t>
            </a:r>
            <a:r>
              <a:rPr lang="en-AU" altLang="en-US" sz="3600" dirty="0" smtClean="0"/>
              <a:t> – </a:t>
            </a:r>
            <a:r>
              <a:rPr lang="en-AU" sz="3600" dirty="0" smtClean="0"/>
              <a:t>GDA94 Relationships</a:t>
            </a: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393461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31</a:t>
            </a:fld>
            <a:endParaRPr lang="en-AU" dirty="0"/>
          </a:p>
        </p:txBody>
      </p: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633686" y="1710500"/>
            <a:ext cx="1825144" cy="1112712"/>
            <a:chOff x="185446" y="2246707"/>
            <a:chExt cx="2987183" cy="3056814"/>
          </a:xfrm>
        </p:grpSpPr>
        <p:pic>
          <p:nvPicPr>
            <p:cNvPr id="7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2654411" y="2587444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2987824" y="2587444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539552" y="1435316"/>
            <a:ext cx="89693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chemeClr val="tx1"/>
                </a:solidFill>
              </a:rPr>
              <a:t>GNSS</a:t>
            </a:r>
            <a:endParaRPr lang="en-AU" altLang="en-US" sz="1200" b="1" dirty="0">
              <a:solidFill>
                <a:schemeClr val="tx1"/>
              </a:solidFill>
            </a:endParaRPr>
          </a:p>
        </p:txBody>
      </p:sp>
      <p:cxnSp>
        <p:nvCxnSpPr>
          <p:cNvPr id="21" name="Straight Connector 53"/>
          <p:cNvCxnSpPr>
            <a:cxnSpLocks noChangeShapeType="1"/>
          </p:cNvCxnSpPr>
          <p:nvPr/>
        </p:nvCxnSpPr>
        <p:spPr bwMode="auto">
          <a:xfrm>
            <a:off x="2228604" y="2936009"/>
            <a:ext cx="432048" cy="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971600" y="2726791"/>
            <a:ext cx="1412481" cy="77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CORS Networks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(</a:t>
            </a:r>
            <a:r>
              <a:rPr lang="en-AU" altLang="en-US" sz="1000" b="1" dirty="0" err="1" smtClean="0">
                <a:solidFill>
                  <a:schemeClr val="tx1"/>
                </a:solidFill>
              </a:rPr>
              <a:t>AusCORS</a:t>
            </a:r>
            <a:r>
              <a:rPr lang="en-AU" altLang="en-US" sz="1000" b="1" dirty="0" smtClean="0">
                <a:solidFill>
                  <a:schemeClr val="tx1"/>
                </a:solidFill>
              </a:rPr>
              <a:t>, </a:t>
            </a:r>
            <a:r>
              <a:rPr lang="en-AU" altLang="en-US" sz="1000" b="1" dirty="0" err="1" smtClean="0">
                <a:solidFill>
                  <a:schemeClr val="tx1"/>
                </a:solidFill>
              </a:rPr>
              <a:t>CORSNet</a:t>
            </a:r>
            <a:r>
              <a:rPr lang="en-AU" altLang="en-US" sz="1000" b="1" dirty="0" smtClean="0">
                <a:solidFill>
                  <a:schemeClr val="tx1"/>
                </a:solidFill>
              </a:rPr>
              <a:t>-NSW,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GPSnet etc…)</a:t>
            </a:r>
            <a:endParaRPr lang="en-AU" altLang="en-US" sz="1000" b="1" dirty="0">
              <a:solidFill>
                <a:schemeClr val="tx1"/>
              </a:solidFill>
            </a:endParaRPr>
          </a:p>
        </p:txBody>
      </p:sp>
      <p:cxnSp>
        <p:nvCxnSpPr>
          <p:cNvPr id="59" name="Straight Connector 53"/>
          <p:cNvCxnSpPr>
            <a:cxnSpLocks noChangeShapeType="1"/>
          </p:cNvCxnSpPr>
          <p:nvPr/>
        </p:nvCxnSpPr>
        <p:spPr bwMode="auto">
          <a:xfrm flipV="1">
            <a:off x="3320171" y="2886951"/>
            <a:ext cx="664670" cy="4857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" name="Straight Connector 53"/>
          <p:cNvCxnSpPr>
            <a:cxnSpLocks noChangeShapeType="1"/>
            <a:stCxn id="18" idx="4"/>
          </p:cNvCxnSpPr>
          <p:nvPr/>
        </p:nvCxnSpPr>
        <p:spPr bwMode="auto">
          <a:xfrm flipV="1">
            <a:off x="3320171" y="2155396"/>
            <a:ext cx="664670" cy="745222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2" name="Straight Connector 53"/>
          <p:cNvCxnSpPr>
            <a:cxnSpLocks noChangeShapeType="1"/>
            <a:stCxn id="18" idx="4"/>
            <a:endCxn id="73" idx="2"/>
          </p:cNvCxnSpPr>
          <p:nvPr/>
        </p:nvCxnSpPr>
        <p:spPr bwMode="auto">
          <a:xfrm>
            <a:off x="3320171" y="2900618"/>
            <a:ext cx="663580" cy="73875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73" name="AutoShape 11"/>
          <p:cNvSpPr>
            <a:spLocks noChangeArrowheads="1"/>
          </p:cNvSpPr>
          <p:nvPr/>
        </p:nvSpPr>
        <p:spPr bwMode="auto">
          <a:xfrm>
            <a:off x="3983751" y="3326197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4" name="Rectangle 3"/>
          <p:cNvSpPr>
            <a:spLocks noChangeArrowheads="1"/>
          </p:cNvSpPr>
          <p:nvPr/>
        </p:nvSpPr>
        <p:spPr bwMode="auto">
          <a:xfrm>
            <a:off x="3964400" y="3537434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75" name="AutoShape 11"/>
          <p:cNvSpPr>
            <a:spLocks noChangeArrowheads="1"/>
          </p:cNvSpPr>
          <p:nvPr/>
        </p:nvSpPr>
        <p:spPr bwMode="auto">
          <a:xfrm>
            <a:off x="4317164" y="3329249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3775334" y="2281786"/>
            <a:ext cx="10293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rgbClr val="E08628"/>
                </a:solidFill>
              </a:rPr>
              <a:t>AllDayRTK</a:t>
            </a:r>
            <a:endParaRPr lang="en-AU" altLang="en-US" sz="1000" b="1" dirty="0">
              <a:solidFill>
                <a:srgbClr val="E08628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3780063" y="3104874"/>
            <a:ext cx="11013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chemeClr val="accent2"/>
                </a:solidFill>
              </a:rPr>
              <a:t>SmartNetAUS</a:t>
            </a:r>
            <a:endParaRPr lang="en-AU" altLang="en-US" sz="1000" b="1" dirty="0">
              <a:solidFill>
                <a:schemeClr val="accent2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3865075" y="3897797"/>
            <a:ext cx="88532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VRSNow</a:t>
            </a:r>
            <a:endParaRPr lang="en-AU" altLang="en-US" sz="1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3" name="Picture 36" descr="3d man surveyor with GPS station">
            <a:hlinkClick r:id="rId3" tooltip="Download 3d Man Surveyor With GPS Station Royalty Free Stock Photography - Image: 34649587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362963"/>
            <a:ext cx="450926" cy="83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5" name="Straight Connector 53"/>
          <p:cNvCxnSpPr>
            <a:cxnSpLocks noChangeShapeType="1"/>
          </p:cNvCxnSpPr>
          <p:nvPr/>
        </p:nvCxnSpPr>
        <p:spPr bwMode="auto">
          <a:xfrm>
            <a:off x="4609039" y="2151638"/>
            <a:ext cx="611033" cy="3758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7" name="Straight Connector 53"/>
          <p:cNvCxnSpPr>
            <a:cxnSpLocks noChangeShapeType="1"/>
          </p:cNvCxnSpPr>
          <p:nvPr/>
        </p:nvCxnSpPr>
        <p:spPr bwMode="auto">
          <a:xfrm>
            <a:off x="5220072" y="2153517"/>
            <a:ext cx="0" cy="158303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95" name="Straight Connector 53"/>
          <p:cNvCxnSpPr>
            <a:cxnSpLocks noChangeShapeType="1"/>
          </p:cNvCxnSpPr>
          <p:nvPr/>
        </p:nvCxnSpPr>
        <p:spPr bwMode="auto">
          <a:xfrm flipV="1">
            <a:off x="4649511" y="3718666"/>
            <a:ext cx="2041161" cy="1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03" name="Rectangle 102"/>
          <p:cNvSpPr/>
          <p:nvPr/>
        </p:nvSpPr>
        <p:spPr>
          <a:xfrm>
            <a:off x="6440141" y="3182779"/>
            <a:ext cx="10841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End User</a:t>
            </a:r>
            <a:endParaRPr lang="en-AU" altLang="en-US" sz="1200" b="1" dirty="0"/>
          </a:p>
        </p:txBody>
      </p:sp>
      <p:sp>
        <p:nvSpPr>
          <p:cNvPr id="104" name="Rectangle 103"/>
          <p:cNvSpPr/>
          <p:nvPr/>
        </p:nvSpPr>
        <p:spPr>
          <a:xfrm>
            <a:off x="6512149" y="4214378"/>
            <a:ext cx="10841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Agriculture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Construction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Mapping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Survey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6156176" y="1196752"/>
            <a:ext cx="18172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Dealer/Supplier/Vendor</a:t>
            </a:r>
            <a:endParaRPr lang="en-AU" altLang="en-US" sz="1200" b="1" dirty="0"/>
          </a:p>
        </p:txBody>
      </p:sp>
      <p:pic>
        <p:nvPicPr>
          <p:cNvPr id="108" name="Picture 3" descr="Salesman">
            <a:hlinkClick r:id="rId5" tooltip="Download Salesman Stock Images - Image: 2032354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22727" y="1469143"/>
            <a:ext cx="485569" cy="735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2" name="Group 15"/>
          <p:cNvGrpSpPr>
            <a:grpSpLocks/>
          </p:cNvGrpSpPr>
          <p:nvPr/>
        </p:nvGrpSpPr>
        <p:grpSpPr bwMode="auto">
          <a:xfrm>
            <a:off x="754241" y="4149080"/>
            <a:ext cx="1825144" cy="1112712"/>
            <a:chOff x="185446" y="2246707"/>
            <a:chExt cx="2987183" cy="3056814"/>
          </a:xfrm>
        </p:grpSpPr>
        <p:pic>
          <p:nvPicPr>
            <p:cNvPr id="163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5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6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7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8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9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grpSp>
        <p:nvGrpSpPr>
          <p:cNvPr id="153" name="Group 15"/>
          <p:cNvGrpSpPr>
            <a:grpSpLocks/>
          </p:cNvGrpSpPr>
          <p:nvPr/>
        </p:nvGrpSpPr>
        <p:grpSpPr bwMode="auto">
          <a:xfrm>
            <a:off x="615146" y="5264942"/>
            <a:ext cx="1825144" cy="1112712"/>
            <a:chOff x="185446" y="2246707"/>
            <a:chExt cx="2987183" cy="3056814"/>
          </a:xfrm>
        </p:grpSpPr>
        <p:pic>
          <p:nvPicPr>
            <p:cNvPr id="154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5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6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7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8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9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0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cxnSp>
        <p:nvCxnSpPr>
          <p:cNvPr id="171" name="Straight Connector 53"/>
          <p:cNvCxnSpPr>
            <a:cxnSpLocks noChangeShapeType="1"/>
          </p:cNvCxnSpPr>
          <p:nvPr/>
        </p:nvCxnSpPr>
        <p:spPr bwMode="auto">
          <a:xfrm>
            <a:off x="2195736" y="5063926"/>
            <a:ext cx="4846776" cy="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3" name="Straight Connector 53"/>
          <p:cNvCxnSpPr>
            <a:cxnSpLocks noChangeShapeType="1"/>
          </p:cNvCxnSpPr>
          <p:nvPr/>
        </p:nvCxnSpPr>
        <p:spPr bwMode="auto">
          <a:xfrm flipV="1">
            <a:off x="4656600" y="2886951"/>
            <a:ext cx="563472" cy="9099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2" name="Straight Connector 53"/>
          <p:cNvCxnSpPr>
            <a:cxnSpLocks noChangeShapeType="1"/>
          </p:cNvCxnSpPr>
          <p:nvPr/>
        </p:nvCxnSpPr>
        <p:spPr bwMode="auto">
          <a:xfrm flipV="1">
            <a:off x="4572000" y="3874430"/>
            <a:ext cx="0" cy="1189496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8" name="Straight Connector 53"/>
          <p:cNvCxnSpPr>
            <a:cxnSpLocks noChangeShapeType="1"/>
          </p:cNvCxnSpPr>
          <p:nvPr/>
        </p:nvCxnSpPr>
        <p:spPr bwMode="auto">
          <a:xfrm flipV="1">
            <a:off x="4572000" y="2664788"/>
            <a:ext cx="0" cy="120964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00" name="Straight Connector 53"/>
          <p:cNvCxnSpPr>
            <a:cxnSpLocks noChangeShapeType="1"/>
          </p:cNvCxnSpPr>
          <p:nvPr/>
        </p:nvCxnSpPr>
        <p:spPr bwMode="auto">
          <a:xfrm flipV="1">
            <a:off x="4572000" y="1905324"/>
            <a:ext cx="0" cy="917888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03" name="Rectangle 202"/>
          <p:cNvSpPr/>
          <p:nvPr/>
        </p:nvSpPr>
        <p:spPr>
          <a:xfrm>
            <a:off x="5220072" y="3709375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13" name="AutoShape 11"/>
          <p:cNvSpPr>
            <a:spLocks noChangeArrowheads="1"/>
          </p:cNvSpPr>
          <p:nvPr/>
        </p:nvSpPr>
        <p:spPr bwMode="auto">
          <a:xfrm>
            <a:off x="3960751" y="2520626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4" name="Rectangle 3"/>
          <p:cNvSpPr>
            <a:spLocks noChangeArrowheads="1"/>
          </p:cNvSpPr>
          <p:nvPr/>
        </p:nvSpPr>
        <p:spPr bwMode="auto">
          <a:xfrm>
            <a:off x="3941400" y="2731863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15" name="AutoShape 11"/>
          <p:cNvSpPr>
            <a:spLocks noChangeArrowheads="1"/>
          </p:cNvSpPr>
          <p:nvPr/>
        </p:nvSpPr>
        <p:spPr bwMode="auto">
          <a:xfrm>
            <a:off x="4294164" y="2523678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9" name="AutoShape 11"/>
          <p:cNvSpPr>
            <a:spLocks noChangeArrowheads="1"/>
          </p:cNvSpPr>
          <p:nvPr/>
        </p:nvSpPr>
        <p:spPr bwMode="auto">
          <a:xfrm>
            <a:off x="3943279" y="1709305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0" name="Rectangle 3"/>
          <p:cNvSpPr>
            <a:spLocks noChangeArrowheads="1"/>
          </p:cNvSpPr>
          <p:nvPr/>
        </p:nvSpPr>
        <p:spPr bwMode="auto">
          <a:xfrm>
            <a:off x="3923928" y="1920542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21" name="AutoShape 11"/>
          <p:cNvSpPr>
            <a:spLocks noChangeArrowheads="1"/>
          </p:cNvSpPr>
          <p:nvPr/>
        </p:nvSpPr>
        <p:spPr bwMode="auto">
          <a:xfrm>
            <a:off x="4276692" y="1712357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42" name="Straight Connector 53"/>
          <p:cNvCxnSpPr>
            <a:cxnSpLocks noChangeShapeType="1"/>
          </p:cNvCxnSpPr>
          <p:nvPr/>
        </p:nvCxnSpPr>
        <p:spPr bwMode="auto">
          <a:xfrm flipV="1">
            <a:off x="2042563" y="6237312"/>
            <a:ext cx="5013713" cy="1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44" name="Rectangle 243"/>
          <p:cNvSpPr/>
          <p:nvPr/>
        </p:nvSpPr>
        <p:spPr>
          <a:xfrm>
            <a:off x="2072277" y="2698812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sp>
        <p:nvSpPr>
          <p:cNvPr id="245" name="Rectangle 244"/>
          <p:cNvSpPr/>
          <p:nvPr/>
        </p:nvSpPr>
        <p:spPr>
          <a:xfrm>
            <a:off x="3353729" y="2689788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cxnSp>
        <p:nvCxnSpPr>
          <p:cNvPr id="248" name="Straight Connector 53"/>
          <p:cNvCxnSpPr>
            <a:cxnSpLocks noChangeShapeType="1"/>
            <a:endCxn id="104" idx="2"/>
          </p:cNvCxnSpPr>
          <p:nvPr/>
        </p:nvCxnSpPr>
        <p:spPr bwMode="auto">
          <a:xfrm flipH="1" flipV="1">
            <a:off x="7054243" y="5045375"/>
            <a:ext cx="2034" cy="119194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55" name="Straight Connector 53"/>
          <p:cNvCxnSpPr>
            <a:cxnSpLocks noChangeShapeType="1"/>
          </p:cNvCxnSpPr>
          <p:nvPr/>
        </p:nvCxnSpPr>
        <p:spPr bwMode="auto">
          <a:xfrm>
            <a:off x="2987684" y="3106280"/>
            <a:ext cx="0" cy="1305987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58" name="Straight Connector 53"/>
          <p:cNvCxnSpPr>
            <a:cxnSpLocks noChangeShapeType="1"/>
          </p:cNvCxnSpPr>
          <p:nvPr/>
        </p:nvCxnSpPr>
        <p:spPr bwMode="auto">
          <a:xfrm>
            <a:off x="3015127" y="4410784"/>
            <a:ext cx="3579091" cy="148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60" name="Rectangle 259"/>
          <p:cNvSpPr/>
          <p:nvPr/>
        </p:nvSpPr>
        <p:spPr>
          <a:xfrm>
            <a:off x="2987410" y="4171301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sp>
        <p:nvSpPr>
          <p:cNvPr id="267" name="Rectangle 266"/>
          <p:cNvSpPr/>
          <p:nvPr/>
        </p:nvSpPr>
        <p:spPr>
          <a:xfrm>
            <a:off x="5226066" y="6051485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68" name="Rectangle 267"/>
          <p:cNvSpPr/>
          <p:nvPr/>
        </p:nvSpPr>
        <p:spPr>
          <a:xfrm>
            <a:off x="5226066" y="4869160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69" name="Rectangle 268"/>
          <p:cNvSpPr/>
          <p:nvPr/>
        </p:nvSpPr>
        <p:spPr>
          <a:xfrm>
            <a:off x="5226066" y="4221088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88" name="Rectangle 287"/>
          <p:cNvSpPr/>
          <p:nvPr/>
        </p:nvSpPr>
        <p:spPr>
          <a:xfrm>
            <a:off x="6457155" y="2145050"/>
            <a:ext cx="10841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Hardware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Software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Application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Support</a:t>
            </a:r>
          </a:p>
        </p:txBody>
      </p:sp>
      <p:sp>
        <p:nvSpPr>
          <p:cNvPr id="80" name="Rectangle 3"/>
          <p:cNvSpPr>
            <a:spLocks noChangeArrowheads="1"/>
          </p:cNvSpPr>
          <p:nvPr/>
        </p:nvSpPr>
        <p:spPr bwMode="auto">
          <a:xfrm>
            <a:off x="2635546" y="2745917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2119969" y="2204864"/>
            <a:ext cx="17600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(</a:t>
            </a:r>
            <a:r>
              <a:rPr lang="en-AU" altLang="en-US" sz="1000" b="1" dirty="0" err="1" smtClean="0"/>
              <a:t>AusCORS</a:t>
            </a:r>
            <a:r>
              <a:rPr lang="en-AU" altLang="en-US" sz="1000" b="1" dirty="0" smtClean="0"/>
              <a:t>, </a:t>
            </a:r>
            <a:r>
              <a:rPr lang="en-AU" altLang="en-US" sz="1000" b="1" dirty="0" err="1" smtClean="0"/>
              <a:t>CORSNet</a:t>
            </a:r>
            <a:r>
              <a:rPr lang="en-AU" altLang="en-US" sz="1000" b="1" dirty="0" smtClean="0"/>
              <a:t>-NSW</a:t>
            </a:r>
            <a:r>
              <a:rPr lang="en-AU" altLang="en-US" sz="1000" b="1" dirty="0"/>
              <a:t>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/>
              <a:t>GPSnet etc…)</a:t>
            </a:r>
          </a:p>
        </p:txBody>
      </p:sp>
      <p:sp>
        <p:nvSpPr>
          <p:cNvPr id="84" name="Rectangle 83"/>
          <p:cNvSpPr/>
          <p:nvPr/>
        </p:nvSpPr>
        <p:spPr>
          <a:xfrm>
            <a:off x="1262834" y="3396201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strike="sngStrike" dirty="0" smtClean="0">
                <a:solidFill>
                  <a:srgbClr val="00B050"/>
                </a:solidFill>
              </a:rPr>
              <a:t>GDA94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3832786" y="1495817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dirty="0" smtClean="0">
                <a:solidFill>
                  <a:srgbClr val="00B050"/>
                </a:solidFill>
              </a:rPr>
              <a:t>GDA94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2568134" y="1962223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dirty="0" smtClean="0">
                <a:solidFill>
                  <a:srgbClr val="00B050"/>
                </a:solidFill>
              </a:rPr>
              <a:t>GDA94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7319008" y="4221088"/>
            <a:ext cx="7813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rgbClr val="FF0000"/>
                </a:solidFill>
              </a:rPr>
              <a:t>! GDA94</a:t>
            </a:r>
            <a:endParaRPr lang="en-AU" altLang="en-US" sz="1200" b="1" dirty="0">
              <a:solidFill>
                <a:srgbClr val="FF0000"/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7407532" y="4410784"/>
            <a:ext cx="7648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rgbClr val="FFC000"/>
                </a:solidFill>
              </a:rPr>
              <a:t>? GDA94</a:t>
            </a:r>
            <a:endParaRPr lang="en-AU" altLang="en-US" sz="1200" b="1" dirty="0">
              <a:solidFill>
                <a:srgbClr val="FFC000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7236296" y="4592161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dirty="0" smtClean="0">
                <a:solidFill>
                  <a:srgbClr val="00B050"/>
                </a:solidFill>
              </a:rPr>
              <a:t>GDA94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7236657" y="4779264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dirty="0" smtClean="0">
                <a:solidFill>
                  <a:srgbClr val="00B050"/>
                </a:solidFill>
              </a:rPr>
              <a:t>GDA94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259632" y="6309320"/>
            <a:ext cx="7648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rgbClr val="FFC000"/>
                </a:solidFill>
              </a:rPr>
              <a:t>? GDA94</a:t>
            </a:r>
            <a:endParaRPr lang="en-AU" altLang="en-US" sz="1200" b="1" dirty="0">
              <a:solidFill>
                <a:srgbClr val="FFC000"/>
              </a:solidFill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1259632" y="3615316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0" name="Rectangle 6"/>
          <p:cNvSpPr>
            <a:spLocks noChangeArrowheads="1"/>
          </p:cNvSpPr>
          <p:nvPr/>
        </p:nvSpPr>
        <p:spPr bwMode="auto">
          <a:xfrm>
            <a:off x="311747" y="4699146"/>
            <a:ext cx="1412481" cy="58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Private CORS</a:t>
            </a:r>
          </a:p>
          <a:p>
            <a:pPr algn="ctr">
              <a:spcBef>
                <a:spcPct val="0"/>
              </a:spcBef>
              <a:buNone/>
            </a:pPr>
            <a:r>
              <a:rPr lang="en-AU" altLang="en-US" sz="1000" b="1" dirty="0">
                <a:solidFill>
                  <a:schemeClr val="tx1"/>
                </a:solidFill>
              </a:rPr>
              <a:t>(UHF/VHF/NTRIP)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AU" altLang="en-US" sz="1000" b="1" dirty="0">
              <a:solidFill>
                <a:schemeClr val="tx1"/>
              </a:solidFill>
            </a:endParaRPr>
          </a:p>
        </p:txBody>
      </p:sp>
      <p:sp>
        <p:nvSpPr>
          <p:cNvPr id="99" name="Rectangle 6"/>
          <p:cNvSpPr>
            <a:spLocks noChangeArrowheads="1"/>
          </p:cNvSpPr>
          <p:nvPr/>
        </p:nvSpPr>
        <p:spPr bwMode="auto">
          <a:xfrm>
            <a:off x="-108520" y="5679119"/>
            <a:ext cx="1599369" cy="77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AU" altLang="en-US" sz="1000" b="1" dirty="0">
                <a:solidFill>
                  <a:schemeClr val="tx1"/>
                </a:solidFill>
              </a:rPr>
              <a:t>PPP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Dealer Array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Local Single Base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 (SAT/UHF/VHF/NTRIP)</a:t>
            </a:r>
            <a:endParaRPr lang="en-AU" altLang="en-US" sz="1000" b="1" dirty="0">
              <a:solidFill>
                <a:schemeClr val="tx1"/>
              </a:solidFill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1358860" y="5229200"/>
            <a:ext cx="7648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rgbClr val="FFC000"/>
                </a:solidFill>
              </a:rPr>
              <a:t>? GDA94</a:t>
            </a:r>
            <a:endParaRPr lang="en-AU" altLang="en-US" sz="1200" b="1" dirty="0">
              <a:solidFill>
                <a:srgbClr val="FFC000"/>
              </a:solidFill>
            </a:endParaRPr>
          </a:p>
        </p:txBody>
      </p:sp>
      <p:sp>
        <p:nvSpPr>
          <p:cNvPr id="89" name="Title 1"/>
          <p:cNvSpPr txBox="1">
            <a:spLocks/>
          </p:cNvSpPr>
          <p:nvPr/>
        </p:nvSpPr>
        <p:spPr>
          <a:xfrm>
            <a:off x="450851" y="-1063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3600" dirty="0" smtClean="0"/>
              <a:t> </a:t>
            </a:r>
            <a:r>
              <a:rPr lang="en-AU" altLang="en-US" sz="3600" dirty="0" smtClean="0"/>
              <a:t>GDA2020 – </a:t>
            </a:r>
            <a:r>
              <a:rPr lang="en-AU" altLang="en-US" sz="3600" dirty="0" smtClean="0">
                <a:solidFill>
                  <a:srgbClr val="FF0000"/>
                </a:solidFill>
              </a:rPr>
              <a:t>HOW?</a:t>
            </a:r>
            <a:r>
              <a:rPr lang="en-AU" altLang="en-US" sz="3600" dirty="0" smtClean="0"/>
              <a:t> – </a:t>
            </a:r>
            <a:r>
              <a:rPr lang="en-AU" sz="3600" dirty="0" smtClean="0"/>
              <a:t>What If?</a:t>
            </a: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239549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32</a:t>
            </a:fld>
            <a:endParaRPr lang="en-AU" dirty="0"/>
          </a:p>
        </p:txBody>
      </p: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633686" y="1710500"/>
            <a:ext cx="1825144" cy="1112712"/>
            <a:chOff x="185446" y="2246707"/>
            <a:chExt cx="2987183" cy="3056814"/>
          </a:xfrm>
        </p:grpSpPr>
        <p:pic>
          <p:nvPicPr>
            <p:cNvPr id="7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2654411" y="2587444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2987824" y="2587444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539552" y="1435316"/>
            <a:ext cx="89693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chemeClr val="tx1"/>
                </a:solidFill>
              </a:rPr>
              <a:t>GNSS</a:t>
            </a:r>
            <a:endParaRPr lang="en-AU" altLang="en-US" sz="1200" b="1" dirty="0">
              <a:solidFill>
                <a:schemeClr val="tx1"/>
              </a:solidFill>
            </a:endParaRPr>
          </a:p>
        </p:txBody>
      </p:sp>
      <p:cxnSp>
        <p:nvCxnSpPr>
          <p:cNvPr id="21" name="Straight Connector 53"/>
          <p:cNvCxnSpPr>
            <a:cxnSpLocks noChangeShapeType="1"/>
          </p:cNvCxnSpPr>
          <p:nvPr/>
        </p:nvCxnSpPr>
        <p:spPr bwMode="auto">
          <a:xfrm>
            <a:off x="2228604" y="2936009"/>
            <a:ext cx="432048" cy="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971600" y="2726791"/>
            <a:ext cx="1412481" cy="77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CORS Networks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(</a:t>
            </a:r>
            <a:r>
              <a:rPr lang="en-AU" altLang="en-US" sz="1000" b="1" dirty="0" err="1" smtClean="0">
                <a:solidFill>
                  <a:schemeClr val="tx1"/>
                </a:solidFill>
              </a:rPr>
              <a:t>AusCORS</a:t>
            </a:r>
            <a:r>
              <a:rPr lang="en-AU" altLang="en-US" sz="1000" b="1" dirty="0" smtClean="0">
                <a:solidFill>
                  <a:schemeClr val="tx1"/>
                </a:solidFill>
              </a:rPr>
              <a:t>, </a:t>
            </a:r>
            <a:r>
              <a:rPr lang="en-AU" altLang="en-US" sz="1000" b="1" dirty="0" err="1" smtClean="0">
                <a:solidFill>
                  <a:schemeClr val="tx1"/>
                </a:solidFill>
              </a:rPr>
              <a:t>CORSNet</a:t>
            </a:r>
            <a:r>
              <a:rPr lang="en-AU" altLang="en-US" sz="1000" b="1" dirty="0" smtClean="0">
                <a:solidFill>
                  <a:schemeClr val="tx1"/>
                </a:solidFill>
              </a:rPr>
              <a:t>-NSW,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GPSnet etc…)</a:t>
            </a:r>
            <a:endParaRPr lang="en-AU" altLang="en-US" sz="1000" b="1" dirty="0">
              <a:solidFill>
                <a:schemeClr val="tx1"/>
              </a:solidFill>
            </a:endParaRPr>
          </a:p>
        </p:txBody>
      </p:sp>
      <p:cxnSp>
        <p:nvCxnSpPr>
          <p:cNvPr id="59" name="Straight Connector 53"/>
          <p:cNvCxnSpPr>
            <a:cxnSpLocks noChangeShapeType="1"/>
          </p:cNvCxnSpPr>
          <p:nvPr/>
        </p:nvCxnSpPr>
        <p:spPr bwMode="auto">
          <a:xfrm flipV="1">
            <a:off x="3320171" y="2886951"/>
            <a:ext cx="664670" cy="4857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" name="Straight Connector 53"/>
          <p:cNvCxnSpPr>
            <a:cxnSpLocks noChangeShapeType="1"/>
            <a:stCxn id="18" idx="4"/>
          </p:cNvCxnSpPr>
          <p:nvPr/>
        </p:nvCxnSpPr>
        <p:spPr bwMode="auto">
          <a:xfrm flipV="1">
            <a:off x="3320171" y="2155396"/>
            <a:ext cx="664670" cy="745222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2" name="Straight Connector 53"/>
          <p:cNvCxnSpPr>
            <a:cxnSpLocks noChangeShapeType="1"/>
            <a:stCxn id="18" idx="4"/>
            <a:endCxn id="73" idx="2"/>
          </p:cNvCxnSpPr>
          <p:nvPr/>
        </p:nvCxnSpPr>
        <p:spPr bwMode="auto">
          <a:xfrm>
            <a:off x="3320171" y="2900618"/>
            <a:ext cx="663580" cy="73875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73" name="AutoShape 11"/>
          <p:cNvSpPr>
            <a:spLocks noChangeArrowheads="1"/>
          </p:cNvSpPr>
          <p:nvPr/>
        </p:nvSpPr>
        <p:spPr bwMode="auto">
          <a:xfrm>
            <a:off x="3983751" y="3326197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4" name="Rectangle 3"/>
          <p:cNvSpPr>
            <a:spLocks noChangeArrowheads="1"/>
          </p:cNvSpPr>
          <p:nvPr/>
        </p:nvSpPr>
        <p:spPr bwMode="auto">
          <a:xfrm>
            <a:off x="3964400" y="3537434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75" name="AutoShape 11"/>
          <p:cNvSpPr>
            <a:spLocks noChangeArrowheads="1"/>
          </p:cNvSpPr>
          <p:nvPr/>
        </p:nvSpPr>
        <p:spPr bwMode="auto">
          <a:xfrm>
            <a:off x="4317164" y="3329249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3775334" y="2281786"/>
            <a:ext cx="10293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rgbClr val="E08628"/>
                </a:solidFill>
              </a:rPr>
              <a:t>AllDayRTK</a:t>
            </a:r>
            <a:endParaRPr lang="en-AU" altLang="en-US" sz="1000" b="1" dirty="0">
              <a:solidFill>
                <a:srgbClr val="E08628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3780063" y="3104874"/>
            <a:ext cx="11013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chemeClr val="accent2"/>
                </a:solidFill>
              </a:rPr>
              <a:t>SmartNetAUS</a:t>
            </a:r>
            <a:endParaRPr lang="en-AU" altLang="en-US" sz="1000" b="1" dirty="0">
              <a:solidFill>
                <a:schemeClr val="accent2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3865075" y="3897797"/>
            <a:ext cx="88532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VRSNow</a:t>
            </a:r>
            <a:endParaRPr lang="en-AU" altLang="en-US" sz="1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3" name="Picture 36" descr="3d man surveyor with GPS station">
            <a:hlinkClick r:id="rId3" tooltip="Download 3d Man Surveyor With GPS Station Royalty Free Stock Photography - Image: 34649587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362963"/>
            <a:ext cx="450926" cy="83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5" name="Straight Connector 53"/>
          <p:cNvCxnSpPr>
            <a:cxnSpLocks noChangeShapeType="1"/>
          </p:cNvCxnSpPr>
          <p:nvPr/>
        </p:nvCxnSpPr>
        <p:spPr bwMode="auto">
          <a:xfrm>
            <a:off x="4609039" y="2151638"/>
            <a:ext cx="611033" cy="3758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7" name="Straight Connector 53"/>
          <p:cNvCxnSpPr>
            <a:cxnSpLocks noChangeShapeType="1"/>
          </p:cNvCxnSpPr>
          <p:nvPr/>
        </p:nvCxnSpPr>
        <p:spPr bwMode="auto">
          <a:xfrm>
            <a:off x="5220072" y="2153517"/>
            <a:ext cx="0" cy="158303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95" name="Straight Connector 53"/>
          <p:cNvCxnSpPr>
            <a:cxnSpLocks noChangeShapeType="1"/>
          </p:cNvCxnSpPr>
          <p:nvPr/>
        </p:nvCxnSpPr>
        <p:spPr bwMode="auto">
          <a:xfrm flipV="1">
            <a:off x="4649511" y="3718666"/>
            <a:ext cx="2041161" cy="1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03" name="Rectangle 102"/>
          <p:cNvSpPr/>
          <p:nvPr/>
        </p:nvSpPr>
        <p:spPr>
          <a:xfrm>
            <a:off x="6440141" y="3182779"/>
            <a:ext cx="10841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End User</a:t>
            </a:r>
            <a:endParaRPr lang="en-AU" altLang="en-US" sz="1200" b="1" dirty="0"/>
          </a:p>
        </p:txBody>
      </p:sp>
      <p:sp>
        <p:nvSpPr>
          <p:cNvPr id="104" name="Rectangle 103"/>
          <p:cNvSpPr/>
          <p:nvPr/>
        </p:nvSpPr>
        <p:spPr>
          <a:xfrm>
            <a:off x="6512149" y="4214378"/>
            <a:ext cx="10841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Agriculture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Construction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Mapping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Survey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6156176" y="1196752"/>
            <a:ext cx="18172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Dealer/Supplier/Vendor</a:t>
            </a:r>
            <a:endParaRPr lang="en-AU" altLang="en-US" sz="1200" b="1" dirty="0"/>
          </a:p>
        </p:txBody>
      </p:sp>
      <p:pic>
        <p:nvPicPr>
          <p:cNvPr id="108" name="Picture 3" descr="Salesman">
            <a:hlinkClick r:id="rId5" tooltip="Download Salesman Stock Images - Image: 2032354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22727" y="1469143"/>
            <a:ext cx="485569" cy="735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2" name="Group 15"/>
          <p:cNvGrpSpPr>
            <a:grpSpLocks/>
          </p:cNvGrpSpPr>
          <p:nvPr/>
        </p:nvGrpSpPr>
        <p:grpSpPr bwMode="auto">
          <a:xfrm>
            <a:off x="754241" y="4149080"/>
            <a:ext cx="1825144" cy="1112712"/>
            <a:chOff x="185446" y="2246707"/>
            <a:chExt cx="2987183" cy="3056814"/>
          </a:xfrm>
        </p:grpSpPr>
        <p:pic>
          <p:nvPicPr>
            <p:cNvPr id="163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5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6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7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8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9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grpSp>
        <p:nvGrpSpPr>
          <p:cNvPr id="153" name="Group 15"/>
          <p:cNvGrpSpPr>
            <a:grpSpLocks/>
          </p:cNvGrpSpPr>
          <p:nvPr/>
        </p:nvGrpSpPr>
        <p:grpSpPr bwMode="auto">
          <a:xfrm>
            <a:off x="615146" y="5264942"/>
            <a:ext cx="1825144" cy="1112712"/>
            <a:chOff x="185446" y="2246707"/>
            <a:chExt cx="2987183" cy="3056814"/>
          </a:xfrm>
        </p:grpSpPr>
        <p:pic>
          <p:nvPicPr>
            <p:cNvPr id="154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5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6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7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8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9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0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cxnSp>
        <p:nvCxnSpPr>
          <p:cNvPr id="171" name="Straight Connector 53"/>
          <p:cNvCxnSpPr>
            <a:cxnSpLocks noChangeShapeType="1"/>
          </p:cNvCxnSpPr>
          <p:nvPr/>
        </p:nvCxnSpPr>
        <p:spPr bwMode="auto">
          <a:xfrm>
            <a:off x="2195736" y="5063926"/>
            <a:ext cx="4846776" cy="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3" name="Straight Connector 53"/>
          <p:cNvCxnSpPr>
            <a:cxnSpLocks noChangeShapeType="1"/>
          </p:cNvCxnSpPr>
          <p:nvPr/>
        </p:nvCxnSpPr>
        <p:spPr bwMode="auto">
          <a:xfrm flipV="1">
            <a:off x="4656600" y="2886951"/>
            <a:ext cx="563472" cy="9099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2" name="Straight Connector 53"/>
          <p:cNvCxnSpPr>
            <a:cxnSpLocks noChangeShapeType="1"/>
          </p:cNvCxnSpPr>
          <p:nvPr/>
        </p:nvCxnSpPr>
        <p:spPr bwMode="auto">
          <a:xfrm flipV="1">
            <a:off x="4572000" y="3874430"/>
            <a:ext cx="0" cy="1189496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8" name="Straight Connector 53"/>
          <p:cNvCxnSpPr>
            <a:cxnSpLocks noChangeShapeType="1"/>
          </p:cNvCxnSpPr>
          <p:nvPr/>
        </p:nvCxnSpPr>
        <p:spPr bwMode="auto">
          <a:xfrm flipV="1">
            <a:off x="4572000" y="2664788"/>
            <a:ext cx="0" cy="120964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00" name="Straight Connector 53"/>
          <p:cNvCxnSpPr>
            <a:cxnSpLocks noChangeShapeType="1"/>
          </p:cNvCxnSpPr>
          <p:nvPr/>
        </p:nvCxnSpPr>
        <p:spPr bwMode="auto">
          <a:xfrm flipV="1">
            <a:off x="4572000" y="1905324"/>
            <a:ext cx="0" cy="917888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03" name="Rectangle 202"/>
          <p:cNvSpPr/>
          <p:nvPr/>
        </p:nvSpPr>
        <p:spPr>
          <a:xfrm>
            <a:off x="5220072" y="3709375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13" name="AutoShape 11"/>
          <p:cNvSpPr>
            <a:spLocks noChangeArrowheads="1"/>
          </p:cNvSpPr>
          <p:nvPr/>
        </p:nvSpPr>
        <p:spPr bwMode="auto">
          <a:xfrm>
            <a:off x="3960751" y="2520626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4" name="Rectangle 3"/>
          <p:cNvSpPr>
            <a:spLocks noChangeArrowheads="1"/>
          </p:cNvSpPr>
          <p:nvPr/>
        </p:nvSpPr>
        <p:spPr bwMode="auto">
          <a:xfrm>
            <a:off x="3941400" y="2731863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15" name="AutoShape 11"/>
          <p:cNvSpPr>
            <a:spLocks noChangeArrowheads="1"/>
          </p:cNvSpPr>
          <p:nvPr/>
        </p:nvSpPr>
        <p:spPr bwMode="auto">
          <a:xfrm>
            <a:off x="4294164" y="2523678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9" name="AutoShape 11"/>
          <p:cNvSpPr>
            <a:spLocks noChangeArrowheads="1"/>
          </p:cNvSpPr>
          <p:nvPr/>
        </p:nvSpPr>
        <p:spPr bwMode="auto">
          <a:xfrm>
            <a:off x="3943279" y="1709305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0" name="Rectangle 3"/>
          <p:cNvSpPr>
            <a:spLocks noChangeArrowheads="1"/>
          </p:cNvSpPr>
          <p:nvPr/>
        </p:nvSpPr>
        <p:spPr bwMode="auto">
          <a:xfrm>
            <a:off x="3923928" y="1920542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21" name="AutoShape 11"/>
          <p:cNvSpPr>
            <a:spLocks noChangeArrowheads="1"/>
          </p:cNvSpPr>
          <p:nvPr/>
        </p:nvSpPr>
        <p:spPr bwMode="auto">
          <a:xfrm>
            <a:off x="4276692" y="1712357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42" name="Straight Connector 53"/>
          <p:cNvCxnSpPr>
            <a:cxnSpLocks noChangeShapeType="1"/>
          </p:cNvCxnSpPr>
          <p:nvPr/>
        </p:nvCxnSpPr>
        <p:spPr bwMode="auto">
          <a:xfrm flipV="1">
            <a:off x="2042563" y="6237312"/>
            <a:ext cx="5013713" cy="1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44" name="Rectangle 243"/>
          <p:cNvSpPr/>
          <p:nvPr/>
        </p:nvSpPr>
        <p:spPr>
          <a:xfrm>
            <a:off x="2072277" y="2698812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sp>
        <p:nvSpPr>
          <p:cNvPr id="245" name="Rectangle 244"/>
          <p:cNvSpPr/>
          <p:nvPr/>
        </p:nvSpPr>
        <p:spPr>
          <a:xfrm>
            <a:off x="3353729" y="2689788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cxnSp>
        <p:nvCxnSpPr>
          <p:cNvPr id="248" name="Straight Connector 53"/>
          <p:cNvCxnSpPr>
            <a:cxnSpLocks noChangeShapeType="1"/>
            <a:endCxn id="104" idx="2"/>
          </p:cNvCxnSpPr>
          <p:nvPr/>
        </p:nvCxnSpPr>
        <p:spPr bwMode="auto">
          <a:xfrm flipH="1" flipV="1">
            <a:off x="7054243" y="5045375"/>
            <a:ext cx="2034" cy="119194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55" name="Straight Connector 53"/>
          <p:cNvCxnSpPr>
            <a:cxnSpLocks noChangeShapeType="1"/>
          </p:cNvCxnSpPr>
          <p:nvPr/>
        </p:nvCxnSpPr>
        <p:spPr bwMode="auto">
          <a:xfrm>
            <a:off x="2987684" y="3106280"/>
            <a:ext cx="0" cy="1305987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58" name="Straight Connector 53"/>
          <p:cNvCxnSpPr>
            <a:cxnSpLocks noChangeShapeType="1"/>
          </p:cNvCxnSpPr>
          <p:nvPr/>
        </p:nvCxnSpPr>
        <p:spPr bwMode="auto">
          <a:xfrm>
            <a:off x="3015127" y="4410784"/>
            <a:ext cx="3579091" cy="148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60" name="Rectangle 259"/>
          <p:cNvSpPr/>
          <p:nvPr/>
        </p:nvSpPr>
        <p:spPr>
          <a:xfrm>
            <a:off x="2987410" y="4171301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sp>
        <p:nvSpPr>
          <p:cNvPr id="267" name="Rectangle 266"/>
          <p:cNvSpPr/>
          <p:nvPr/>
        </p:nvSpPr>
        <p:spPr>
          <a:xfrm>
            <a:off x="5226066" y="6051485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68" name="Rectangle 267"/>
          <p:cNvSpPr/>
          <p:nvPr/>
        </p:nvSpPr>
        <p:spPr>
          <a:xfrm>
            <a:off x="5226066" y="4869160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69" name="Rectangle 268"/>
          <p:cNvSpPr/>
          <p:nvPr/>
        </p:nvSpPr>
        <p:spPr>
          <a:xfrm>
            <a:off x="5226066" y="4221088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88" name="Rectangle 287"/>
          <p:cNvSpPr/>
          <p:nvPr/>
        </p:nvSpPr>
        <p:spPr>
          <a:xfrm>
            <a:off x="6457155" y="2145050"/>
            <a:ext cx="10841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Hardware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Software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Application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Support</a:t>
            </a:r>
          </a:p>
        </p:txBody>
      </p:sp>
      <p:sp>
        <p:nvSpPr>
          <p:cNvPr id="80" name="Rectangle 3"/>
          <p:cNvSpPr>
            <a:spLocks noChangeArrowheads="1"/>
          </p:cNvSpPr>
          <p:nvPr/>
        </p:nvSpPr>
        <p:spPr bwMode="auto">
          <a:xfrm>
            <a:off x="2635546" y="2745917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2119969" y="2204864"/>
            <a:ext cx="17600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(</a:t>
            </a:r>
            <a:r>
              <a:rPr lang="en-AU" altLang="en-US" sz="1000" b="1" dirty="0" err="1" smtClean="0"/>
              <a:t>AusCORS</a:t>
            </a:r>
            <a:r>
              <a:rPr lang="en-AU" altLang="en-US" sz="1000" b="1" dirty="0" smtClean="0"/>
              <a:t>, </a:t>
            </a:r>
            <a:r>
              <a:rPr lang="en-AU" altLang="en-US" sz="1000" b="1" dirty="0" err="1" smtClean="0"/>
              <a:t>CORSNet</a:t>
            </a:r>
            <a:r>
              <a:rPr lang="en-AU" altLang="en-US" sz="1000" b="1" dirty="0" smtClean="0"/>
              <a:t>-NSW</a:t>
            </a:r>
            <a:r>
              <a:rPr lang="en-AU" altLang="en-US" sz="1000" b="1" dirty="0"/>
              <a:t>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/>
              <a:t>GPSnet etc…)</a:t>
            </a:r>
          </a:p>
        </p:txBody>
      </p:sp>
      <p:sp>
        <p:nvSpPr>
          <p:cNvPr id="84" name="Rectangle 83"/>
          <p:cNvSpPr/>
          <p:nvPr/>
        </p:nvSpPr>
        <p:spPr>
          <a:xfrm>
            <a:off x="1262834" y="3396201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strike="sngStrike" dirty="0" smtClean="0">
                <a:solidFill>
                  <a:srgbClr val="00B050"/>
                </a:solidFill>
              </a:rPr>
              <a:t>GDA94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3832786" y="1495817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dirty="0" smtClean="0">
                <a:solidFill>
                  <a:srgbClr val="00B050"/>
                </a:solidFill>
              </a:rPr>
              <a:t>GDA94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2568134" y="1962223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strike="sngStrike" dirty="0" smtClean="0">
                <a:solidFill>
                  <a:srgbClr val="00B050"/>
                </a:solidFill>
              </a:rPr>
              <a:t>GDA94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7319008" y="4221088"/>
            <a:ext cx="7813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rgbClr val="FF0000"/>
                </a:solidFill>
              </a:rPr>
              <a:t>! GDA94</a:t>
            </a:r>
            <a:endParaRPr lang="en-AU" altLang="en-US" sz="1200" b="1" dirty="0">
              <a:solidFill>
                <a:srgbClr val="FF0000"/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7407532" y="4410784"/>
            <a:ext cx="7648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rgbClr val="FFC000"/>
                </a:solidFill>
              </a:rPr>
              <a:t>? GDA94</a:t>
            </a:r>
            <a:endParaRPr lang="en-AU" altLang="en-US" sz="1200" b="1" dirty="0">
              <a:solidFill>
                <a:srgbClr val="FFC000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7236296" y="4592161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dirty="0" smtClean="0">
                <a:solidFill>
                  <a:srgbClr val="00B050"/>
                </a:solidFill>
              </a:rPr>
              <a:t>GDA94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7236657" y="4779264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dirty="0" smtClean="0">
                <a:solidFill>
                  <a:srgbClr val="00B050"/>
                </a:solidFill>
              </a:rPr>
              <a:t>GDA94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259632" y="6309320"/>
            <a:ext cx="7648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rgbClr val="FFC000"/>
                </a:solidFill>
              </a:rPr>
              <a:t>? GDA94</a:t>
            </a:r>
            <a:endParaRPr lang="en-AU" altLang="en-US" sz="1200" b="1" dirty="0">
              <a:solidFill>
                <a:srgbClr val="FFC000"/>
              </a:solidFill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1259632" y="3615316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2574631" y="1745479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3347864" y="4149080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100" name="Rectangle 6"/>
          <p:cNvSpPr>
            <a:spLocks noChangeArrowheads="1"/>
          </p:cNvSpPr>
          <p:nvPr/>
        </p:nvSpPr>
        <p:spPr bwMode="auto">
          <a:xfrm>
            <a:off x="311747" y="4699146"/>
            <a:ext cx="1412481" cy="58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Private CORS</a:t>
            </a:r>
          </a:p>
          <a:p>
            <a:pPr algn="ctr">
              <a:spcBef>
                <a:spcPct val="0"/>
              </a:spcBef>
              <a:buNone/>
            </a:pPr>
            <a:r>
              <a:rPr lang="en-AU" altLang="en-US" sz="1000" b="1" dirty="0">
                <a:solidFill>
                  <a:schemeClr val="tx1"/>
                </a:solidFill>
              </a:rPr>
              <a:t>(UHF/VHF/NTRIP)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AU" altLang="en-US" sz="1000" b="1" dirty="0">
              <a:solidFill>
                <a:schemeClr val="tx1"/>
              </a:solidFill>
            </a:endParaRPr>
          </a:p>
        </p:txBody>
      </p:sp>
      <p:sp>
        <p:nvSpPr>
          <p:cNvPr id="101" name="Rectangle 6"/>
          <p:cNvSpPr>
            <a:spLocks noChangeArrowheads="1"/>
          </p:cNvSpPr>
          <p:nvPr/>
        </p:nvSpPr>
        <p:spPr bwMode="auto">
          <a:xfrm>
            <a:off x="-108520" y="5679119"/>
            <a:ext cx="1599369" cy="77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AU" altLang="en-US" sz="1000" b="1" dirty="0">
                <a:solidFill>
                  <a:schemeClr val="tx1"/>
                </a:solidFill>
              </a:rPr>
              <a:t>PPP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Dealer Array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Local Single Base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 (SAT/UHF/VHF/NTRIP)</a:t>
            </a:r>
            <a:endParaRPr lang="en-AU" altLang="en-US" sz="1000" b="1" dirty="0">
              <a:solidFill>
                <a:schemeClr val="tx1"/>
              </a:solidFill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1358860" y="5229200"/>
            <a:ext cx="7648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rgbClr val="FFC000"/>
                </a:solidFill>
              </a:rPr>
              <a:t>? GDA94</a:t>
            </a:r>
            <a:endParaRPr lang="en-AU" altLang="en-US" sz="1200" b="1" dirty="0">
              <a:solidFill>
                <a:srgbClr val="FFC000"/>
              </a:solidFill>
            </a:endParaRPr>
          </a:p>
        </p:txBody>
      </p:sp>
      <p:sp>
        <p:nvSpPr>
          <p:cNvPr id="99" name="Title 1"/>
          <p:cNvSpPr txBox="1">
            <a:spLocks/>
          </p:cNvSpPr>
          <p:nvPr/>
        </p:nvSpPr>
        <p:spPr>
          <a:xfrm>
            <a:off x="450851" y="-1063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3600" dirty="0" smtClean="0"/>
              <a:t> </a:t>
            </a:r>
            <a:r>
              <a:rPr lang="en-AU" altLang="en-US" sz="3600" dirty="0" smtClean="0"/>
              <a:t>GDA2020 – </a:t>
            </a:r>
            <a:r>
              <a:rPr lang="en-AU" altLang="en-US" sz="3600" dirty="0" smtClean="0">
                <a:solidFill>
                  <a:srgbClr val="FF0000"/>
                </a:solidFill>
              </a:rPr>
              <a:t>HOW?</a:t>
            </a:r>
            <a:r>
              <a:rPr lang="en-AU" altLang="en-US" sz="3600" dirty="0" smtClean="0"/>
              <a:t> – </a:t>
            </a:r>
            <a:r>
              <a:rPr lang="en-AU" sz="3600" dirty="0" smtClean="0"/>
              <a:t>What If?</a:t>
            </a: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394687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33</a:t>
            </a:fld>
            <a:endParaRPr lang="en-AU" dirty="0"/>
          </a:p>
        </p:txBody>
      </p: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633686" y="1710500"/>
            <a:ext cx="1825144" cy="1112712"/>
            <a:chOff x="185446" y="2246707"/>
            <a:chExt cx="2987183" cy="3056814"/>
          </a:xfrm>
        </p:grpSpPr>
        <p:pic>
          <p:nvPicPr>
            <p:cNvPr id="7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2654411" y="2587444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2987824" y="2587444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539552" y="1435316"/>
            <a:ext cx="89693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chemeClr val="tx1"/>
                </a:solidFill>
              </a:rPr>
              <a:t>GNSS</a:t>
            </a:r>
            <a:endParaRPr lang="en-AU" altLang="en-US" sz="1200" b="1" dirty="0">
              <a:solidFill>
                <a:schemeClr val="tx1"/>
              </a:solidFill>
            </a:endParaRPr>
          </a:p>
        </p:txBody>
      </p:sp>
      <p:cxnSp>
        <p:nvCxnSpPr>
          <p:cNvPr id="21" name="Straight Connector 53"/>
          <p:cNvCxnSpPr>
            <a:cxnSpLocks noChangeShapeType="1"/>
          </p:cNvCxnSpPr>
          <p:nvPr/>
        </p:nvCxnSpPr>
        <p:spPr bwMode="auto">
          <a:xfrm>
            <a:off x="2228604" y="2936009"/>
            <a:ext cx="432048" cy="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971600" y="2726791"/>
            <a:ext cx="1412481" cy="77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CORS Networks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(</a:t>
            </a:r>
            <a:r>
              <a:rPr lang="en-AU" altLang="en-US" sz="1000" b="1" dirty="0" err="1" smtClean="0">
                <a:solidFill>
                  <a:schemeClr val="tx1"/>
                </a:solidFill>
              </a:rPr>
              <a:t>AusCORS</a:t>
            </a:r>
            <a:r>
              <a:rPr lang="en-AU" altLang="en-US" sz="1000" b="1" dirty="0" smtClean="0">
                <a:solidFill>
                  <a:schemeClr val="tx1"/>
                </a:solidFill>
              </a:rPr>
              <a:t>, </a:t>
            </a:r>
            <a:r>
              <a:rPr lang="en-AU" altLang="en-US" sz="1000" b="1" dirty="0" err="1" smtClean="0">
                <a:solidFill>
                  <a:schemeClr val="tx1"/>
                </a:solidFill>
              </a:rPr>
              <a:t>CORSNet</a:t>
            </a:r>
            <a:r>
              <a:rPr lang="en-AU" altLang="en-US" sz="1000" b="1" dirty="0" smtClean="0">
                <a:solidFill>
                  <a:schemeClr val="tx1"/>
                </a:solidFill>
              </a:rPr>
              <a:t>-NSW,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GPSnet etc…)</a:t>
            </a:r>
            <a:endParaRPr lang="en-AU" altLang="en-US" sz="1000" b="1" dirty="0">
              <a:solidFill>
                <a:schemeClr val="tx1"/>
              </a:solidFill>
            </a:endParaRPr>
          </a:p>
        </p:txBody>
      </p:sp>
      <p:cxnSp>
        <p:nvCxnSpPr>
          <p:cNvPr id="59" name="Straight Connector 53"/>
          <p:cNvCxnSpPr>
            <a:cxnSpLocks noChangeShapeType="1"/>
          </p:cNvCxnSpPr>
          <p:nvPr/>
        </p:nvCxnSpPr>
        <p:spPr bwMode="auto">
          <a:xfrm flipV="1">
            <a:off x="3320171" y="2886951"/>
            <a:ext cx="664670" cy="4857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" name="Straight Connector 53"/>
          <p:cNvCxnSpPr>
            <a:cxnSpLocks noChangeShapeType="1"/>
            <a:stCxn id="18" idx="4"/>
          </p:cNvCxnSpPr>
          <p:nvPr/>
        </p:nvCxnSpPr>
        <p:spPr bwMode="auto">
          <a:xfrm flipV="1">
            <a:off x="3320171" y="2155396"/>
            <a:ext cx="664670" cy="745222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2" name="Straight Connector 53"/>
          <p:cNvCxnSpPr>
            <a:cxnSpLocks noChangeShapeType="1"/>
            <a:stCxn id="18" idx="4"/>
            <a:endCxn id="73" idx="2"/>
          </p:cNvCxnSpPr>
          <p:nvPr/>
        </p:nvCxnSpPr>
        <p:spPr bwMode="auto">
          <a:xfrm>
            <a:off x="3320171" y="2900618"/>
            <a:ext cx="663580" cy="73875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73" name="AutoShape 11"/>
          <p:cNvSpPr>
            <a:spLocks noChangeArrowheads="1"/>
          </p:cNvSpPr>
          <p:nvPr/>
        </p:nvSpPr>
        <p:spPr bwMode="auto">
          <a:xfrm>
            <a:off x="3983751" y="3326197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4" name="Rectangle 3"/>
          <p:cNvSpPr>
            <a:spLocks noChangeArrowheads="1"/>
          </p:cNvSpPr>
          <p:nvPr/>
        </p:nvSpPr>
        <p:spPr bwMode="auto">
          <a:xfrm>
            <a:off x="3964400" y="3537434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75" name="AutoShape 11"/>
          <p:cNvSpPr>
            <a:spLocks noChangeArrowheads="1"/>
          </p:cNvSpPr>
          <p:nvPr/>
        </p:nvSpPr>
        <p:spPr bwMode="auto">
          <a:xfrm>
            <a:off x="4317164" y="3329249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3775334" y="2281786"/>
            <a:ext cx="10293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rgbClr val="E08628"/>
                </a:solidFill>
              </a:rPr>
              <a:t>AllDayRTK</a:t>
            </a:r>
            <a:endParaRPr lang="en-AU" altLang="en-US" sz="1000" b="1" dirty="0">
              <a:solidFill>
                <a:srgbClr val="E08628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3780063" y="3104874"/>
            <a:ext cx="11013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chemeClr val="accent2"/>
                </a:solidFill>
              </a:rPr>
              <a:t>SmartNetAUS</a:t>
            </a:r>
            <a:endParaRPr lang="en-AU" altLang="en-US" sz="1000" b="1" dirty="0">
              <a:solidFill>
                <a:schemeClr val="accent2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3865075" y="3897797"/>
            <a:ext cx="88532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VRSNow</a:t>
            </a:r>
            <a:endParaRPr lang="en-AU" altLang="en-US" sz="1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3" name="Picture 36" descr="3d man surveyor with GPS station">
            <a:hlinkClick r:id="rId3" tooltip="Download 3d Man Surveyor With GPS Station Royalty Free Stock Photography - Image: 34649587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362963"/>
            <a:ext cx="450926" cy="83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5" name="Straight Connector 53"/>
          <p:cNvCxnSpPr>
            <a:cxnSpLocks noChangeShapeType="1"/>
          </p:cNvCxnSpPr>
          <p:nvPr/>
        </p:nvCxnSpPr>
        <p:spPr bwMode="auto">
          <a:xfrm>
            <a:off x="4609039" y="2151638"/>
            <a:ext cx="611033" cy="3758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7" name="Straight Connector 53"/>
          <p:cNvCxnSpPr>
            <a:cxnSpLocks noChangeShapeType="1"/>
          </p:cNvCxnSpPr>
          <p:nvPr/>
        </p:nvCxnSpPr>
        <p:spPr bwMode="auto">
          <a:xfrm>
            <a:off x="5220072" y="2153517"/>
            <a:ext cx="0" cy="158303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95" name="Straight Connector 53"/>
          <p:cNvCxnSpPr>
            <a:cxnSpLocks noChangeShapeType="1"/>
          </p:cNvCxnSpPr>
          <p:nvPr/>
        </p:nvCxnSpPr>
        <p:spPr bwMode="auto">
          <a:xfrm flipV="1">
            <a:off x="4649511" y="3718666"/>
            <a:ext cx="2041161" cy="1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03" name="Rectangle 102"/>
          <p:cNvSpPr/>
          <p:nvPr/>
        </p:nvSpPr>
        <p:spPr>
          <a:xfrm>
            <a:off x="6440141" y="3182779"/>
            <a:ext cx="10841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End User</a:t>
            </a:r>
            <a:endParaRPr lang="en-AU" altLang="en-US" sz="1200" b="1" dirty="0"/>
          </a:p>
        </p:txBody>
      </p:sp>
      <p:sp>
        <p:nvSpPr>
          <p:cNvPr id="104" name="Rectangle 103"/>
          <p:cNvSpPr/>
          <p:nvPr/>
        </p:nvSpPr>
        <p:spPr>
          <a:xfrm>
            <a:off x="6512149" y="4214378"/>
            <a:ext cx="10841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Agriculture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Construction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Mapping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Survey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6156176" y="1196752"/>
            <a:ext cx="18172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Dealer/Supplier/Vendor</a:t>
            </a:r>
            <a:endParaRPr lang="en-AU" altLang="en-US" sz="1200" b="1" dirty="0"/>
          </a:p>
        </p:txBody>
      </p:sp>
      <p:pic>
        <p:nvPicPr>
          <p:cNvPr id="108" name="Picture 3" descr="Salesman">
            <a:hlinkClick r:id="rId5" tooltip="Download Salesman Stock Images - Image: 2032354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22727" y="1469143"/>
            <a:ext cx="485569" cy="735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2" name="Group 15"/>
          <p:cNvGrpSpPr>
            <a:grpSpLocks/>
          </p:cNvGrpSpPr>
          <p:nvPr/>
        </p:nvGrpSpPr>
        <p:grpSpPr bwMode="auto">
          <a:xfrm>
            <a:off x="754241" y="4149080"/>
            <a:ext cx="1825144" cy="1112712"/>
            <a:chOff x="185446" y="2246707"/>
            <a:chExt cx="2987183" cy="3056814"/>
          </a:xfrm>
        </p:grpSpPr>
        <p:pic>
          <p:nvPicPr>
            <p:cNvPr id="163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5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6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7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8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9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grpSp>
        <p:nvGrpSpPr>
          <p:cNvPr id="153" name="Group 15"/>
          <p:cNvGrpSpPr>
            <a:grpSpLocks/>
          </p:cNvGrpSpPr>
          <p:nvPr/>
        </p:nvGrpSpPr>
        <p:grpSpPr bwMode="auto">
          <a:xfrm>
            <a:off x="615146" y="5264942"/>
            <a:ext cx="1825144" cy="1112712"/>
            <a:chOff x="185446" y="2246707"/>
            <a:chExt cx="2987183" cy="3056814"/>
          </a:xfrm>
        </p:grpSpPr>
        <p:pic>
          <p:nvPicPr>
            <p:cNvPr id="154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5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6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7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8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9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0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cxnSp>
        <p:nvCxnSpPr>
          <p:cNvPr id="171" name="Straight Connector 53"/>
          <p:cNvCxnSpPr>
            <a:cxnSpLocks noChangeShapeType="1"/>
          </p:cNvCxnSpPr>
          <p:nvPr/>
        </p:nvCxnSpPr>
        <p:spPr bwMode="auto">
          <a:xfrm>
            <a:off x="2195736" y="5063926"/>
            <a:ext cx="4846776" cy="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3" name="Straight Connector 53"/>
          <p:cNvCxnSpPr>
            <a:cxnSpLocks noChangeShapeType="1"/>
          </p:cNvCxnSpPr>
          <p:nvPr/>
        </p:nvCxnSpPr>
        <p:spPr bwMode="auto">
          <a:xfrm flipV="1">
            <a:off x="4656600" y="2886951"/>
            <a:ext cx="563472" cy="9099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2" name="Straight Connector 53"/>
          <p:cNvCxnSpPr>
            <a:cxnSpLocks noChangeShapeType="1"/>
          </p:cNvCxnSpPr>
          <p:nvPr/>
        </p:nvCxnSpPr>
        <p:spPr bwMode="auto">
          <a:xfrm flipV="1">
            <a:off x="4572000" y="3874430"/>
            <a:ext cx="0" cy="1189496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8" name="Straight Connector 53"/>
          <p:cNvCxnSpPr>
            <a:cxnSpLocks noChangeShapeType="1"/>
          </p:cNvCxnSpPr>
          <p:nvPr/>
        </p:nvCxnSpPr>
        <p:spPr bwMode="auto">
          <a:xfrm flipV="1">
            <a:off x="4572000" y="2664788"/>
            <a:ext cx="0" cy="120964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00" name="Straight Connector 53"/>
          <p:cNvCxnSpPr>
            <a:cxnSpLocks noChangeShapeType="1"/>
          </p:cNvCxnSpPr>
          <p:nvPr/>
        </p:nvCxnSpPr>
        <p:spPr bwMode="auto">
          <a:xfrm flipV="1">
            <a:off x="4572000" y="1905324"/>
            <a:ext cx="0" cy="917888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03" name="Rectangle 202"/>
          <p:cNvSpPr/>
          <p:nvPr/>
        </p:nvSpPr>
        <p:spPr>
          <a:xfrm>
            <a:off x="5220072" y="3709375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13" name="AutoShape 11"/>
          <p:cNvSpPr>
            <a:spLocks noChangeArrowheads="1"/>
          </p:cNvSpPr>
          <p:nvPr/>
        </p:nvSpPr>
        <p:spPr bwMode="auto">
          <a:xfrm>
            <a:off x="3960751" y="2520626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4" name="Rectangle 3"/>
          <p:cNvSpPr>
            <a:spLocks noChangeArrowheads="1"/>
          </p:cNvSpPr>
          <p:nvPr/>
        </p:nvSpPr>
        <p:spPr bwMode="auto">
          <a:xfrm>
            <a:off x="3941400" y="2731863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15" name="AutoShape 11"/>
          <p:cNvSpPr>
            <a:spLocks noChangeArrowheads="1"/>
          </p:cNvSpPr>
          <p:nvPr/>
        </p:nvSpPr>
        <p:spPr bwMode="auto">
          <a:xfrm>
            <a:off x="4294164" y="2523678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9" name="AutoShape 11"/>
          <p:cNvSpPr>
            <a:spLocks noChangeArrowheads="1"/>
          </p:cNvSpPr>
          <p:nvPr/>
        </p:nvSpPr>
        <p:spPr bwMode="auto">
          <a:xfrm>
            <a:off x="3943279" y="1709305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0" name="Rectangle 3"/>
          <p:cNvSpPr>
            <a:spLocks noChangeArrowheads="1"/>
          </p:cNvSpPr>
          <p:nvPr/>
        </p:nvSpPr>
        <p:spPr bwMode="auto">
          <a:xfrm>
            <a:off x="3923928" y="1920542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21" name="AutoShape 11"/>
          <p:cNvSpPr>
            <a:spLocks noChangeArrowheads="1"/>
          </p:cNvSpPr>
          <p:nvPr/>
        </p:nvSpPr>
        <p:spPr bwMode="auto">
          <a:xfrm>
            <a:off x="4276692" y="1712357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42" name="Straight Connector 53"/>
          <p:cNvCxnSpPr>
            <a:cxnSpLocks noChangeShapeType="1"/>
          </p:cNvCxnSpPr>
          <p:nvPr/>
        </p:nvCxnSpPr>
        <p:spPr bwMode="auto">
          <a:xfrm flipV="1">
            <a:off x="2042563" y="6237312"/>
            <a:ext cx="5013713" cy="1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44" name="Rectangle 243"/>
          <p:cNvSpPr/>
          <p:nvPr/>
        </p:nvSpPr>
        <p:spPr>
          <a:xfrm>
            <a:off x="2072277" y="2698812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sp>
        <p:nvSpPr>
          <p:cNvPr id="245" name="Rectangle 244"/>
          <p:cNvSpPr/>
          <p:nvPr/>
        </p:nvSpPr>
        <p:spPr>
          <a:xfrm>
            <a:off x="3353729" y="2689788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cxnSp>
        <p:nvCxnSpPr>
          <p:cNvPr id="248" name="Straight Connector 53"/>
          <p:cNvCxnSpPr>
            <a:cxnSpLocks noChangeShapeType="1"/>
            <a:endCxn id="104" idx="2"/>
          </p:cNvCxnSpPr>
          <p:nvPr/>
        </p:nvCxnSpPr>
        <p:spPr bwMode="auto">
          <a:xfrm flipH="1" flipV="1">
            <a:off x="7054243" y="5045375"/>
            <a:ext cx="2034" cy="119194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55" name="Straight Connector 53"/>
          <p:cNvCxnSpPr>
            <a:cxnSpLocks noChangeShapeType="1"/>
          </p:cNvCxnSpPr>
          <p:nvPr/>
        </p:nvCxnSpPr>
        <p:spPr bwMode="auto">
          <a:xfrm>
            <a:off x="2987684" y="3106280"/>
            <a:ext cx="0" cy="1305987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58" name="Straight Connector 53"/>
          <p:cNvCxnSpPr>
            <a:cxnSpLocks noChangeShapeType="1"/>
          </p:cNvCxnSpPr>
          <p:nvPr/>
        </p:nvCxnSpPr>
        <p:spPr bwMode="auto">
          <a:xfrm>
            <a:off x="3015127" y="4410784"/>
            <a:ext cx="3579091" cy="148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60" name="Rectangle 259"/>
          <p:cNvSpPr/>
          <p:nvPr/>
        </p:nvSpPr>
        <p:spPr>
          <a:xfrm>
            <a:off x="2987410" y="4171301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sp>
        <p:nvSpPr>
          <p:cNvPr id="267" name="Rectangle 266"/>
          <p:cNvSpPr/>
          <p:nvPr/>
        </p:nvSpPr>
        <p:spPr>
          <a:xfrm>
            <a:off x="5226066" y="6051485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68" name="Rectangle 267"/>
          <p:cNvSpPr/>
          <p:nvPr/>
        </p:nvSpPr>
        <p:spPr>
          <a:xfrm>
            <a:off x="5226066" y="4869160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69" name="Rectangle 268"/>
          <p:cNvSpPr/>
          <p:nvPr/>
        </p:nvSpPr>
        <p:spPr>
          <a:xfrm>
            <a:off x="5226066" y="4221088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88" name="Rectangle 287"/>
          <p:cNvSpPr/>
          <p:nvPr/>
        </p:nvSpPr>
        <p:spPr>
          <a:xfrm>
            <a:off x="6457155" y="2145050"/>
            <a:ext cx="10841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Hardware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Software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Application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Support</a:t>
            </a:r>
          </a:p>
        </p:txBody>
      </p:sp>
      <p:sp>
        <p:nvSpPr>
          <p:cNvPr id="80" name="Rectangle 3"/>
          <p:cNvSpPr>
            <a:spLocks noChangeArrowheads="1"/>
          </p:cNvSpPr>
          <p:nvPr/>
        </p:nvSpPr>
        <p:spPr bwMode="auto">
          <a:xfrm>
            <a:off x="2635546" y="2745917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2119969" y="2204864"/>
            <a:ext cx="17600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(</a:t>
            </a:r>
            <a:r>
              <a:rPr lang="en-AU" altLang="en-US" sz="1000" b="1" dirty="0" err="1" smtClean="0"/>
              <a:t>AusCORS</a:t>
            </a:r>
            <a:r>
              <a:rPr lang="en-AU" altLang="en-US" sz="1000" b="1" dirty="0" smtClean="0"/>
              <a:t>, </a:t>
            </a:r>
            <a:r>
              <a:rPr lang="en-AU" altLang="en-US" sz="1000" b="1" dirty="0" err="1" smtClean="0"/>
              <a:t>CORSNet</a:t>
            </a:r>
            <a:r>
              <a:rPr lang="en-AU" altLang="en-US" sz="1000" b="1" dirty="0" smtClean="0"/>
              <a:t>-NSW</a:t>
            </a:r>
            <a:r>
              <a:rPr lang="en-AU" altLang="en-US" sz="1000" b="1" dirty="0"/>
              <a:t>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/>
              <a:t>GPSnet etc…)</a:t>
            </a:r>
          </a:p>
        </p:txBody>
      </p:sp>
      <p:sp>
        <p:nvSpPr>
          <p:cNvPr id="84" name="Rectangle 83"/>
          <p:cNvSpPr/>
          <p:nvPr/>
        </p:nvSpPr>
        <p:spPr>
          <a:xfrm>
            <a:off x="1262834" y="3396201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strike="sngStrike" dirty="0" smtClean="0">
                <a:solidFill>
                  <a:srgbClr val="00B050"/>
                </a:solidFill>
              </a:rPr>
              <a:t>GDA94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3832786" y="1495817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strike="sngStrike" dirty="0" smtClean="0">
                <a:solidFill>
                  <a:srgbClr val="00B050"/>
                </a:solidFill>
              </a:rPr>
              <a:t>GDA94 </a:t>
            </a:r>
            <a:endParaRPr lang="en-AU" altLang="en-US" sz="1200" b="1" strike="sngStrike" dirty="0">
              <a:solidFill>
                <a:srgbClr val="00B050"/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2568134" y="1962223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strike="sngStrike" dirty="0" smtClean="0">
                <a:solidFill>
                  <a:srgbClr val="00B050"/>
                </a:solidFill>
              </a:rPr>
              <a:t>GDA94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7319008" y="4221088"/>
            <a:ext cx="7813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rgbClr val="FF0000"/>
                </a:solidFill>
              </a:rPr>
              <a:t>! GDA94</a:t>
            </a:r>
            <a:endParaRPr lang="en-AU" altLang="en-US" sz="1200" b="1" dirty="0">
              <a:solidFill>
                <a:srgbClr val="FF0000"/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7407532" y="4410784"/>
            <a:ext cx="7648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rgbClr val="FFC000"/>
                </a:solidFill>
              </a:rPr>
              <a:t>? GDA94</a:t>
            </a:r>
            <a:endParaRPr lang="en-AU" altLang="en-US" sz="1200" b="1" dirty="0">
              <a:solidFill>
                <a:srgbClr val="FFC000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7236296" y="4592161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dirty="0" smtClean="0">
                <a:solidFill>
                  <a:srgbClr val="00B050"/>
                </a:solidFill>
              </a:rPr>
              <a:t>GDA94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7236657" y="4779264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dirty="0" smtClean="0">
                <a:solidFill>
                  <a:srgbClr val="00B050"/>
                </a:solidFill>
              </a:rPr>
              <a:t>GDA94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259632" y="6309320"/>
            <a:ext cx="7648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rgbClr val="FFC000"/>
                </a:solidFill>
              </a:rPr>
              <a:t>? GDA94</a:t>
            </a:r>
            <a:endParaRPr lang="en-AU" altLang="en-US" sz="1200" b="1" dirty="0">
              <a:solidFill>
                <a:srgbClr val="FFC000"/>
              </a:solidFill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1259632" y="3615316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2574631" y="1783849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3347864" y="4149080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3788210" y="1268760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5315368" y="3432376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105" name="Rectangle 6"/>
          <p:cNvSpPr>
            <a:spLocks noChangeArrowheads="1"/>
          </p:cNvSpPr>
          <p:nvPr/>
        </p:nvSpPr>
        <p:spPr bwMode="auto">
          <a:xfrm>
            <a:off x="311747" y="4699146"/>
            <a:ext cx="1412481" cy="58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Private CORS</a:t>
            </a:r>
          </a:p>
          <a:p>
            <a:pPr algn="ctr">
              <a:spcBef>
                <a:spcPct val="0"/>
              </a:spcBef>
              <a:buNone/>
            </a:pPr>
            <a:r>
              <a:rPr lang="en-AU" altLang="en-US" sz="1000" b="1" dirty="0">
                <a:solidFill>
                  <a:schemeClr val="tx1"/>
                </a:solidFill>
              </a:rPr>
              <a:t>(UHF/VHF/NTRIP)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AU" altLang="en-US" sz="1000" b="1" dirty="0">
              <a:solidFill>
                <a:schemeClr val="tx1"/>
              </a:solidFill>
            </a:endParaRPr>
          </a:p>
        </p:txBody>
      </p:sp>
      <p:sp>
        <p:nvSpPr>
          <p:cNvPr id="106" name="Rectangle 6"/>
          <p:cNvSpPr>
            <a:spLocks noChangeArrowheads="1"/>
          </p:cNvSpPr>
          <p:nvPr/>
        </p:nvSpPr>
        <p:spPr bwMode="auto">
          <a:xfrm>
            <a:off x="-108520" y="5679119"/>
            <a:ext cx="1599369" cy="77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AU" altLang="en-US" sz="1000" b="1" dirty="0">
                <a:solidFill>
                  <a:schemeClr val="tx1"/>
                </a:solidFill>
              </a:rPr>
              <a:t>PPP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Dealer Array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Local Single Base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 (SAT/UHF/VHF/NTRIP)</a:t>
            </a:r>
            <a:endParaRPr lang="en-AU" altLang="en-US" sz="1000" b="1" dirty="0">
              <a:solidFill>
                <a:schemeClr val="tx1"/>
              </a:solidFill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1358860" y="5229200"/>
            <a:ext cx="7648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rgbClr val="FFC000"/>
                </a:solidFill>
              </a:rPr>
              <a:t>? GDA94</a:t>
            </a:r>
            <a:endParaRPr lang="en-AU" altLang="en-US" sz="1200" b="1" dirty="0">
              <a:solidFill>
                <a:srgbClr val="FFC000"/>
              </a:solidFill>
            </a:endParaRPr>
          </a:p>
        </p:txBody>
      </p:sp>
      <p:sp>
        <p:nvSpPr>
          <p:cNvPr id="100" name="Title 1"/>
          <p:cNvSpPr txBox="1">
            <a:spLocks/>
          </p:cNvSpPr>
          <p:nvPr/>
        </p:nvSpPr>
        <p:spPr>
          <a:xfrm>
            <a:off x="450851" y="-1063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3600" dirty="0" smtClean="0"/>
              <a:t> </a:t>
            </a:r>
            <a:r>
              <a:rPr lang="en-AU" altLang="en-US" sz="3600" dirty="0" smtClean="0"/>
              <a:t>GDA2020 – </a:t>
            </a:r>
            <a:r>
              <a:rPr lang="en-AU" altLang="en-US" sz="3600" dirty="0" smtClean="0">
                <a:solidFill>
                  <a:srgbClr val="FF0000"/>
                </a:solidFill>
              </a:rPr>
              <a:t>HOW?</a:t>
            </a:r>
            <a:r>
              <a:rPr lang="en-AU" altLang="en-US" sz="3600" dirty="0" smtClean="0"/>
              <a:t> – </a:t>
            </a:r>
            <a:r>
              <a:rPr lang="en-AU" sz="3600" dirty="0" smtClean="0"/>
              <a:t>What If?</a:t>
            </a: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409489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34</a:t>
            </a:fld>
            <a:endParaRPr lang="en-AU" dirty="0"/>
          </a:p>
        </p:txBody>
      </p: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633686" y="1710500"/>
            <a:ext cx="1825144" cy="1112712"/>
            <a:chOff x="185446" y="2246707"/>
            <a:chExt cx="2987183" cy="3056814"/>
          </a:xfrm>
        </p:grpSpPr>
        <p:pic>
          <p:nvPicPr>
            <p:cNvPr id="7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2654411" y="2587444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2987824" y="2587444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539552" y="1435316"/>
            <a:ext cx="89693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chemeClr val="tx1"/>
                </a:solidFill>
              </a:rPr>
              <a:t>GNSS</a:t>
            </a:r>
            <a:endParaRPr lang="en-AU" altLang="en-US" sz="1200" b="1" dirty="0">
              <a:solidFill>
                <a:schemeClr val="tx1"/>
              </a:solidFill>
            </a:endParaRPr>
          </a:p>
        </p:txBody>
      </p:sp>
      <p:cxnSp>
        <p:nvCxnSpPr>
          <p:cNvPr id="21" name="Straight Connector 53"/>
          <p:cNvCxnSpPr>
            <a:cxnSpLocks noChangeShapeType="1"/>
          </p:cNvCxnSpPr>
          <p:nvPr/>
        </p:nvCxnSpPr>
        <p:spPr bwMode="auto">
          <a:xfrm>
            <a:off x="2228604" y="2936009"/>
            <a:ext cx="432048" cy="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971600" y="2726791"/>
            <a:ext cx="1412481" cy="77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CORS Networks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(</a:t>
            </a:r>
            <a:r>
              <a:rPr lang="en-AU" altLang="en-US" sz="1000" b="1" dirty="0" err="1" smtClean="0">
                <a:solidFill>
                  <a:schemeClr val="tx1"/>
                </a:solidFill>
              </a:rPr>
              <a:t>AusCORS</a:t>
            </a:r>
            <a:r>
              <a:rPr lang="en-AU" altLang="en-US" sz="1000" b="1" dirty="0" smtClean="0">
                <a:solidFill>
                  <a:schemeClr val="tx1"/>
                </a:solidFill>
              </a:rPr>
              <a:t>, </a:t>
            </a:r>
            <a:r>
              <a:rPr lang="en-AU" altLang="en-US" sz="1000" b="1" dirty="0" err="1" smtClean="0">
                <a:solidFill>
                  <a:schemeClr val="tx1"/>
                </a:solidFill>
              </a:rPr>
              <a:t>CORSNet</a:t>
            </a:r>
            <a:r>
              <a:rPr lang="en-AU" altLang="en-US" sz="1000" b="1" dirty="0" smtClean="0">
                <a:solidFill>
                  <a:schemeClr val="tx1"/>
                </a:solidFill>
              </a:rPr>
              <a:t>-NSW,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GPSnet etc…)</a:t>
            </a:r>
            <a:endParaRPr lang="en-AU" altLang="en-US" sz="1000" b="1" dirty="0">
              <a:solidFill>
                <a:schemeClr val="tx1"/>
              </a:solidFill>
            </a:endParaRPr>
          </a:p>
        </p:txBody>
      </p:sp>
      <p:cxnSp>
        <p:nvCxnSpPr>
          <p:cNvPr id="59" name="Straight Connector 53"/>
          <p:cNvCxnSpPr>
            <a:cxnSpLocks noChangeShapeType="1"/>
          </p:cNvCxnSpPr>
          <p:nvPr/>
        </p:nvCxnSpPr>
        <p:spPr bwMode="auto">
          <a:xfrm flipV="1">
            <a:off x="3320171" y="2886951"/>
            <a:ext cx="664670" cy="4857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" name="Straight Connector 53"/>
          <p:cNvCxnSpPr>
            <a:cxnSpLocks noChangeShapeType="1"/>
            <a:stCxn id="18" idx="4"/>
          </p:cNvCxnSpPr>
          <p:nvPr/>
        </p:nvCxnSpPr>
        <p:spPr bwMode="auto">
          <a:xfrm flipV="1">
            <a:off x="3320171" y="2155396"/>
            <a:ext cx="664670" cy="745222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2" name="Straight Connector 53"/>
          <p:cNvCxnSpPr>
            <a:cxnSpLocks noChangeShapeType="1"/>
            <a:stCxn id="18" idx="4"/>
            <a:endCxn id="73" idx="2"/>
          </p:cNvCxnSpPr>
          <p:nvPr/>
        </p:nvCxnSpPr>
        <p:spPr bwMode="auto">
          <a:xfrm>
            <a:off x="3320171" y="2900618"/>
            <a:ext cx="663580" cy="73875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73" name="AutoShape 11"/>
          <p:cNvSpPr>
            <a:spLocks noChangeArrowheads="1"/>
          </p:cNvSpPr>
          <p:nvPr/>
        </p:nvSpPr>
        <p:spPr bwMode="auto">
          <a:xfrm>
            <a:off x="3983751" y="3326197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4" name="Rectangle 3"/>
          <p:cNvSpPr>
            <a:spLocks noChangeArrowheads="1"/>
          </p:cNvSpPr>
          <p:nvPr/>
        </p:nvSpPr>
        <p:spPr bwMode="auto">
          <a:xfrm>
            <a:off x="3964400" y="3537434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75" name="AutoShape 11"/>
          <p:cNvSpPr>
            <a:spLocks noChangeArrowheads="1"/>
          </p:cNvSpPr>
          <p:nvPr/>
        </p:nvSpPr>
        <p:spPr bwMode="auto">
          <a:xfrm>
            <a:off x="4317164" y="3329249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3775334" y="2281786"/>
            <a:ext cx="10293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rgbClr val="E08628"/>
                </a:solidFill>
              </a:rPr>
              <a:t>AllDayRTK</a:t>
            </a:r>
            <a:endParaRPr lang="en-AU" altLang="en-US" sz="1000" b="1" dirty="0">
              <a:solidFill>
                <a:srgbClr val="E08628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3780063" y="3104874"/>
            <a:ext cx="11013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chemeClr val="accent2"/>
                </a:solidFill>
              </a:rPr>
              <a:t>SmartNetAUS</a:t>
            </a:r>
            <a:endParaRPr lang="en-AU" altLang="en-US" sz="1000" b="1" dirty="0">
              <a:solidFill>
                <a:schemeClr val="accent2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3865075" y="3897797"/>
            <a:ext cx="88532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VRSNow</a:t>
            </a:r>
            <a:endParaRPr lang="en-AU" altLang="en-US" sz="1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3" name="Picture 36" descr="3d man surveyor with GPS station">
            <a:hlinkClick r:id="rId3" tooltip="Download 3d Man Surveyor With GPS Station Royalty Free Stock Photography - Image: 34649587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362963"/>
            <a:ext cx="450926" cy="83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5" name="Straight Connector 53"/>
          <p:cNvCxnSpPr>
            <a:cxnSpLocks noChangeShapeType="1"/>
          </p:cNvCxnSpPr>
          <p:nvPr/>
        </p:nvCxnSpPr>
        <p:spPr bwMode="auto">
          <a:xfrm>
            <a:off x="4609039" y="2151638"/>
            <a:ext cx="611033" cy="3758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7" name="Straight Connector 53"/>
          <p:cNvCxnSpPr>
            <a:cxnSpLocks noChangeShapeType="1"/>
          </p:cNvCxnSpPr>
          <p:nvPr/>
        </p:nvCxnSpPr>
        <p:spPr bwMode="auto">
          <a:xfrm>
            <a:off x="5220072" y="2153517"/>
            <a:ext cx="0" cy="158303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95" name="Straight Connector 53"/>
          <p:cNvCxnSpPr>
            <a:cxnSpLocks noChangeShapeType="1"/>
          </p:cNvCxnSpPr>
          <p:nvPr/>
        </p:nvCxnSpPr>
        <p:spPr bwMode="auto">
          <a:xfrm flipV="1">
            <a:off x="4649511" y="3718666"/>
            <a:ext cx="2041161" cy="1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03" name="Rectangle 102"/>
          <p:cNvSpPr/>
          <p:nvPr/>
        </p:nvSpPr>
        <p:spPr>
          <a:xfrm>
            <a:off x="6440141" y="3182779"/>
            <a:ext cx="10841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End User</a:t>
            </a:r>
            <a:endParaRPr lang="en-AU" altLang="en-US" sz="1200" b="1" dirty="0"/>
          </a:p>
        </p:txBody>
      </p:sp>
      <p:sp>
        <p:nvSpPr>
          <p:cNvPr id="104" name="Rectangle 103"/>
          <p:cNvSpPr/>
          <p:nvPr/>
        </p:nvSpPr>
        <p:spPr>
          <a:xfrm>
            <a:off x="6512149" y="4214378"/>
            <a:ext cx="10841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Agriculture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Construction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Mapping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Survey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6156176" y="1196752"/>
            <a:ext cx="18172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Dealer/Supplier/Vendor</a:t>
            </a:r>
            <a:endParaRPr lang="en-AU" altLang="en-US" sz="1200" b="1" dirty="0"/>
          </a:p>
        </p:txBody>
      </p:sp>
      <p:pic>
        <p:nvPicPr>
          <p:cNvPr id="108" name="Picture 3" descr="Salesman">
            <a:hlinkClick r:id="rId5" tooltip="Download Salesman Stock Images - Image: 2032354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22727" y="1469143"/>
            <a:ext cx="485569" cy="735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2" name="Group 15"/>
          <p:cNvGrpSpPr>
            <a:grpSpLocks/>
          </p:cNvGrpSpPr>
          <p:nvPr/>
        </p:nvGrpSpPr>
        <p:grpSpPr bwMode="auto">
          <a:xfrm>
            <a:off x="754241" y="4149080"/>
            <a:ext cx="1825144" cy="1112712"/>
            <a:chOff x="185446" y="2246707"/>
            <a:chExt cx="2987183" cy="3056814"/>
          </a:xfrm>
        </p:grpSpPr>
        <p:pic>
          <p:nvPicPr>
            <p:cNvPr id="163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5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6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7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8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9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grpSp>
        <p:nvGrpSpPr>
          <p:cNvPr id="153" name="Group 15"/>
          <p:cNvGrpSpPr>
            <a:grpSpLocks/>
          </p:cNvGrpSpPr>
          <p:nvPr/>
        </p:nvGrpSpPr>
        <p:grpSpPr bwMode="auto">
          <a:xfrm>
            <a:off x="615146" y="5264942"/>
            <a:ext cx="1825144" cy="1112712"/>
            <a:chOff x="185446" y="2246707"/>
            <a:chExt cx="2987183" cy="3056814"/>
          </a:xfrm>
        </p:grpSpPr>
        <p:pic>
          <p:nvPicPr>
            <p:cNvPr id="154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5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6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7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8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9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0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cxnSp>
        <p:nvCxnSpPr>
          <p:cNvPr id="171" name="Straight Connector 53"/>
          <p:cNvCxnSpPr>
            <a:cxnSpLocks noChangeShapeType="1"/>
          </p:cNvCxnSpPr>
          <p:nvPr/>
        </p:nvCxnSpPr>
        <p:spPr bwMode="auto">
          <a:xfrm>
            <a:off x="2195736" y="5063926"/>
            <a:ext cx="4846776" cy="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3" name="Straight Connector 53"/>
          <p:cNvCxnSpPr>
            <a:cxnSpLocks noChangeShapeType="1"/>
          </p:cNvCxnSpPr>
          <p:nvPr/>
        </p:nvCxnSpPr>
        <p:spPr bwMode="auto">
          <a:xfrm flipV="1">
            <a:off x="4656600" y="2886951"/>
            <a:ext cx="563472" cy="9099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2" name="Straight Connector 53"/>
          <p:cNvCxnSpPr>
            <a:cxnSpLocks noChangeShapeType="1"/>
          </p:cNvCxnSpPr>
          <p:nvPr/>
        </p:nvCxnSpPr>
        <p:spPr bwMode="auto">
          <a:xfrm flipV="1">
            <a:off x="4572000" y="3874430"/>
            <a:ext cx="0" cy="1189496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8" name="Straight Connector 53"/>
          <p:cNvCxnSpPr>
            <a:cxnSpLocks noChangeShapeType="1"/>
          </p:cNvCxnSpPr>
          <p:nvPr/>
        </p:nvCxnSpPr>
        <p:spPr bwMode="auto">
          <a:xfrm flipV="1">
            <a:off x="4572000" y="2664788"/>
            <a:ext cx="0" cy="120964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00" name="Straight Connector 53"/>
          <p:cNvCxnSpPr>
            <a:cxnSpLocks noChangeShapeType="1"/>
          </p:cNvCxnSpPr>
          <p:nvPr/>
        </p:nvCxnSpPr>
        <p:spPr bwMode="auto">
          <a:xfrm flipV="1">
            <a:off x="4572000" y="1905324"/>
            <a:ext cx="0" cy="917888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03" name="Rectangle 202"/>
          <p:cNvSpPr/>
          <p:nvPr/>
        </p:nvSpPr>
        <p:spPr>
          <a:xfrm>
            <a:off x="5220072" y="3709375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13" name="AutoShape 11"/>
          <p:cNvSpPr>
            <a:spLocks noChangeArrowheads="1"/>
          </p:cNvSpPr>
          <p:nvPr/>
        </p:nvSpPr>
        <p:spPr bwMode="auto">
          <a:xfrm>
            <a:off x="3960751" y="2520626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4" name="Rectangle 3"/>
          <p:cNvSpPr>
            <a:spLocks noChangeArrowheads="1"/>
          </p:cNvSpPr>
          <p:nvPr/>
        </p:nvSpPr>
        <p:spPr bwMode="auto">
          <a:xfrm>
            <a:off x="3941400" y="2731863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15" name="AutoShape 11"/>
          <p:cNvSpPr>
            <a:spLocks noChangeArrowheads="1"/>
          </p:cNvSpPr>
          <p:nvPr/>
        </p:nvSpPr>
        <p:spPr bwMode="auto">
          <a:xfrm>
            <a:off x="4294164" y="2523678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9" name="AutoShape 11"/>
          <p:cNvSpPr>
            <a:spLocks noChangeArrowheads="1"/>
          </p:cNvSpPr>
          <p:nvPr/>
        </p:nvSpPr>
        <p:spPr bwMode="auto">
          <a:xfrm>
            <a:off x="3943279" y="1709305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0" name="Rectangle 3"/>
          <p:cNvSpPr>
            <a:spLocks noChangeArrowheads="1"/>
          </p:cNvSpPr>
          <p:nvPr/>
        </p:nvSpPr>
        <p:spPr bwMode="auto">
          <a:xfrm>
            <a:off x="3923928" y="1920542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21" name="AutoShape 11"/>
          <p:cNvSpPr>
            <a:spLocks noChangeArrowheads="1"/>
          </p:cNvSpPr>
          <p:nvPr/>
        </p:nvSpPr>
        <p:spPr bwMode="auto">
          <a:xfrm>
            <a:off x="4276692" y="1712357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42" name="Straight Connector 53"/>
          <p:cNvCxnSpPr>
            <a:cxnSpLocks noChangeShapeType="1"/>
          </p:cNvCxnSpPr>
          <p:nvPr/>
        </p:nvCxnSpPr>
        <p:spPr bwMode="auto">
          <a:xfrm flipV="1">
            <a:off x="2042563" y="6237312"/>
            <a:ext cx="5013713" cy="1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44" name="Rectangle 243"/>
          <p:cNvSpPr/>
          <p:nvPr/>
        </p:nvSpPr>
        <p:spPr>
          <a:xfrm>
            <a:off x="2072277" y="2698812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sp>
        <p:nvSpPr>
          <p:cNvPr id="245" name="Rectangle 244"/>
          <p:cNvSpPr/>
          <p:nvPr/>
        </p:nvSpPr>
        <p:spPr>
          <a:xfrm>
            <a:off x="3353729" y="2689788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cxnSp>
        <p:nvCxnSpPr>
          <p:cNvPr id="248" name="Straight Connector 53"/>
          <p:cNvCxnSpPr>
            <a:cxnSpLocks noChangeShapeType="1"/>
            <a:endCxn id="104" idx="2"/>
          </p:cNvCxnSpPr>
          <p:nvPr/>
        </p:nvCxnSpPr>
        <p:spPr bwMode="auto">
          <a:xfrm flipH="1" flipV="1">
            <a:off x="7054243" y="5045375"/>
            <a:ext cx="2034" cy="119194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55" name="Straight Connector 53"/>
          <p:cNvCxnSpPr>
            <a:cxnSpLocks noChangeShapeType="1"/>
          </p:cNvCxnSpPr>
          <p:nvPr/>
        </p:nvCxnSpPr>
        <p:spPr bwMode="auto">
          <a:xfrm>
            <a:off x="2987684" y="3106280"/>
            <a:ext cx="0" cy="1305987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58" name="Straight Connector 53"/>
          <p:cNvCxnSpPr>
            <a:cxnSpLocks noChangeShapeType="1"/>
          </p:cNvCxnSpPr>
          <p:nvPr/>
        </p:nvCxnSpPr>
        <p:spPr bwMode="auto">
          <a:xfrm>
            <a:off x="3015127" y="4410784"/>
            <a:ext cx="3579091" cy="148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60" name="Rectangle 259"/>
          <p:cNvSpPr/>
          <p:nvPr/>
        </p:nvSpPr>
        <p:spPr>
          <a:xfrm>
            <a:off x="2987410" y="4171301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sp>
        <p:nvSpPr>
          <p:cNvPr id="267" name="Rectangle 266"/>
          <p:cNvSpPr/>
          <p:nvPr/>
        </p:nvSpPr>
        <p:spPr>
          <a:xfrm>
            <a:off x="5226066" y="6051485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68" name="Rectangle 267"/>
          <p:cNvSpPr/>
          <p:nvPr/>
        </p:nvSpPr>
        <p:spPr>
          <a:xfrm>
            <a:off x="5226066" y="4869160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69" name="Rectangle 268"/>
          <p:cNvSpPr/>
          <p:nvPr/>
        </p:nvSpPr>
        <p:spPr>
          <a:xfrm>
            <a:off x="5226066" y="4221088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88" name="Rectangle 287"/>
          <p:cNvSpPr/>
          <p:nvPr/>
        </p:nvSpPr>
        <p:spPr>
          <a:xfrm>
            <a:off x="6457155" y="2145050"/>
            <a:ext cx="10841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Hardware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Software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Application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Support</a:t>
            </a:r>
          </a:p>
        </p:txBody>
      </p:sp>
      <p:sp>
        <p:nvSpPr>
          <p:cNvPr id="80" name="Rectangle 3"/>
          <p:cNvSpPr>
            <a:spLocks noChangeArrowheads="1"/>
          </p:cNvSpPr>
          <p:nvPr/>
        </p:nvSpPr>
        <p:spPr bwMode="auto">
          <a:xfrm>
            <a:off x="2635546" y="2745917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2119969" y="2204864"/>
            <a:ext cx="17600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(</a:t>
            </a:r>
            <a:r>
              <a:rPr lang="en-AU" altLang="en-US" sz="1000" b="1" dirty="0" err="1" smtClean="0"/>
              <a:t>AusCORS</a:t>
            </a:r>
            <a:r>
              <a:rPr lang="en-AU" altLang="en-US" sz="1000" b="1" dirty="0" smtClean="0"/>
              <a:t>, </a:t>
            </a:r>
            <a:r>
              <a:rPr lang="en-AU" altLang="en-US" sz="1000" b="1" dirty="0" err="1" smtClean="0"/>
              <a:t>CORSNet</a:t>
            </a:r>
            <a:r>
              <a:rPr lang="en-AU" altLang="en-US" sz="1000" b="1" dirty="0" smtClean="0"/>
              <a:t>-NSW</a:t>
            </a:r>
            <a:r>
              <a:rPr lang="en-AU" altLang="en-US" sz="1000" b="1" dirty="0"/>
              <a:t>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/>
              <a:t>GPSnet etc…)</a:t>
            </a:r>
          </a:p>
        </p:txBody>
      </p:sp>
      <p:sp>
        <p:nvSpPr>
          <p:cNvPr id="84" name="Rectangle 83"/>
          <p:cNvSpPr/>
          <p:nvPr/>
        </p:nvSpPr>
        <p:spPr>
          <a:xfrm>
            <a:off x="1262834" y="3396201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strike="sngStrike" dirty="0" smtClean="0">
                <a:solidFill>
                  <a:srgbClr val="00B050"/>
                </a:solidFill>
              </a:rPr>
              <a:t>GDA94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3832786" y="1495817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strike="sngStrike" dirty="0" smtClean="0">
                <a:solidFill>
                  <a:srgbClr val="00B050"/>
                </a:solidFill>
              </a:rPr>
              <a:t>GDA94 </a:t>
            </a:r>
            <a:endParaRPr lang="en-AU" altLang="en-US" sz="1200" b="1" strike="sngStrike" dirty="0">
              <a:solidFill>
                <a:srgbClr val="00B050"/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2568134" y="1962223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strike="sngStrike" dirty="0" smtClean="0">
                <a:solidFill>
                  <a:srgbClr val="00B050"/>
                </a:solidFill>
              </a:rPr>
              <a:t>GDA94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7319008" y="4221088"/>
            <a:ext cx="7813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strike="sngStrike" dirty="0" smtClean="0">
                <a:solidFill>
                  <a:srgbClr val="FF0000"/>
                </a:solidFill>
              </a:rPr>
              <a:t>! GDA94</a:t>
            </a:r>
            <a:endParaRPr lang="en-AU" altLang="en-US" sz="1200" b="1" strike="sngStrike" dirty="0">
              <a:solidFill>
                <a:srgbClr val="FF0000"/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7407532" y="4410784"/>
            <a:ext cx="7648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strike="sngStrike" dirty="0" smtClean="0">
                <a:solidFill>
                  <a:srgbClr val="FFC000"/>
                </a:solidFill>
              </a:rPr>
              <a:t>? GDA94</a:t>
            </a:r>
            <a:endParaRPr lang="en-AU" altLang="en-US" sz="1200" b="1" strike="sngStrike" dirty="0">
              <a:solidFill>
                <a:srgbClr val="FFC000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7236296" y="4592161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strike="sngStrike" dirty="0" smtClean="0">
                <a:solidFill>
                  <a:srgbClr val="00B050"/>
                </a:solidFill>
              </a:rPr>
              <a:t>GDA94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7236657" y="4779264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strike="sngStrike" dirty="0" smtClean="0">
                <a:solidFill>
                  <a:srgbClr val="00B050"/>
                </a:solidFill>
              </a:rPr>
              <a:t>GDA94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259632" y="6309320"/>
            <a:ext cx="7648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rgbClr val="FFC000"/>
                </a:solidFill>
              </a:rPr>
              <a:t>? GDA94</a:t>
            </a:r>
            <a:endParaRPr lang="en-AU" altLang="en-US" sz="1200" b="1" dirty="0">
              <a:solidFill>
                <a:srgbClr val="FFC000"/>
              </a:solidFill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1259632" y="3615316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2574631" y="1783849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3347864" y="4149080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3788210" y="1268760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8244408" y="4500132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3" name="Right Brace 2"/>
          <p:cNvSpPr/>
          <p:nvPr/>
        </p:nvSpPr>
        <p:spPr>
          <a:xfrm>
            <a:off x="8100030" y="4344198"/>
            <a:ext cx="216385" cy="573565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 b="1" dirty="0"/>
          </a:p>
        </p:txBody>
      </p:sp>
      <p:sp>
        <p:nvSpPr>
          <p:cNvPr id="110" name="Rectangle 109"/>
          <p:cNvSpPr/>
          <p:nvPr/>
        </p:nvSpPr>
        <p:spPr>
          <a:xfrm>
            <a:off x="5315368" y="3432376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112" name="Rectangle 6"/>
          <p:cNvSpPr>
            <a:spLocks noChangeArrowheads="1"/>
          </p:cNvSpPr>
          <p:nvPr/>
        </p:nvSpPr>
        <p:spPr bwMode="auto">
          <a:xfrm>
            <a:off x="311747" y="4699146"/>
            <a:ext cx="1412481" cy="58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Private CORS</a:t>
            </a:r>
          </a:p>
          <a:p>
            <a:pPr algn="ctr">
              <a:spcBef>
                <a:spcPct val="0"/>
              </a:spcBef>
              <a:buNone/>
            </a:pPr>
            <a:r>
              <a:rPr lang="en-AU" altLang="en-US" sz="1000" b="1" dirty="0">
                <a:solidFill>
                  <a:schemeClr val="tx1"/>
                </a:solidFill>
              </a:rPr>
              <a:t>(UHF/VHF/NTRIP)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AU" altLang="en-US" sz="1000" b="1" dirty="0">
              <a:solidFill>
                <a:schemeClr val="tx1"/>
              </a:solidFill>
            </a:endParaRPr>
          </a:p>
        </p:txBody>
      </p:sp>
      <p:sp>
        <p:nvSpPr>
          <p:cNvPr id="113" name="Rectangle 6"/>
          <p:cNvSpPr>
            <a:spLocks noChangeArrowheads="1"/>
          </p:cNvSpPr>
          <p:nvPr/>
        </p:nvSpPr>
        <p:spPr bwMode="auto">
          <a:xfrm>
            <a:off x="-108520" y="5679119"/>
            <a:ext cx="1599369" cy="77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AU" altLang="en-US" sz="1000" b="1" dirty="0">
                <a:solidFill>
                  <a:schemeClr val="tx1"/>
                </a:solidFill>
              </a:rPr>
              <a:t>PPP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Dealer Array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Local Single Base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 (SAT/UHF/VHF/NTRIP)</a:t>
            </a:r>
            <a:endParaRPr lang="en-AU" altLang="en-US" sz="1000" b="1" dirty="0">
              <a:solidFill>
                <a:schemeClr val="tx1"/>
              </a:solidFill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1358860" y="5229200"/>
            <a:ext cx="7648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rgbClr val="FFC000"/>
                </a:solidFill>
              </a:rPr>
              <a:t>? GDA94</a:t>
            </a:r>
            <a:endParaRPr lang="en-AU" altLang="en-US" sz="1200" b="1" dirty="0">
              <a:solidFill>
                <a:srgbClr val="FFC000"/>
              </a:solidFill>
            </a:endParaRPr>
          </a:p>
        </p:txBody>
      </p:sp>
      <p:sp>
        <p:nvSpPr>
          <p:cNvPr id="100" name="Title 1"/>
          <p:cNvSpPr txBox="1">
            <a:spLocks/>
          </p:cNvSpPr>
          <p:nvPr/>
        </p:nvSpPr>
        <p:spPr>
          <a:xfrm>
            <a:off x="450851" y="-10633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3600" dirty="0" smtClean="0"/>
              <a:t> </a:t>
            </a:r>
            <a:r>
              <a:rPr lang="en-AU" altLang="en-US" sz="3600" dirty="0" smtClean="0"/>
              <a:t>GDA2020 – </a:t>
            </a:r>
            <a:r>
              <a:rPr lang="en-AU" altLang="en-US" sz="3600" dirty="0" smtClean="0">
                <a:solidFill>
                  <a:srgbClr val="FF0000"/>
                </a:solidFill>
              </a:rPr>
              <a:t>HOW?</a:t>
            </a:r>
            <a:r>
              <a:rPr lang="en-AU" altLang="en-US" sz="3600" dirty="0" smtClean="0"/>
              <a:t> – </a:t>
            </a:r>
            <a:r>
              <a:rPr lang="en-AU" sz="3600" dirty="0" smtClean="0"/>
              <a:t>What If?</a:t>
            </a: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1307288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2800" dirty="0" smtClean="0"/>
              <a:t> GNSS Datum Relationships – GDA2020 – What if?</a:t>
            </a:r>
            <a:endParaRPr lang="en-AU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35</a:t>
            </a:fld>
            <a:endParaRPr lang="en-AU" dirty="0"/>
          </a:p>
        </p:txBody>
      </p: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633686" y="1710500"/>
            <a:ext cx="1825144" cy="1112712"/>
            <a:chOff x="185446" y="2246707"/>
            <a:chExt cx="2987183" cy="3056814"/>
          </a:xfrm>
        </p:grpSpPr>
        <p:pic>
          <p:nvPicPr>
            <p:cNvPr id="7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2654411" y="2587444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2987824" y="2587444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539552" y="1435316"/>
            <a:ext cx="89693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chemeClr val="tx1"/>
                </a:solidFill>
              </a:rPr>
              <a:t>GNSS</a:t>
            </a:r>
            <a:endParaRPr lang="en-AU" altLang="en-US" sz="1200" b="1" dirty="0">
              <a:solidFill>
                <a:schemeClr val="tx1"/>
              </a:solidFill>
            </a:endParaRPr>
          </a:p>
        </p:txBody>
      </p:sp>
      <p:cxnSp>
        <p:nvCxnSpPr>
          <p:cNvPr id="21" name="Straight Connector 53"/>
          <p:cNvCxnSpPr>
            <a:cxnSpLocks noChangeShapeType="1"/>
          </p:cNvCxnSpPr>
          <p:nvPr/>
        </p:nvCxnSpPr>
        <p:spPr bwMode="auto">
          <a:xfrm>
            <a:off x="2228604" y="2936009"/>
            <a:ext cx="432048" cy="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971600" y="2726791"/>
            <a:ext cx="1412481" cy="77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CORS Networks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(</a:t>
            </a:r>
            <a:r>
              <a:rPr lang="en-AU" altLang="en-US" sz="1000" b="1" dirty="0" err="1" smtClean="0">
                <a:solidFill>
                  <a:schemeClr val="tx1"/>
                </a:solidFill>
              </a:rPr>
              <a:t>AusCORS</a:t>
            </a:r>
            <a:r>
              <a:rPr lang="en-AU" altLang="en-US" sz="1000" b="1" dirty="0" smtClean="0">
                <a:solidFill>
                  <a:schemeClr val="tx1"/>
                </a:solidFill>
              </a:rPr>
              <a:t>, </a:t>
            </a:r>
            <a:r>
              <a:rPr lang="en-AU" altLang="en-US" sz="1000" b="1" dirty="0" err="1" smtClean="0">
                <a:solidFill>
                  <a:schemeClr val="tx1"/>
                </a:solidFill>
              </a:rPr>
              <a:t>CORSNet</a:t>
            </a:r>
            <a:r>
              <a:rPr lang="en-AU" altLang="en-US" sz="1000" b="1" dirty="0" smtClean="0">
                <a:solidFill>
                  <a:schemeClr val="tx1"/>
                </a:solidFill>
              </a:rPr>
              <a:t>-NSW,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GPSnet etc…)</a:t>
            </a:r>
            <a:endParaRPr lang="en-AU" altLang="en-US" sz="1000" b="1" dirty="0">
              <a:solidFill>
                <a:schemeClr val="tx1"/>
              </a:solidFill>
            </a:endParaRPr>
          </a:p>
        </p:txBody>
      </p:sp>
      <p:cxnSp>
        <p:nvCxnSpPr>
          <p:cNvPr id="59" name="Straight Connector 53"/>
          <p:cNvCxnSpPr>
            <a:cxnSpLocks noChangeShapeType="1"/>
          </p:cNvCxnSpPr>
          <p:nvPr/>
        </p:nvCxnSpPr>
        <p:spPr bwMode="auto">
          <a:xfrm flipV="1">
            <a:off x="3320171" y="2886951"/>
            <a:ext cx="664670" cy="4857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" name="Straight Connector 53"/>
          <p:cNvCxnSpPr>
            <a:cxnSpLocks noChangeShapeType="1"/>
            <a:stCxn id="18" idx="4"/>
          </p:cNvCxnSpPr>
          <p:nvPr/>
        </p:nvCxnSpPr>
        <p:spPr bwMode="auto">
          <a:xfrm flipV="1">
            <a:off x="3320171" y="2155396"/>
            <a:ext cx="664670" cy="745222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2" name="Straight Connector 53"/>
          <p:cNvCxnSpPr>
            <a:cxnSpLocks noChangeShapeType="1"/>
            <a:stCxn id="18" idx="4"/>
            <a:endCxn id="73" idx="2"/>
          </p:cNvCxnSpPr>
          <p:nvPr/>
        </p:nvCxnSpPr>
        <p:spPr bwMode="auto">
          <a:xfrm>
            <a:off x="3320171" y="2900618"/>
            <a:ext cx="663580" cy="73875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73" name="AutoShape 11"/>
          <p:cNvSpPr>
            <a:spLocks noChangeArrowheads="1"/>
          </p:cNvSpPr>
          <p:nvPr/>
        </p:nvSpPr>
        <p:spPr bwMode="auto">
          <a:xfrm>
            <a:off x="3983751" y="3326197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4" name="Rectangle 3"/>
          <p:cNvSpPr>
            <a:spLocks noChangeArrowheads="1"/>
          </p:cNvSpPr>
          <p:nvPr/>
        </p:nvSpPr>
        <p:spPr bwMode="auto">
          <a:xfrm>
            <a:off x="3964400" y="3537434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75" name="AutoShape 11"/>
          <p:cNvSpPr>
            <a:spLocks noChangeArrowheads="1"/>
          </p:cNvSpPr>
          <p:nvPr/>
        </p:nvSpPr>
        <p:spPr bwMode="auto">
          <a:xfrm>
            <a:off x="4317164" y="3329249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3775334" y="2281786"/>
            <a:ext cx="10293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rgbClr val="E08628"/>
                </a:solidFill>
              </a:rPr>
              <a:t>AllDayRTK</a:t>
            </a:r>
            <a:endParaRPr lang="en-AU" altLang="en-US" sz="1000" b="1" dirty="0">
              <a:solidFill>
                <a:srgbClr val="E08628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3780063" y="3104874"/>
            <a:ext cx="11013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chemeClr val="accent2"/>
                </a:solidFill>
              </a:rPr>
              <a:t>SmartNetAUS</a:t>
            </a:r>
            <a:endParaRPr lang="en-AU" altLang="en-US" sz="1000" b="1" dirty="0">
              <a:solidFill>
                <a:schemeClr val="accent2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3865075" y="3897797"/>
            <a:ext cx="88532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VRSNow</a:t>
            </a:r>
            <a:endParaRPr lang="en-AU" altLang="en-US" sz="1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3" name="Picture 36" descr="3d man surveyor with GPS station">
            <a:hlinkClick r:id="rId3" tooltip="Download 3d Man Surveyor With GPS Station Royalty Free Stock Photography - Image: 34649587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362963"/>
            <a:ext cx="450926" cy="83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5" name="Straight Connector 53"/>
          <p:cNvCxnSpPr>
            <a:cxnSpLocks noChangeShapeType="1"/>
          </p:cNvCxnSpPr>
          <p:nvPr/>
        </p:nvCxnSpPr>
        <p:spPr bwMode="auto">
          <a:xfrm>
            <a:off x="4609039" y="2151638"/>
            <a:ext cx="611033" cy="3758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7" name="Straight Connector 53"/>
          <p:cNvCxnSpPr>
            <a:cxnSpLocks noChangeShapeType="1"/>
          </p:cNvCxnSpPr>
          <p:nvPr/>
        </p:nvCxnSpPr>
        <p:spPr bwMode="auto">
          <a:xfrm>
            <a:off x="5220072" y="2153517"/>
            <a:ext cx="0" cy="158303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95" name="Straight Connector 53"/>
          <p:cNvCxnSpPr>
            <a:cxnSpLocks noChangeShapeType="1"/>
          </p:cNvCxnSpPr>
          <p:nvPr/>
        </p:nvCxnSpPr>
        <p:spPr bwMode="auto">
          <a:xfrm flipV="1">
            <a:off x="4649511" y="3718666"/>
            <a:ext cx="2041161" cy="1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03" name="Rectangle 102"/>
          <p:cNvSpPr/>
          <p:nvPr/>
        </p:nvSpPr>
        <p:spPr>
          <a:xfrm>
            <a:off x="6440141" y="3182779"/>
            <a:ext cx="10841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End User</a:t>
            </a:r>
            <a:endParaRPr lang="en-AU" altLang="en-US" sz="1200" b="1" dirty="0"/>
          </a:p>
        </p:txBody>
      </p:sp>
      <p:sp>
        <p:nvSpPr>
          <p:cNvPr id="104" name="Rectangle 103"/>
          <p:cNvSpPr/>
          <p:nvPr/>
        </p:nvSpPr>
        <p:spPr>
          <a:xfrm>
            <a:off x="6512149" y="4214378"/>
            <a:ext cx="10841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Agriculture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Construction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Mapping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Survey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6156176" y="1196752"/>
            <a:ext cx="18172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Dealer/Supplier/Vendor</a:t>
            </a:r>
            <a:endParaRPr lang="en-AU" altLang="en-US" sz="1200" b="1" dirty="0"/>
          </a:p>
        </p:txBody>
      </p:sp>
      <p:pic>
        <p:nvPicPr>
          <p:cNvPr id="108" name="Picture 3" descr="Salesman">
            <a:hlinkClick r:id="rId5" tooltip="Download Salesman Stock Images - Image: 2032354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22727" y="1469143"/>
            <a:ext cx="485569" cy="735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2" name="Group 15"/>
          <p:cNvGrpSpPr>
            <a:grpSpLocks/>
          </p:cNvGrpSpPr>
          <p:nvPr/>
        </p:nvGrpSpPr>
        <p:grpSpPr bwMode="auto">
          <a:xfrm>
            <a:off x="754241" y="4149080"/>
            <a:ext cx="1825144" cy="1112712"/>
            <a:chOff x="185446" y="2246707"/>
            <a:chExt cx="2987183" cy="3056814"/>
          </a:xfrm>
        </p:grpSpPr>
        <p:pic>
          <p:nvPicPr>
            <p:cNvPr id="163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5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6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7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8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9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grpSp>
        <p:nvGrpSpPr>
          <p:cNvPr id="153" name="Group 15"/>
          <p:cNvGrpSpPr>
            <a:grpSpLocks/>
          </p:cNvGrpSpPr>
          <p:nvPr/>
        </p:nvGrpSpPr>
        <p:grpSpPr bwMode="auto">
          <a:xfrm>
            <a:off x="615146" y="5264942"/>
            <a:ext cx="1825144" cy="1112712"/>
            <a:chOff x="185446" y="2246707"/>
            <a:chExt cx="2987183" cy="3056814"/>
          </a:xfrm>
        </p:grpSpPr>
        <p:pic>
          <p:nvPicPr>
            <p:cNvPr id="154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5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6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7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8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9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0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cxnSp>
        <p:nvCxnSpPr>
          <p:cNvPr id="171" name="Straight Connector 53"/>
          <p:cNvCxnSpPr>
            <a:cxnSpLocks noChangeShapeType="1"/>
          </p:cNvCxnSpPr>
          <p:nvPr/>
        </p:nvCxnSpPr>
        <p:spPr bwMode="auto">
          <a:xfrm>
            <a:off x="2195736" y="5063926"/>
            <a:ext cx="4846776" cy="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3" name="Straight Connector 53"/>
          <p:cNvCxnSpPr>
            <a:cxnSpLocks noChangeShapeType="1"/>
          </p:cNvCxnSpPr>
          <p:nvPr/>
        </p:nvCxnSpPr>
        <p:spPr bwMode="auto">
          <a:xfrm flipV="1">
            <a:off x="4656600" y="2886951"/>
            <a:ext cx="563472" cy="9099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2" name="Straight Connector 53"/>
          <p:cNvCxnSpPr>
            <a:cxnSpLocks noChangeShapeType="1"/>
          </p:cNvCxnSpPr>
          <p:nvPr/>
        </p:nvCxnSpPr>
        <p:spPr bwMode="auto">
          <a:xfrm flipV="1">
            <a:off x="4572000" y="3874430"/>
            <a:ext cx="0" cy="1189496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8" name="Straight Connector 53"/>
          <p:cNvCxnSpPr>
            <a:cxnSpLocks noChangeShapeType="1"/>
          </p:cNvCxnSpPr>
          <p:nvPr/>
        </p:nvCxnSpPr>
        <p:spPr bwMode="auto">
          <a:xfrm flipV="1">
            <a:off x="4572000" y="2664788"/>
            <a:ext cx="0" cy="120964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00" name="Straight Connector 53"/>
          <p:cNvCxnSpPr>
            <a:cxnSpLocks noChangeShapeType="1"/>
          </p:cNvCxnSpPr>
          <p:nvPr/>
        </p:nvCxnSpPr>
        <p:spPr bwMode="auto">
          <a:xfrm flipV="1">
            <a:off x="4572000" y="1905324"/>
            <a:ext cx="0" cy="917888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03" name="Rectangle 202"/>
          <p:cNvSpPr/>
          <p:nvPr/>
        </p:nvSpPr>
        <p:spPr>
          <a:xfrm>
            <a:off x="5220072" y="3709375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13" name="AutoShape 11"/>
          <p:cNvSpPr>
            <a:spLocks noChangeArrowheads="1"/>
          </p:cNvSpPr>
          <p:nvPr/>
        </p:nvSpPr>
        <p:spPr bwMode="auto">
          <a:xfrm>
            <a:off x="3960751" y="2520626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4" name="Rectangle 3"/>
          <p:cNvSpPr>
            <a:spLocks noChangeArrowheads="1"/>
          </p:cNvSpPr>
          <p:nvPr/>
        </p:nvSpPr>
        <p:spPr bwMode="auto">
          <a:xfrm>
            <a:off x="3941400" y="2731863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15" name="AutoShape 11"/>
          <p:cNvSpPr>
            <a:spLocks noChangeArrowheads="1"/>
          </p:cNvSpPr>
          <p:nvPr/>
        </p:nvSpPr>
        <p:spPr bwMode="auto">
          <a:xfrm>
            <a:off x="4294164" y="2523678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9" name="AutoShape 11"/>
          <p:cNvSpPr>
            <a:spLocks noChangeArrowheads="1"/>
          </p:cNvSpPr>
          <p:nvPr/>
        </p:nvSpPr>
        <p:spPr bwMode="auto">
          <a:xfrm>
            <a:off x="3943279" y="1709305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0" name="Rectangle 3"/>
          <p:cNvSpPr>
            <a:spLocks noChangeArrowheads="1"/>
          </p:cNvSpPr>
          <p:nvPr/>
        </p:nvSpPr>
        <p:spPr bwMode="auto">
          <a:xfrm>
            <a:off x="3923928" y="1920542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21" name="AutoShape 11"/>
          <p:cNvSpPr>
            <a:spLocks noChangeArrowheads="1"/>
          </p:cNvSpPr>
          <p:nvPr/>
        </p:nvSpPr>
        <p:spPr bwMode="auto">
          <a:xfrm>
            <a:off x="4276692" y="1712357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42" name="Straight Connector 53"/>
          <p:cNvCxnSpPr>
            <a:cxnSpLocks noChangeShapeType="1"/>
          </p:cNvCxnSpPr>
          <p:nvPr/>
        </p:nvCxnSpPr>
        <p:spPr bwMode="auto">
          <a:xfrm flipV="1">
            <a:off x="2042563" y="6237312"/>
            <a:ext cx="5013713" cy="1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44" name="Rectangle 243"/>
          <p:cNvSpPr/>
          <p:nvPr/>
        </p:nvSpPr>
        <p:spPr>
          <a:xfrm>
            <a:off x="2072277" y="2698812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sp>
        <p:nvSpPr>
          <p:cNvPr id="245" name="Rectangle 244"/>
          <p:cNvSpPr/>
          <p:nvPr/>
        </p:nvSpPr>
        <p:spPr>
          <a:xfrm>
            <a:off x="3353729" y="2689788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cxnSp>
        <p:nvCxnSpPr>
          <p:cNvPr id="248" name="Straight Connector 53"/>
          <p:cNvCxnSpPr>
            <a:cxnSpLocks noChangeShapeType="1"/>
            <a:endCxn id="104" idx="2"/>
          </p:cNvCxnSpPr>
          <p:nvPr/>
        </p:nvCxnSpPr>
        <p:spPr bwMode="auto">
          <a:xfrm flipH="1" flipV="1">
            <a:off x="7054243" y="5045375"/>
            <a:ext cx="2034" cy="119194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55" name="Straight Connector 53"/>
          <p:cNvCxnSpPr>
            <a:cxnSpLocks noChangeShapeType="1"/>
          </p:cNvCxnSpPr>
          <p:nvPr/>
        </p:nvCxnSpPr>
        <p:spPr bwMode="auto">
          <a:xfrm>
            <a:off x="2987684" y="3106280"/>
            <a:ext cx="0" cy="1305987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58" name="Straight Connector 53"/>
          <p:cNvCxnSpPr>
            <a:cxnSpLocks noChangeShapeType="1"/>
          </p:cNvCxnSpPr>
          <p:nvPr/>
        </p:nvCxnSpPr>
        <p:spPr bwMode="auto">
          <a:xfrm>
            <a:off x="3015127" y="4410784"/>
            <a:ext cx="3579091" cy="148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60" name="Rectangle 259"/>
          <p:cNvSpPr/>
          <p:nvPr/>
        </p:nvSpPr>
        <p:spPr>
          <a:xfrm>
            <a:off x="2987410" y="4171301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sp>
        <p:nvSpPr>
          <p:cNvPr id="267" name="Rectangle 266"/>
          <p:cNvSpPr/>
          <p:nvPr/>
        </p:nvSpPr>
        <p:spPr>
          <a:xfrm>
            <a:off x="5226066" y="6051485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68" name="Rectangle 267"/>
          <p:cNvSpPr/>
          <p:nvPr/>
        </p:nvSpPr>
        <p:spPr>
          <a:xfrm>
            <a:off x="5226066" y="4869160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69" name="Rectangle 268"/>
          <p:cNvSpPr/>
          <p:nvPr/>
        </p:nvSpPr>
        <p:spPr>
          <a:xfrm>
            <a:off x="5226066" y="4221088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88" name="Rectangle 287"/>
          <p:cNvSpPr/>
          <p:nvPr/>
        </p:nvSpPr>
        <p:spPr>
          <a:xfrm>
            <a:off x="6457155" y="2145050"/>
            <a:ext cx="10841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Hardware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Software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Application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Support</a:t>
            </a:r>
          </a:p>
        </p:txBody>
      </p:sp>
      <p:sp>
        <p:nvSpPr>
          <p:cNvPr id="76" name="Rectangle 6"/>
          <p:cNvSpPr>
            <a:spLocks noChangeArrowheads="1"/>
          </p:cNvSpPr>
          <p:nvPr/>
        </p:nvSpPr>
        <p:spPr bwMode="auto">
          <a:xfrm>
            <a:off x="311747" y="4699146"/>
            <a:ext cx="1412481" cy="58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Private CORS</a:t>
            </a:r>
          </a:p>
          <a:p>
            <a:pPr algn="ctr">
              <a:spcBef>
                <a:spcPct val="0"/>
              </a:spcBef>
              <a:buNone/>
            </a:pPr>
            <a:r>
              <a:rPr lang="en-AU" altLang="en-US" sz="1000" b="1" dirty="0">
                <a:solidFill>
                  <a:schemeClr val="tx1"/>
                </a:solidFill>
              </a:rPr>
              <a:t>(UHF/VHF/NTRIP)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AU" altLang="en-US" sz="1000" b="1" dirty="0">
              <a:solidFill>
                <a:schemeClr val="tx1"/>
              </a:solidFill>
            </a:endParaRPr>
          </a:p>
        </p:txBody>
      </p:sp>
      <p:sp>
        <p:nvSpPr>
          <p:cNvPr id="80" name="Rectangle 3"/>
          <p:cNvSpPr>
            <a:spLocks noChangeArrowheads="1"/>
          </p:cNvSpPr>
          <p:nvPr/>
        </p:nvSpPr>
        <p:spPr bwMode="auto">
          <a:xfrm>
            <a:off x="2635546" y="2745917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2119969" y="2204864"/>
            <a:ext cx="17600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(</a:t>
            </a:r>
            <a:r>
              <a:rPr lang="en-AU" altLang="en-US" sz="1000" b="1" dirty="0" err="1" smtClean="0"/>
              <a:t>AusCORS</a:t>
            </a:r>
            <a:r>
              <a:rPr lang="en-AU" altLang="en-US" sz="1000" b="1" dirty="0" smtClean="0"/>
              <a:t>, </a:t>
            </a:r>
            <a:r>
              <a:rPr lang="en-AU" altLang="en-US" sz="1000" b="1" dirty="0" err="1" smtClean="0"/>
              <a:t>CORSNet</a:t>
            </a:r>
            <a:r>
              <a:rPr lang="en-AU" altLang="en-US" sz="1000" b="1" dirty="0" smtClean="0"/>
              <a:t>-NSW</a:t>
            </a:r>
            <a:r>
              <a:rPr lang="en-AU" altLang="en-US" sz="1000" b="1" dirty="0"/>
              <a:t>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/>
              <a:t>GPSnet etc…)</a:t>
            </a:r>
          </a:p>
        </p:txBody>
      </p:sp>
      <p:sp>
        <p:nvSpPr>
          <p:cNvPr id="84" name="Rectangle 83"/>
          <p:cNvSpPr/>
          <p:nvPr/>
        </p:nvSpPr>
        <p:spPr>
          <a:xfrm>
            <a:off x="1262834" y="3396201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strike="sngStrike" dirty="0" smtClean="0">
                <a:solidFill>
                  <a:srgbClr val="00B050"/>
                </a:solidFill>
              </a:rPr>
              <a:t>GDA94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3832786" y="1495817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strike="sngStrike" dirty="0" smtClean="0">
                <a:solidFill>
                  <a:srgbClr val="00B050"/>
                </a:solidFill>
              </a:rPr>
              <a:t>GDA94 </a:t>
            </a:r>
            <a:endParaRPr lang="en-AU" altLang="en-US" sz="1200" b="1" strike="sngStrike" dirty="0">
              <a:solidFill>
                <a:srgbClr val="00B050"/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2568134" y="1962223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strike="sngStrike" dirty="0" smtClean="0">
                <a:solidFill>
                  <a:srgbClr val="00B050"/>
                </a:solidFill>
              </a:rPr>
              <a:t>GDA94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7319008" y="4221088"/>
            <a:ext cx="7813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strike="sngStrike" dirty="0" smtClean="0">
                <a:solidFill>
                  <a:srgbClr val="FF0000"/>
                </a:solidFill>
              </a:rPr>
              <a:t>! GDA94</a:t>
            </a:r>
            <a:endParaRPr lang="en-AU" altLang="en-US" sz="1200" b="1" strike="sngStrike" dirty="0">
              <a:solidFill>
                <a:srgbClr val="FF0000"/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7407532" y="4410784"/>
            <a:ext cx="7648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strike="sngStrike" dirty="0" smtClean="0">
                <a:solidFill>
                  <a:srgbClr val="FFC000"/>
                </a:solidFill>
              </a:rPr>
              <a:t>? GDA94</a:t>
            </a:r>
            <a:endParaRPr lang="en-AU" altLang="en-US" sz="1200" b="1" strike="sngStrike" dirty="0">
              <a:solidFill>
                <a:srgbClr val="FFC000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7236296" y="4592161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strike="sngStrike" dirty="0" smtClean="0">
                <a:solidFill>
                  <a:srgbClr val="00B050"/>
                </a:solidFill>
              </a:rPr>
              <a:t>GDA94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7236657" y="4779264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strike="sngStrike" dirty="0" smtClean="0">
                <a:solidFill>
                  <a:srgbClr val="00B050"/>
                </a:solidFill>
              </a:rPr>
              <a:t>GDA94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259632" y="6309320"/>
            <a:ext cx="7648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strike="sngStrike" dirty="0" smtClean="0">
                <a:solidFill>
                  <a:srgbClr val="FFC000"/>
                </a:solidFill>
              </a:rPr>
              <a:t>? GDA94</a:t>
            </a:r>
            <a:endParaRPr lang="en-AU" altLang="en-US" sz="1200" b="1" strike="sngStrike" dirty="0">
              <a:solidFill>
                <a:srgbClr val="FFC000"/>
              </a:solidFill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1259632" y="3615316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2574631" y="1783849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3347864" y="4149080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3788210" y="1268760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8244408" y="4500132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3" name="Right Brace 2"/>
          <p:cNvSpPr/>
          <p:nvPr/>
        </p:nvSpPr>
        <p:spPr>
          <a:xfrm>
            <a:off x="8100030" y="4344198"/>
            <a:ext cx="216385" cy="573565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 b="1" dirty="0"/>
          </a:p>
        </p:txBody>
      </p:sp>
      <p:sp>
        <p:nvSpPr>
          <p:cNvPr id="106" name="Rectangle 105"/>
          <p:cNvSpPr/>
          <p:nvPr/>
        </p:nvSpPr>
        <p:spPr>
          <a:xfrm>
            <a:off x="1331640" y="5373216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1187624" y="6512989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5315368" y="3432376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102" name="Rectangle 6"/>
          <p:cNvSpPr>
            <a:spLocks noChangeArrowheads="1"/>
          </p:cNvSpPr>
          <p:nvPr/>
        </p:nvSpPr>
        <p:spPr bwMode="auto">
          <a:xfrm>
            <a:off x="-108520" y="5679119"/>
            <a:ext cx="1599369" cy="77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AU" altLang="en-US" sz="1000" b="1" dirty="0">
                <a:solidFill>
                  <a:schemeClr val="tx1"/>
                </a:solidFill>
              </a:rPr>
              <a:t>PPP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Dealer Array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Local Single Base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 (SAT/UHF/VHF/NTRIP)</a:t>
            </a:r>
            <a:endParaRPr lang="en-AU" altLang="en-US" sz="1000" b="1" dirty="0">
              <a:solidFill>
                <a:schemeClr val="tx1"/>
              </a:solidFill>
            </a:endParaRPr>
          </a:p>
        </p:txBody>
      </p:sp>
      <p:sp>
        <p:nvSpPr>
          <p:cNvPr id="112" name="Rectangle 111"/>
          <p:cNvSpPr/>
          <p:nvPr/>
        </p:nvSpPr>
        <p:spPr>
          <a:xfrm>
            <a:off x="1358860" y="5229200"/>
            <a:ext cx="7648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rgbClr val="FFC000"/>
                </a:solidFill>
              </a:rPr>
              <a:t>? GDA94</a:t>
            </a:r>
            <a:endParaRPr lang="en-AU" altLang="en-US" sz="1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03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2800" dirty="0" smtClean="0"/>
              <a:t> GNSS Datum Relationships – GDA2020 – What if?</a:t>
            </a:r>
            <a:endParaRPr lang="en-AU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36</a:t>
            </a:fld>
            <a:endParaRPr lang="en-AU" dirty="0"/>
          </a:p>
        </p:txBody>
      </p: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633686" y="1710500"/>
            <a:ext cx="1825144" cy="1112712"/>
            <a:chOff x="185446" y="2246707"/>
            <a:chExt cx="2987183" cy="3056814"/>
          </a:xfrm>
        </p:grpSpPr>
        <p:pic>
          <p:nvPicPr>
            <p:cNvPr id="7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2654411" y="2587444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2987824" y="2587444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539552" y="1435316"/>
            <a:ext cx="89693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chemeClr val="tx1"/>
                </a:solidFill>
              </a:rPr>
              <a:t>GNSS</a:t>
            </a:r>
            <a:endParaRPr lang="en-AU" altLang="en-US" sz="1200" b="1" dirty="0">
              <a:solidFill>
                <a:schemeClr val="tx1"/>
              </a:solidFill>
            </a:endParaRPr>
          </a:p>
        </p:txBody>
      </p:sp>
      <p:cxnSp>
        <p:nvCxnSpPr>
          <p:cNvPr id="21" name="Straight Connector 53"/>
          <p:cNvCxnSpPr>
            <a:cxnSpLocks noChangeShapeType="1"/>
          </p:cNvCxnSpPr>
          <p:nvPr/>
        </p:nvCxnSpPr>
        <p:spPr bwMode="auto">
          <a:xfrm>
            <a:off x="2228604" y="2936009"/>
            <a:ext cx="432048" cy="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2" name="Rectangle 6"/>
          <p:cNvSpPr>
            <a:spLocks noChangeArrowheads="1"/>
          </p:cNvSpPr>
          <p:nvPr/>
        </p:nvSpPr>
        <p:spPr bwMode="auto">
          <a:xfrm>
            <a:off x="971600" y="2726791"/>
            <a:ext cx="1412481" cy="77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CORS Networks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(</a:t>
            </a:r>
            <a:r>
              <a:rPr lang="en-AU" altLang="en-US" sz="1000" b="1" dirty="0" err="1" smtClean="0">
                <a:solidFill>
                  <a:schemeClr val="tx1"/>
                </a:solidFill>
              </a:rPr>
              <a:t>AusCORS</a:t>
            </a:r>
            <a:r>
              <a:rPr lang="en-AU" altLang="en-US" sz="1000" b="1" dirty="0" smtClean="0">
                <a:solidFill>
                  <a:schemeClr val="tx1"/>
                </a:solidFill>
              </a:rPr>
              <a:t>, </a:t>
            </a:r>
            <a:r>
              <a:rPr lang="en-AU" altLang="en-US" sz="1000" b="1" dirty="0" err="1" smtClean="0">
                <a:solidFill>
                  <a:schemeClr val="tx1"/>
                </a:solidFill>
              </a:rPr>
              <a:t>CORSNet</a:t>
            </a:r>
            <a:r>
              <a:rPr lang="en-AU" altLang="en-US" sz="1000" b="1" dirty="0" smtClean="0">
                <a:solidFill>
                  <a:schemeClr val="tx1"/>
                </a:solidFill>
              </a:rPr>
              <a:t>-NSW,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GPSnet etc…)</a:t>
            </a:r>
            <a:endParaRPr lang="en-AU" altLang="en-US" sz="1000" b="1" dirty="0">
              <a:solidFill>
                <a:schemeClr val="tx1"/>
              </a:solidFill>
            </a:endParaRPr>
          </a:p>
        </p:txBody>
      </p:sp>
      <p:cxnSp>
        <p:nvCxnSpPr>
          <p:cNvPr id="59" name="Straight Connector 53"/>
          <p:cNvCxnSpPr>
            <a:cxnSpLocks noChangeShapeType="1"/>
          </p:cNvCxnSpPr>
          <p:nvPr/>
        </p:nvCxnSpPr>
        <p:spPr bwMode="auto">
          <a:xfrm flipV="1">
            <a:off x="3320171" y="2886951"/>
            <a:ext cx="664670" cy="4857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0" name="Straight Connector 53"/>
          <p:cNvCxnSpPr>
            <a:cxnSpLocks noChangeShapeType="1"/>
            <a:stCxn id="18" idx="4"/>
          </p:cNvCxnSpPr>
          <p:nvPr/>
        </p:nvCxnSpPr>
        <p:spPr bwMode="auto">
          <a:xfrm flipV="1">
            <a:off x="3320171" y="2155396"/>
            <a:ext cx="664670" cy="745222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2" name="Straight Connector 53"/>
          <p:cNvCxnSpPr>
            <a:cxnSpLocks noChangeShapeType="1"/>
            <a:stCxn id="18" idx="4"/>
            <a:endCxn id="73" idx="2"/>
          </p:cNvCxnSpPr>
          <p:nvPr/>
        </p:nvCxnSpPr>
        <p:spPr bwMode="auto">
          <a:xfrm>
            <a:off x="3320171" y="2900618"/>
            <a:ext cx="663580" cy="73875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73" name="AutoShape 11"/>
          <p:cNvSpPr>
            <a:spLocks noChangeArrowheads="1"/>
          </p:cNvSpPr>
          <p:nvPr/>
        </p:nvSpPr>
        <p:spPr bwMode="auto">
          <a:xfrm>
            <a:off x="3983751" y="3326197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4" name="Rectangle 3"/>
          <p:cNvSpPr>
            <a:spLocks noChangeArrowheads="1"/>
          </p:cNvSpPr>
          <p:nvPr/>
        </p:nvSpPr>
        <p:spPr bwMode="auto">
          <a:xfrm>
            <a:off x="3964400" y="3537434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75" name="AutoShape 11"/>
          <p:cNvSpPr>
            <a:spLocks noChangeArrowheads="1"/>
          </p:cNvSpPr>
          <p:nvPr/>
        </p:nvSpPr>
        <p:spPr bwMode="auto">
          <a:xfrm>
            <a:off x="4317164" y="3329249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3775334" y="2281786"/>
            <a:ext cx="10293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rgbClr val="E08628"/>
                </a:solidFill>
              </a:rPr>
              <a:t>AllDayRTK</a:t>
            </a:r>
            <a:endParaRPr lang="en-AU" altLang="en-US" sz="1000" b="1" dirty="0">
              <a:solidFill>
                <a:srgbClr val="E08628"/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3780063" y="3104874"/>
            <a:ext cx="11013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chemeClr val="accent2"/>
                </a:solidFill>
              </a:rPr>
              <a:t>SmartNetAUS</a:t>
            </a:r>
            <a:endParaRPr lang="en-AU" altLang="en-US" sz="1000" b="1" dirty="0">
              <a:solidFill>
                <a:schemeClr val="accent2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3865075" y="3897797"/>
            <a:ext cx="88532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VRSNow</a:t>
            </a:r>
            <a:endParaRPr lang="en-AU" altLang="en-US" sz="10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3" name="Picture 36" descr="3d man surveyor with GPS station">
            <a:hlinkClick r:id="rId3" tooltip="Download 3d Man Surveyor With GPS Station Royalty Free Stock Photography - Image: 34649587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362963"/>
            <a:ext cx="450926" cy="83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5" name="Straight Connector 53"/>
          <p:cNvCxnSpPr>
            <a:cxnSpLocks noChangeShapeType="1"/>
          </p:cNvCxnSpPr>
          <p:nvPr/>
        </p:nvCxnSpPr>
        <p:spPr bwMode="auto">
          <a:xfrm>
            <a:off x="4609039" y="2151638"/>
            <a:ext cx="611033" cy="3758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7" name="Straight Connector 53"/>
          <p:cNvCxnSpPr>
            <a:cxnSpLocks noChangeShapeType="1"/>
          </p:cNvCxnSpPr>
          <p:nvPr/>
        </p:nvCxnSpPr>
        <p:spPr bwMode="auto">
          <a:xfrm>
            <a:off x="5220072" y="2153517"/>
            <a:ext cx="0" cy="158303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95" name="Straight Connector 53"/>
          <p:cNvCxnSpPr>
            <a:cxnSpLocks noChangeShapeType="1"/>
          </p:cNvCxnSpPr>
          <p:nvPr/>
        </p:nvCxnSpPr>
        <p:spPr bwMode="auto">
          <a:xfrm flipV="1">
            <a:off x="4649511" y="3718666"/>
            <a:ext cx="2041161" cy="1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03" name="Rectangle 102"/>
          <p:cNvSpPr/>
          <p:nvPr/>
        </p:nvSpPr>
        <p:spPr>
          <a:xfrm>
            <a:off x="6440141" y="3182779"/>
            <a:ext cx="10841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End User</a:t>
            </a:r>
            <a:endParaRPr lang="en-AU" altLang="en-US" sz="1200" b="1" dirty="0"/>
          </a:p>
        </p:txBody>
      </p:sp>
      <p:sp>
        <p:nvSpPr>
          <p:cNvPr id="104" name="Rectangle 103"/>
          <p:cNvSpPr/>
          <p:nvPr/>
        </p:nvSpPr>
        <p:spPr>
          <a:xfrm>
            <a:off x="6512149" y="4214378"/>
            <a:ext cx="10841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Agriculture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Construction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Mapping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Survey</a:t>
            </a:r>
          </a:p>
        </p:txBody>
      </p:sp>
      <p:sp>
        <p:nvSpPr>
          <p:cNvPr id="107" name="Rectangle 106"/>
          <p:cNvSpPr/>
          <p:nvPr/>
        </p:nvSpPr>
        <p:spPr>
          <a:xfrm>
            <a:off x="6156176" y="1196752"/>
            <a:ext cx="181721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/>
              <a:t>Dealer/Supplier/Vendor</a:t>
            </a:r>
            <a:endParaRPr lang="en-AU" altLang="en-US" sz="1200" b="1" dirty="0"/>
          </a:p>
        </p:txBody>
      </p:sp>
      <p:pic>
        <p:nvPicPr>
          <p:cNvPr id="108" name="Picture 3" descr="Salesman">
            <a:hlinkClick r:id="rId5" tooltip="Download Salesman Stock Images - Image: 2032354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22727" y="1469143"/>
            <a:ext cx="485569" cy="735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2" name="Group 15"/>
          <p:cNvGrpSpPr>
            <a:grpSpLocks/>
          </p:cNvGrpSpPr>
          <p:nvPr/>
        </p:nvGrpSpPr>
        <p:grpSpPr bwMode="auto">
          <a:xfrm>
            <a:off x="754241" y="4149080"/>
            <a:ext cx="1825144" cy="1112712"/>
            <a:chOff x="185446" y="2246707"/>
            <a:chExt cx="2987183" cy="3056814"/>
          </a:xfrm>
        </p:grpSpPr>
        <p:pic>
          <p:nvPicPr>
            <p:cNvPr id="163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5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6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7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8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9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grpSp>
        <p:nvGrpSpPr>
          <p:cNvPr id="153" name="Group 15"/>
          <p:cNvGrpSpPr>
            <a:grpSpLocks/>
          </p:cNvGrpSpPr>
          <p:nvPr/>
        </p:nvGrpSpPr>
        <p:grpSpPr bwMode="auto">
          <a:xfrm>
            <a:off x="615146" y="5264942"/>
            <a:ext cx="1825144" cy="1112712"/>
            <a:chOff x="185446" y="2246707"/>
            <a:chExt cx="2987183" cy="3056814"/>
          </a:xfrm>
        </p:grpSpPr>
        <p:pic>
          <p:nvPicPr>
            <p:cNvPr id="154" name="Picture 2" descr="https://www.fig.net/pub/figpub/pub49/images/fig_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446" y="2246707"/>
              <a:ext cx="2987183" cy="305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5" name="Rectangle 1"/>
            <p:cNvSpPr>
              <a:spLocks noChangeArrowheads="1"/>
            </p:cNvSpPr>
            <p:nvPr/>
          </p:nvSpPr>
          <p:spPr bwMode="auto">
            <a:xfrm>
              <a:off x="1543507" y="3775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6" name="Rectangle 6"/>
            <p:cNvSpPr>
              <a:spLocks noChangeArrowheads="1"/>
            </p:cNvSpPr>
            <p:nvPr/>
          </p:nvSpPr>
          <p:spPr bwMode="auto">
            <a:xfrm>
              <a:off x="1081430" y="301311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7" name="Rectangle 7"/>
            <p:cNvSpPr>
              <a:spLocks noChangeArrowheads="1"/>
            </p:cNvSpPr>
            <p:nvPr/>
          </p:nvSpPr>
          <p:spPr bwMode="auto">
            <a:xfrm>
              <a:off x="1002580" y="2463254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8" name="Rectangle 8"/>
            <p:cNvSpPr>
              <a:spLocks noChangeArrowheads="1"/>
            </p:cNvSpPr>
            <p:nvPr/>
          </p:nvSpPr>
          <p:spPr bwMode="auto">
            <a:xfrm>
              <a:off x="459639" y="2246707"/>
              <a:ext cx="709574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59" name="Rectangle 9"/>
            <p:cNvSpPr>
              <a:spLocks noChangeArrowheads="1"/>
            </p:cNvSpPr>
            <p:nvPr/>
          </p:nvSpPr>
          <p:spPr bwMode="auto">
            <a:xfrm>
              <a:off x="1952337" y="4356672"/>
              <a:ext cx="665683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  <p:sp>
          <p:nvSpPr>
            <p:cNvPr id="160" name="Rectangle 10"/>
            <p:cNvSpPr>
              <a:spLocks noChangeArrowheads="1"/>
            </p:cNvSpPr>
            <p:nvPr/>
          </p:nvSpPr>
          <p:spPr bwMode="auto">
            <a:xfrm>
              <a:off x="2062064" y="4617108"/>
              <a:ext cx="1003005" cy="226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rgbClr val="404040"/>
                  </a:solidFill>
                  <a:latin typeface="Arial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rgbClr val="404040"/>
                  </a:solidFill>
                  <a:latin typeface="Arial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sz="2000">
                  <a:solidFill>
                    <a:srgbClr val="404040"/>
                  </a:solidFill>
                  <a:latin typeface="Arial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404040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AU" altLang="en-US">
                <a:solidFill>
                  <a:schemeClr val="bg1"/>
                </a:solidFill>
                <a:latin typeface="Tahoma" pitchFamily="34" charset="0"/>
              </a:endParaRPr>
            </a:p>
          </p:txBody>
        </p:sp>
      </p:grpSp>
      <p:cxnSp>
        <p:nvCxnSpPr>
          <p:cNvPr id="171" name="Straight Connector 53"/>
          <p:cNvCxnSpPr>
            <a:cxnSpLocks noChangeShapeType="1"/>
          </p:cNvCxnSpPr>
          <p:nvPr/>
        </p:nvCxnSpPr>
        <p:spPr bwMode="auto">
          <a:xfrm>
            <a:off x="2195736" y="5063926"/>
            <a:ext cx="4846776" cy="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3" name="Straight Connector 53"/>
          <p:cNvCxnSpPr>
            <a:cxnSpLocks noChangeShapeType="1"/>
          </p:cNvCxnSpPr>
          <p:nvPr/>
        </p:nvCxnSpPr>
        <p:spPr bwMode="auto">
          <a:xfrm flipV="1">
            <a:off x="4656600" y="2886951"/>
            <a:ext cx="563472" cy="9099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2" name="Straight Connector 53"/>
          <p:cNvCxnSpPr>
            <a:cxnSpLocks noChangeShapeType="1"/>
          </p:cNvCxnSpPr>
          <p:nvPr/>
        </p:nvCxnSpPr>
        <p:spPr bwMode="auto">
          <a:xfrm flipV="1">
            <a:off x="4572000" y="3874430"/>
            <a:ext cx="0" cy="1189496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98" name="Straight Connector 53"/>
          <p:cNvCxnSpPr>
            <a:cxnSpLocks noChangeShapeType="1"/>
          </p:cNvCxnSpPr>
          <p:nvPr/>
        </p:nvCxnSpPr>
        <p:spPr bwMode="auto">
          <a:xfrm flipV="1">
            <a:off x="4572000" y="2664788"/>
            <a:ext cx="0" cy="120964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00" name="Straight Connector 53"/>
          <p:cNvCxnSpPr>
            <a:cxnSpLocks noChangeShapeType="1"/>
          </p:cNvCxnSpPr>
          <p:nvPr/>
        </p:nvCxnSpPr>
        <p:spPr bwMode="auto">
          <a:xfrm flipV="1">
            <a:off x="4572000" y="1905324"/>
            <a:ext cx="0" cy="917888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03" name="Rectangle 202"/>
          <p:cNvSpPr/>
          <p:nvPr/>
        </p:nvSpPr>
        <p:spPr>
          <a:xfrm>
            <a:off x="5220072" y="3709375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13" name="AutoShape 11"/>
          <p:cNvSpPr>
            <a:spLocks noChangeArrowheads="1"/>
          </p:cNvSpPr>
          <p:nvPr/>
        </p:nvSpPr>
        <p:spPr bwMode="auto">
          <a:xfrm>
            <a:off x="3960751" y="2520626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4" name="Rectangle 3"/>
          <p:cNvSpPr>
            <a:spLocks noChangeArrowheads="1"/>
          </p:cNvSpPr>
          <p:nvPr/>
        </p:nvSpPr>
        <p:spPr bwMode="auto">
          <a:xfrm>
            <a:off x="3941400" y="2731863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15" name="AutoShape 11"/>
          <p:cNvSpPr>
            <a:spLocks noChangeArrowheads="1"/>
          </p:cNvSpPr>
          <p:nvPr/>
        </p:nvSpPr>
        <p:spPr bwMode="auto">
          <a:xfrm>
            <a:off x="4294164" y="2523678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9" name="AutoShape 11"/>
          <p:cNvSpPr>
            <a:spLocks noChangeArrowheads="1"/>
          </p:cNvSpPr>
          <p:nvPr/>
        </p:nvSpPr>
        <p:spPr bwMode="auto">
          <a:xfrm>
            <a:off x="3943279" y="1709305"/>
            <a:ext cx="333413" cy="626347"/>
          </a:xfrm>
          <a:prstGeom prst="can">
            <a:avLst>
              <a:gd name="adj" fmla="val 44373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0" name="Rectangle 3"/>
          <p:cNvSpPr>
            <a:spLocks noChangeArrowheads="1"/>
          </p:cNvSpPr>
          <p:nvPr/>
        </p:nvSpPr>
        <p:spPr bwMode="auto">
          <a:xfrm>
            <a:off x="3923928" y="1920542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21" name="AutoShape 11"/>
          <p:cNvSpPr>
            <a:spLocks noChangeArrowheads="1"/>
          </p:cNvSpPr>
          <p:nvPr/>
        </p:nvSpPr>
        <p:spPr bwMode="auto">
          <a:xfrm>
            <a:off x="4276692" y="1712357"/>
            <a:ext cx="332347" cy="626347"/>
          </a:xfrm>
          <a:prstGeom prst="can">
            <a:avLst>
              <a:gd name="adj" fmla="val 47194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AU" altLang="en-US" sz="32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42" name="Straight Connector 53"/>
          <p:cNvCxnSpPr>
            <a:cxnSpLocks noChangeShapeType="1"/>
          </p:cNvCxnSpPr>
          <p:nvPr/>
        </p:nvCxnSpPr>
        <p:spPr bwMode="auto">
          <a:xfrm flipV="1">
            <a:off x="2042563" y="6237312"/>
            <a:ext cx="5013713" cy="1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44" name="Rectangle 243"/>
          <p:cNvSpPr/>
          <p:nvPr/>
        </p:nvSpPr>
        <p:spPr>
          <a:xfrm>
            <a:off x="2072277" y="2698812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sp>
        <p:nvSpPr>
          <p:cNvPr id="245" name="Rectangle 244"/>
          <p:cNvSpPr/>
          <p:nvPr/>
        </p:nvSpPr>
        <p:spPr>
          <a:xfrm>
            <a:off x="3353729" y="2689788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cxnSp>
        <p:nvCxnSpPr>
          <p:cNvPr id="248" name="Straight Connector 53"/>
          <p:cNvCxnSpPr>
            <a:cxnSpLocks noChangeShapeType="1"/>
            <a:endCxn id="104" idx="2"/>
          </p:cNvCxnSpPr>
          <p:nvPr/>
        </p:nvCxnSpPr>
        <p:spPr bwMode="auto">
          <a:xfrm flipH="1" flipV="1">
            <a:off x="7054243" y="5045375"/>
            <a:ext cx="2034" cy="1191940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55" name="Straight Connector 53"/>
          <p:cNvCxnSpPr>
            <a:cxnSpLocks noChangeShapeType="1"/>
          </p:cNvCxnSpPr>
          <p:nvPr/>
        </p:nvCxnSpPr>
        <p:spPr bwMode="auto">
          <a:xfrm>
            <a:off x="2987684" y="3106280"/>
            <a:ext cx="0" cy="1305987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58" name="Straight Connector 53"/>
          <p:cNvCxnSpPr>
            <a:cxnSpLocks noChangeShapeType="1"/>
          </p:cNvCxnSpPr>
          <p:nvPr/>
        </p:nvCxnSpPr>
        <p:spPr bwMode="auto">
          <a:xfrm>
            <a:off x="3015127" y="4410784"/>
            <a:ext cx="3579091" cy="1483"/>
          </a:xfrm>
          <a:prstGeom prst="line">
            <a:avLst/>
          </a:prstGeom>
          <a:noFill/>
          <a:ln w="25400" algn="ctr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60" name="Rectangle 259"/>
          <p:cNvSpPr/>
          <p:nvPr/>
        </p:nvSpPr>
        <p:spPr>
          <a:xfrm>
            <a:off x="2987410" y="4171301"/>
            <a:ext cx="6564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</a:t>
            </a:r>
            <a:endParaRPr lang="en-AU" altLang="en-US" sz="1000" b="1" dirty="0"/>
          </a:p>
        </p:txBody>
      </p:sp>
      <p:sp>
        <p:nvSpPr>
          <p:cNvPr id="267" name="Rectangle 266"/>
          <p:cNvSpPr/>
          <p:nvPr/>
        </p:nvSpPr>
        <p:spPr>
          <a:xfrm>
            <a:off x="5226066" y="6051485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68" name="Rectangle 267"/>
          <p:cNvSpPr/>
          <p:nvPr/>
        </p:nvSpPr>
        <p:spPr>
          <a:xfrm>
            <a:off x="5226066" y="4869160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69" name="Rectangle 268"/>
          <p:cNvSpPr/>
          <p:nvPr/>
        </p:nvSpPr>
        <p:spPr>
          <a:xfrm>
            <a:off x="5226066" y="4221088"/>
            <a:ext cx="15841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Data Relationship</a:t>
            </a:r>
            <a:endParaRPr lang="en-AU" altLang="en-US" sz="1000" b="1" dirty="0"/>
          </a:p>
        </p:txBody>
      </p:sp>
      <p:sp>
        <p:nvSpPr>
          <p:cNvPr id="288" name="Rectangle 287"/>
          <p:cNvSpPr/>
          <p:nvPr/>
        </p:nvSpPr>
        <p:spPr>
          <a:xfrm>
            <a:off x="6457155" y="2145050"/>
            <a:ext cx="10841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Hardware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Software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Application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900" b="1" dirty="0" smtClean="0"/>
              <a:t>Support</a:t>
            </a:r>
          </a:p>
        </p:txBody>
      </p:sp>
      <p:sp>
        <p:nvSpPr>
          <p:cNvPr id="80" name="Rectangle 3"/>
          <p:cNvSpPr>
            <a:spLocks noChangeArrowheads="1"/>
          </p:cNvSpPr>
          <p:nvPr/>
        </p:nvSpPr>
        <p:spPr bwMode="auto">
          <a:xfrm>
            <a:off x="2635546" y="2745917"/>
            <a:ext cx="732672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>
                <a:solidFill>
                  <a:schemeClr val="tx1"/>
                </a:solidFill>
                <a:latin typeface="Calibri" pitchFamily="34" charset="0"/>
              </a:rPr>
              <a:t>Data </a:t>
            </a:r>
            <a:r>
              <a:rPr lang="en-AU" altLang="en-US" sz="1000" b="1" dirty="0" smtClean="0">
                <a:solidFill>
                  <a:schemeClr val="tx1"/>
                </a:solidFill>
                <a:latin typeface="Calibri" pitchFamily="34" charset="0"/>
              </a:rPr>
              <a:t>Centre(s)</a:t>
            </a:r>
            <a:endParaRPr lang="en-AU" altLang="en-US" sz="10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2119969" y="2204864"/>
            <a:ext cx="17600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/>
              <a:t>(</a:t>
            </a:r>
            <a:r>
              <a:rPr lang="en-AU" altLang="en-US" sz="1000" b="1" dirty="0" err="1" smtClean="0"/>
              <a:t>AusCORS</a:t>
            </a:r>
            <a:r>
              <a:rPr lang="en-AU" altLang="en-US" sz="1000" b="1" dirty="0" smtClean="0"/>
              <a:t>, </a:t>
            </a:r>
            <a:r>
              <a:rPr lang="en-AU" altLang="en-US" sz="1000" b="1" dirty="0" err="1" smtClean="0"/>
              <a:t>CORSNet</a:t>
            </a:r>
            <a:r>
              <a:rPr lang="en-AU" altLang="en-US" sz="1000" b="1" dirty="0" smtClean="0"/>
              <a:t>-NSW</a:t>
            </a:r>
            <a:r>
              <a:rPr lang="en-AU" altLang="en-US" sz="1000" b="1" dirty="0"/>
              <a:t>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/>
              <a:t>GPSnet etc…)</a:t>
            </a:r>
          </a:p>
        </p:txBody>
      </p:sp>
      <p:sp>
        <p:nvSpPr>
          <p:cNvPr id="84" name="Rectangle 83"/>
          <p:cNvSpPr/>
          <p:nvPr/>
        </p:nvSpPr>
        <p:spPr>
          <a:xfrm>
            <a:off x="1262834" y="3396201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strike="sngStrike" dirty="0" smtClean="0">
                <a:solidFill>
                  <a:srgbClr val="00B050"/>
                </a:solidFill>
              </a:rPr>
              <a:t>GDA94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1" name="Rectangle 90"/>
          <p:cNvSpPr/>
          <p:nvPr/>
        </p:nvSpPr>
        <p:spPr>
          <a:xfrm>
            <a:off x="3832786" y="1495817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strike="sngStrike" dirty="0" smtClean="0">
                <a:solidFill>
                  <a:srgbClr val="00B050"/>
                </a:solidFill>
              </a:rPr>
              <a:t>GDA94 </a:t>
            </a:r>
            <a:endParaRPr lang="en-AU" altLang="en-US" sz="1200" b="1" strike="sngStrike" dirty="0">
              <a:solidFill>
                <a:srgbClr val="00B050"/>
              </a:solidFill>
            </a:endParaRPr>
          </a:p>
        </p:txBody>
      </p:sp>
      <p:sp>
        <p:nvSpPr>
          <p:cNvPr id="92" name="Rectangle 91"/>
          <p:cNvSpPr/>
          <p:nvPr/>
        </p:nvSpPr>
        <p:spPr>
          <a:xfrm>
            <a:off x="2568134" y="1962223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strike="sngStrike" dirty="0" smtClean="0">
                <a:solidFill>
                  <a:srgbClr val="00B050"/>
                </a:solidFill>
              </a:rPr>
              <a:t>GDA94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7319008" y="4221088"/>
            <a:ext cx="7813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strike="sngStrike" dirty="0" smtClean="0">
                <a:solidFill>
                  <a:srgbClr val="FF0000"/>
                </a:solidFill>
              </a:rPr>
              <a:t>! GDA94</a:t>
            </a:r>
            <a:endParaRPr lang="en-AU" altLang="en-US" sz="1200" b="1" strike="sngStrike" dirty="0">
              <a:solidFill>
                <a:srgbClr val="FF0000"/>
              </a:solidFill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7407532" y="4410784"/>
            <a:ext cx="7648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strike="sngStrike" dirty="0" smtClean="0">
                <a:solidFill>
                  <a:srgbClr val="FFC000"/>
                </a:solidFill>
              </a:rPr>
              <a:t>? GDA94</a:t>
            </a:r>
            <a:endParaRPr lang="en-AU" altLang="en-US" sz="1200" b="1" strike="sngStrike" dirty="0">
              <a:solidFill>
                <a:srgbClr val="FFC000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7236296" y="4592161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strike="sngStrike" dirty="0" smtClean="0">
                <a:solidFill>
                  <a:srgbClr val="00B050"/>
                </a:solidFill>
              </a:rPr>
              <a:t>GDA94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7" name="Rectangle 96"/>
          <p:cNvSpPr/>
          <p:nvPr/>
        </p:nvSpPr>
        <p:spPr>
          <a:xfrm>
            <a:off x="7236657" y="4779264"/>
            <a:ext cx="8637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ctr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AU" altLang="en-US" sz="1200" b="1" strike="sngStrike" dirty="0" smtClean="0">
                <a:solidFill>
                  <a:srgbClr val="00B050"/>
                </a:solidFill>
              </a:rPr>
              <a:t>GDA94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8" name="Rectangle 97"/>
          <p:cNvSpPr/>
          <p:nvPr/>
        </p:nvSpPr>
        <p:spPr>
          <a:xfrm>
            <a:off x="1259632" y="6309320"/>
            <a:ext cx="7648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strike="sngStrike" dirty="0" smtClean="0">
                <a:solidFill>
                  <a:srgbClr val="FFC000"/>
                </a:solidFill>
              </a:rPr>
              <a:t>? GDA94</a:t>
            </a:r>
            <a:endParaRPr lang="en-AU" altLang="en-US" sz="1200" b="1" strike="sngStrike" dirty="0">
              <a:solidFill>
                <a:srgbClr val="FFC000"/>
              </a:solidFill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1259632" y="3615316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2574631" y="1783849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0" name="Rectangle 89"/>
          <p:cNvSpPr/>
          <p:nvPr/>
        </p:nvSpPr>
        <p:spPr>
          <a:xfrm>
            <a:off x="3347864" y="4149080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3788210" y="1268760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100" name="Rectangle 99"/>
          <p:cNvSpPr/>
          <p:nvPr/>
        </p:nvSpPr>
        <p:spPr>
          <a:xfrm>
            <a:off x="5315368" y="3432376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105" name="Rectangle 104"/>
          <p:cNvSpPr/>
          <p:nvPr/>
        </p:nvSpPr>
        <p:spPr>
          <a:xfrm>
            <a:off x="8244408" y="4500132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3" name="Right Brace 2"/>
          <p:cNvSpPr/>
          <p:nvPr/>
        </p:nvSpPr>
        <p:spPr>
          <a:xfrm>
            <a:off x="8100030" y="4344198"/>
            <a:ext cx="216385" cy="573565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 b="1" dirty="0"/>
          </a:p>
        </p:txBody>
      </p:sp>
      <p:cxnSp>
        <p:nvCxnSpPr>
          <p:cNvPr id="101" name="Straight Connector 53"/>
          <p:cNvCxnSpPr>
            <a:cxnSpLocks noChangeShapeType="1"/>
          </p:cNvCxnSpPr>
          <p:nvPr/>
        </p:nvCxnSpPr>
        <p:spPr bwMode="auto">
          <a:xfrm flipV="1">
            <a:off x="4617301" y="2080954"/>
            <a:ext cx="2098653" cy="2434"/>
          </a:xfrm>
          <a:prstGeom prst="line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02" name="Straight Connector 53"/>
          <p:cNvCxnSpPr>
            <a:cxnSpLocks noChangeShapeType="1"/>
          </p:cNvCxnSpPr>
          <p:nvPr/>
        </p:nvCxnSpPr>
        <p:spPr bwMode="auto">
          <a:xfrm flipV="1">
            <a:off x="4641490" y="2803467"/>
            <a:ext cx="730501" cy="1"/>
          </a:xfrm>
          <a:prstGeom prst="line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10" name="Straight Connector 53"/>
          <p:cNvCxnSpPr>
            <a:cxnSpLocks noChangeShapeType="1"/>
          </p:cNvCxnSpPr>
          <p:nvPr/>
        </p:nvCxnSpPr>
        <p:spPr bwMode="auto">
          <a:xfrm>
            <a:off x="6968911" y="2821922"/>
            <a:ext cx="0" cy="429118"/>
          </a:xfrm>
          <a:prstGeom prst="line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11" name="Straight Connector 53"/>
          <p:cNvCxnSpPr>
            <a:cxnSpLocks noChangeShapeType="1"/>
          </p:cNvCxnSpPr>
          <p:nvPr/>
        </p:nvCxnSpPr>
        <p:spPr bwMode="auto">
          <a:xfrm>
            <a:off x="5364088" y="2060195"/>
            <a:ext cx="0" cy="1535361"/>
          </a:xfrm>
          <a:prstGeom prst="line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 type="triangl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12" name="Straight Connector 53"/>
          <p:cNvCxnSpPr>
            <a:cxnSpLocks noChangeShapeType="1"/>
          </p:cNvCxnSpPr>
          <p:nvPr/>
        </p:nvCxnSpPr>
        <p:spPr bwMode="auto">
          <a:xfrm>
            <a:off x="4662547" y="3595558"/>
            <a:ext cx="709444" cy="0"/>
          </a:xfrm>
          <a:prstGeom prst="line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13" name="Rectangle 112"/>
          <p:cNvSpPr/>
          <p:nvPr/>
        </p:nvSpPr>
        <p:spPr>
          <a:xfrm>
            <a:off x="6994530" y="2782669"/>
            <a:ext cx="10650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rgbClr val="FF0000"/>
                </a:solidFill>
              </a:rPr>
              <a:t>Business &amp; Tech Relationship</a:t>
            </a:r>
            <a:endParaRPr lang="en-AU" altLang="en-US" sz="1000" b="1" dirty="0">
              <a:solidFill>
                <a:srgbClr val="FF0000"/>
              </a:solidFill>
            </a:endParaRPr>
          </a:p>
        </p:txBody>
      </p:sp>
      <p:cxnSp>
        <p:nvCxnSpPr>
          <p:cNvPr id="114" name="Straight Connector 53"/>
          <p:cNvCxnSpPr>
            <a:cxnSpLocks noChangeShapeType="1"/>
          </p:cNvCxnSpPr>
          <p:nvPr/>
        </p:nvCxnSpPr>
        <p:spPr bwMode="auto">
          <a:xfrm flipV="1">
            <a:off x="1625642" y="1548841"/>
            <a:ext cx="4876748" cy="2434"/>
          </a:xfrm>
          <a:prstGeom prst="line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15" name="Straight Connector 53"/>
          <p:cNvCxnSpPr>
            <a:cxnSpLocks noChangeShapeType="1"/>
          </p:cNvCxnSpPr>
          <p:nvPr/>
        </p:nvCxnSpPr>
        <p:spPr bwMode="auto">
          <a:xfrm>
            <a:off x="2993818" y="1589831"/>
            <a:ext cx="6185" cy="615033"/>
          </a:xfrm>
          <a:prstGeom prst="line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 type="non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16" name="Straight Connector 53"/>
          <p:cNvCxnSpPr>
            <a:cxnSpLocks noChangeShapeType="1"/>
          </p:cNvCxnSpPr>
          <p:nvPr/>
        </p:nvCxnSpPr>
        <p:spPr bwMode="auto">
          <a:xfrm>
            <a:off x="2179490" y="5157192"/>
            <a:ext cx="5926896" cy="0"/>
          </a:xfrm>
          <a:prstGeom prst="line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17" name="Straight Connector 53"/>
          <p:cNvCxnSpPr>
            <a:cxnSpLocks noChangeShapeType="1"/>
          </p:cNvCxnSpPr>
          <p:nvPr/>
        </p:nvCxnSpPr>
        <p:spPr bwMode="auto">
          <a:xfrm>
            <a:off x="2057714" y="6381328"/>
            <a:ext cx="6048672" cy="0"/>
          </a:xfrm>
          <a:prstGeom prst="line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18" name="Straight Connector 53"/>
          <p:cNvCxnSpPr>
            <a:cxnSpLocks noChangeShapeType="1"/>
          </p:cNvCxnSpPr>
          <p:nvPr/>
        </p:nvCxnSpPr>
        <p:spPr bwMode="auto">
          <a:xfrm>
            <a:off x="8106386" y="2107727"/>
            <a:ext cx="0" cy="4273601"/>
          </a:xfrm>
          <a:prstGeom prst="line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 type="non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19" name="Straight Connector 53"/>
          <p:cNvCxnSpPr>
            <a:cxnSpLocks noChangeShapeType="1"/>
          </p:cNvCxnSpPr>
          <p:nvPr/>
        </p:nvCxnSpPr>
        <p:spPr bwMode="auto">
          <a:xfrm flipV="1">
            <a:off x="7253310" y="2082171"/>
            <a:ext cx="853076" cy="3939"/>
          </a:xfrm>
          <a:prstGeom prst="line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 type="triangl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20" name="Rectangle 119"/>
          <p:cNvSpPr/>
          <p:nvPr/>
        </p:nvSpPr>
        <p:spPr>
          <a:xfrm>
            <a:off x="1907704" y="1294142"/>
            <a:ext cx="221093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rgbClr val="FF0000"/>
                </a:solidFill>
              </a:rPr>
              <a:t>Business &amp; Tech Relationship</a:t>
            </a:r>
            <a:endParaRPr lang="en-AU" altLang="en-US" sz="1000" b="1" dirty="0">
              <a:solidFill>
                <a:srgbClr val="FF0000"/>
              </a:solidFill>
            </a:endParaRPr>
          </a:p>
        </p:txBody>
      </p:sp>
      <p:sp>
        <p:nvSpPr>
          <p:cNvPr id="121" name="Rectangle 120"/>
          <p:cNvSpPr/>
          <p:nvPr/>
        </p:nvSpPr>
        <p:spPr>
          <a:xfrm>
            <a:off x="4617449" y="1837919"/>
            <a:ext cx="221093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rgbClr val="FF0000"/>
                </a:solidFill>
              </a:rPr>
              <a:t>Business &amp; Tech Relationship</a:t>
            </a:r>
            <a:endParaRPr lang="en-AU" altLang="en-US" sz="1000" b="1" dirty="0">
              <a:solidFill>
                <a:srgbClr val="FF0000"/>
              </a:solidFill>
            </a:endParaRPr>
          </a:p>
        </p:txBody>
      </p:sp>
      <p:sp>
        <p:nvSpPr>
          <p:cNvPr id="122" name="Rectangle 121"/>
          <p:cNvSpPr/>
          <p:nvPr/>
        </p:nvSpPr>
        <p:spPr>
          <a:xfrm>
            <a:off x="4610323" y="5126995"/>
            <a:ext cx="221093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rgbClr val="FF0000"/>
                </a:solidFill>
              </a:rPr>
              <a:t>Business &amp; Tech Relationship</a:t>
            </a:r>
            <a:endParaRPr lang="en-AU" altLang="en-US" sz="1000" b="1" dirty="0">
              <a:solidFill>
                <a:srgbClr val="FF0000"/>
              </a:solidFill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4610323" y="6351131"/>
            <a:ext cx="221093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rgbClr val="FF0000"/>
                </a:solidFill>
              </a:rPr>
              <a:t>Business &amp; Tech Relationship</a:t>
            </a:r>
            <a:endParaRPr lang="en-AU" altLang="en-US" sz="1000" b="1" dirty="0">
              <a:solidFill>
                <a:srgbClr val="FF0000"/>
              </a:solidFill>
            </a:endParaRPr>
          </a:p>
        </p:txBody>
      </p:sp>
      <p:cxnSp>
        <p:nvCxnSpPr>
          <p:cNvPr id="124" name="Straight Connector 53"/>
          <p:cNvCxnSpPr>
            <a:cxnSpLocks noChangeShapeType="1"/>
          </p:cNvCxnSpPr>
          <p:nvPr/>
        </p:nvCxnSpPr>
        <p:spPr bwMode="auto">
          <a:xfrm>
            <a:off x="7253310" y="3709375"/>
            <a:ext cx="864096" cy="7658"/>
          </a:xfrm>
          <a:prstGeom prst="line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 type="triangl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25" name="Rectangle 124"/>
          <p:cNvSpPr/>
          <p:nvPr/>
        </p:nvSpPr>
        <p:spPr>
          <a:xfrm rot="5400000">
            <a:off x="7410830" y="3110450"/>
            <a:ext cx="176936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rgbClr val="FF0000"/>
                </a:solidFill>
              </a:rPr>
              <a:t>Business &amp; Tech Relationship</a:t>
            </a:r>
            <a:endParaRPr lang="en-AU" altLang="en-US" sz="1000" b="1" dirty="0">
              <a:solidFill>
                <a:srgbClr val="FF0000"/>
              </a:solidFill>
            </a:endParaRPr>
          </a:p>
        </p:txBody>
      </p:sp>
      <p:cxnSp>
        <p:nvCxnSpPr>
          <p:cNvPr id="126" name="Straight Connector 53"/>
          <p:cNvCxnSpPr>
            <a:cxnSpLocks noChangeShapeType="1"/>
          </p:cNvCxnSpPr>
          <p:nvPr/>
        </p:nvCxnSpPr>
        <p:spPr bwMode="auto">
          <a:xfrm>
            <a:off x="1617578" y="1587569"/>
            <a:ext cx="8064" cy="911066"/>
          </a:xfrm>
          <a:prstGeom prst="line">
            <a:avLst/>
          </a:prstGeom>
          <a:noFill/>
          <a:ln w="25400" algn="ctr">
            <a:solidFill>
              <a:srgbClr val="FF0000"/>
            </a:solidFill>
            <a:prstDash val="dash"/>
            <a:round/>
            <a:headEnd type="non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28" name="Rectangle 127"/>
          <p:cNvSpPr/>
          <p:nvPr/>
        </p:nvSpPr>
        <p:spPr>
          <a:xfrm>
            <a:off x="1187624" y="6512989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130" name="Rectangle 6"/>
          <p:cNvSpPr>
            <a:spLocks noChangeArrowheads="1"/>
          </p:cNvSpPr>
          <p:nvPr/>
        </p:nvSpPr>
        <p:spPr bwMode="auto">
          <a:xfrm>
            <a:off x="311747" y="4699146"/>
            <a:ext cx="1412481" cy="58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Private CORS</a:t>
            </a:r>
          </a:p>
          <a:p>
            <a:pPr algn="ctr">
              <a:spcBef>
                <a:spcPct val="0"/>
              </a:spcBef>
              <a:buNone/>
            </a:pPr>
            <a:r>
              <a:rPr lang="en-AU" altLang="en-US" sz="1000" b="1" dirty="0">
                <a:solidFill>
                  <a:schemeClr val="tx1"/>
                </a:solidFill>
              </a:rPr>
              <a:t>(UHF/VHF/NTRIP)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AU" altLang="en-US" sz="1000" b="1" dirty="0">
              <a:solidFill>
                <a:schemeClr val="tx1"/>
              </a:solidFill>
            </a:endParaRPr>
          </a:p>
        </p:txBody>
      </p:sp>
      <p:sp>
        <p:nvSpPr>
          <p:cNvPr id="131" name="Rectangle 6"/>
          <p:cNvSpPr>
            <a:spLocks noChangeArrowheads="1"/>
          </p:cNvSpPr>
          <p:nvPr/>
        </p:nvSpPr>
        <p:spPr bwMode="auto">
          <a:xfrm>
            <a:off x="-108520" y="5679119"/>
            <a:ext cx="1599369" cy="77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rgbClr val="404040"/>
                </a:solidFill>
                <a:latin typeface="Arial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rgbClr val="404040"/>
                </a:solidFill>
                <a:latin typeface="Arial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rgbClr val="404040"/>
                </a:solidFill>
                <a:latin typeface="Arial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rgbClr val="404040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04040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en-AU" altLang="en-US" sz="1000" b="1" dirty="0">
                <a:solidFill>
                  <a:schemeClr val="tx1"/>
                </a:solidFill>
              </a:rPr>
              <a:t>PPP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Dealer Array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Local Single Base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000" b="1" dirty="0" smtClean="0">
                <a:solidFill>
                  <a:schemeClr val="tx1"/>
                </a:solidFill>
              </a:rPr>
              <a:t> (SAT/UHF/VHF/NTRIP)</a:t>
            </a:r>
            <a:endParaRPr lang="en-AU" altLang="en-US" sz="1000" b="1" dirty="0">
              <a:solidFill>
                <a:schemeClr val="tx1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1331640" y="5373216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  <p:sp>
        <p:nvSpPr>
          <p:cNvPr id="135" name="Rectangle 134"/>
          <p:cNvSpPr/>
          <p:nvPr/>
        </p:nvSpPr>
        <p:spPr>
          <a:xfrm>
            <a:off x="1358860" y="5229200"/>
            <a:ext cx="7648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AU" altLang="en-US" sz="1200" b="1" dirty="0" smtClean="0">
                <a:solidFill>
                  <a:srgbClr val="FFC000"/>
                </a:solidFill>
              </a:rPr>
              <a:t>? GDA94</a:t>
            </a:r>
            <a:endParaRPr lang="en-AU" altLang="en-US" sz="1200" b="1" dirty="0">
              <a:solidFill>
                <a:srgbClr val="FFC000"/>
              </a:solidFill>
            </a:endParaRPr>
          </a:p>
        </p:txBody>
      </p:sp>
      <p:sp>
        <p:nvSpPr>
          <p:cNvPr id="136" name="Rectangle 135"/>
          <p:cNvSpPr/>
          <p:nvPr/>
        </p:nvSpPr>
        <p:spPr>
          <a:xfrm>
            <a:off x="7115568" y="2276872"/>
            <a:ext cx="9848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AU" altLang="en-US" sz="1200" b="1" dirty="0" smtClean="0">
                <a:solidFill>
                  <a:srgbClr val="FF0000"/>
                </a:solidFill>
              </a:rPr>
              <a:t>GDA2020 ?</a:t>
            </a:r>
            <a:r>
              <a:rPr lang="en-AU" altLang="en-US" sz="1200" b="1" dirty="0" smtClean="0">
                <a:solidFill>
                  <a:srgbClr val="00B050"/>
                </a:solidFill>
              </a:rPr>
              <a:t> </a:t>
            </a:r>
            <a:endParaRPr lang="en-AU" altLang="en-US" sz="1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25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3600" dirty="0" smtClean="0"/>
              <a:t>GDA2020 - </a:t>
            </a:r>
            <a:r>
              <a:rPr lang="en-AU" sz="3600" dirty="0" smtClean="0">
                <a:solidFill>
                  <a:srgbClr val="FF0000"/>
                </a:solidFill>
              </a:rPr>
              <a:t>HOW</a:t>
            </a:r>
            <a:r>
              <a:rPr lang="en-AU" sz="3200" dirty="0" smtClean="0"/>
              <a:t> do Reference frames matter?</a:t>
            </a:r>
            <a:endParaRPr lang="en-AU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37</a:t>
            </a:fld>
            <a:endParaRPr lang="en-AU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971600" y="2996952"/>
            <a:ext cx="6984776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/>
          <a:lstStyle/>
          <a:p>
            <a:pPr algn="ctr"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charset="0"/>
              <a:buNone/>
              <a:defRPr/>
            </a:pPr>
            <a:r>
              <a:rPr lang="en-AU" sz="2600" smtClean="0">
                <a:latin typeface="+mn-lt"/>
              </a:rPr>
              <a:t>Can we safely ignore reference frames if we want precise positioning?</a:t>
            </a:r>
          </a:p>
        </p:txBody>
      </p:sp>
    </p:spTree>
    <p:extLst>
      <p:ext uri="{BB962C8B-B14F-4D97-AF65-F5344CB8AC3E}">
        <p14:creationId xmlns:p14="http://schemas.microsoft.com/office/powerpoint/2010/main" val="2070146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Overview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38</a:t>
            </a:fld>
            <a:endParaRPr lang="en-AU" dirty="0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323850" y="1268760"/>
            <a:ext cx="8208590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/>
          <a:lstStyle/>
          <a:p>
            <a:pPr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charset="0"/>
              <a:buNone/>
              <a:defRPr/>
            </a:pPr>
            <a:endParaRPr lang="en-AU" sz="2600" dirty="0" smtClean="0">
              <a:latin typeface="+mn-lt"/>
            </a:endParaRP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endParaRPr lang="en-AU" sz="2600" dirty="0" smtClean="0">
              <a:solidFill>
                <a:schemeClr val="bg1">
                  <a:lumMod val="85000"/>
                </a:schemeClr>
              </a:solidFill>
            </a:endParaRP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GDA2020 </a:t>
            </a:r>
            <a:r>
              <a:rPr lang="en-AU" sz="2600" dirty="0">
                <a:solidFill>
                  <a:schemeClr val="bg1">
                    <a:lumMod val="85000"/>
                  </a:schemeClr>
                </a:solidFill>
              </a:rPr>
              <a:t>– WHO’s idea was it</a:t>
            </a: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?</a:t>
            </a: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GDA2020 </a:t>
            </a:r>
            <a:r>
              <a:rPr lang="en-AU" sz="2600" dirty="0">
                <a:solidFill>
                  <a:schemeClr val="bg1">
                    <a:lumMod val="85000"/>
                  </a:schemeClr>
                </a:solidFill>
              </a:rPr>
              <a:t>– WHAT is it</a:t>
            </a: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?</a:t>
            </a: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GDA2020 </a:t>
            </a:r>
            <a:r>
              <a:rPr lang="en-AU" sz="2600" dirty="0">
                <a:solidFill>
                  <a:schemeClr val="bg1">
                    <a:lumMod val="85000"/>
                  </a:schemeClr>
                </a:solidFill>
              </a:rPr>
              <a:t>– </a:t>
            </a: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WHY do we need a new Datum?</a:t>
            </a:r>
            <a:endParaRPr lang="en-AU" sz="2600" dirty="0">
              <a:solidFill>
                <a:schemeClr val="bg1">
                  <a:lumMod val="85000"/>
                </a:schemeClr>
              </a:solidFill>
            </a:endParaRP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GDA2020 – HOW do we do it?</a:t>
            </a: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/>
              <a:t>GDA2020 </a:t>
            </a:r>
            <a:r>
              <a:rPr lang="en-AU" sz="2600" dirty="0"/>
              <a:t>– </a:t>
            </a:r>
            <a:r>
              <a:rPr lang="en-AU" sz="2600" dirty="0" smtClean="0">
                <a:solidFill>
                  <a:srgbClr val="FF0000"/>
                </a:solidFill>
              </a:rPr>
              <a:t>FEEDBACK </a:t>
            </a:r>
            <a:r>
              <a:rPr lang="en-AU" sz="2600" dirty="0" smtClean="0"/>
              <a:t>so far</a:t>
            </a:r>
            <a:endParaRPr lang="en-AU" sz="2600" dirty="0"/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endParaRPr lang="en-AU" sz="2600" dirty="0" smtClean="0"/>
          </a:p>
          <a:p>
            <a:pPr marL="457200" indent="-457200"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n-AU" sz="2600" dirty="0" smtClean="0">
              <a:latin typeface="+mn-lt"/>
            </a:endParaRPr>
          </a:p>
          <a:p>
            <a:pPr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charset="0"/>
              <a:buNone/>
              <a:defRPr/>
            </a:pPr>
            <a:endParaRPr lang="en-AU" sz="2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3032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3600" dirty="0" smtClean="0"/>
              <a:t>GDA2020 – </a:t>
            </a:r>
            <a:r>
              <a:rPr lang="en-AU" sz="3600" dirty="0" smtClean="0">
                <a:solidFill>
                  <a:srgbClr val="FF0000"/>
                </a:solidFill>
              </a:rPr>
              <a:t>FEEDBACK </a:t>
            </a:r>
            <a:r>
              <a:rPr lang="en-AU" sz="3200" dirty="0" smtClean="0"/>
              <a:t>– Current Software</a:t>
            </a:r>
            <a:endParaRPr lang="en-AU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39</a:t>
            </a:fld>
            <a:endParaRPr lang="en-A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6261"/>
            <a:ext cx="9143999" cy="5255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5-Point Star 6"/>
          <p:cNvSpPr/>
          <p:nvPr/>
        </p:nvSpPr>
        <p:spPr>
          <a:xfrm>
            <a:off x="3203848" y="1916832"/>
            <a:ext cx="360040" cy="360040"/>
          </a:xfrm>
          <a:prstGeom prst="star5">
            <a:avLst/>
          </a:prstGeom>
          <a:solidFill>
            <a:srgbClr val="FF0000"/>
          </a:solidFill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21009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GDA2020 – </a:t>
            </a:r>
            <a:r>
              <a:rPr lang="en-AU" dirty="0" smtClean="0">
                <a:solidFill>
                  <a:srgbClr val="FF0000"/>
                </a:solidFill>
              </a:rPr>
              <a:t>WHO</a:t>
            </a:r>
            <a:r>
              <a:rPr lang="en-AU" dirty="0" smtClean="0"/>
              <a:t>’s idea was it?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4</a:t>
            </a:fld>
            <a:endParaRPr lang="en-AU" dirty="0"/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323850" y="1124743"/>
            <a:ext cx="6120358" cy="5616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/>
          <a:lstStyle/>
          <a:p>
            <a:pPr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charset="0"/>
              <a:buNone/>
              <a:defRPr/>
            </a:pPr>
            <a:r>
              <a:rPr lang="en-AU" sz="2600" dirty="0" smtClean="0">
                <a:latin typeface="+mn-lt"/>
              </a:rPr>
              <a:t>Australian spatial policy, governance and implementation</a:t>
            </a:r>
            <a:endParaRPr lang="en-AU" sz="2600" dirty="0">
              <a:latin typeface="+mn-lt"/>
            </a:endParaRPr>
          </a:p>
          <a:p>
            <a:pPr marL="633413" lvl="2" indent="-366713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AU" sz="2000" dirty="0" smtClean="0">
                <a:latin typeface="+mn-lt"/>
              </a:rPr>
              <a:t>ANZLIC – the Spatial Information Council</a:t>
            </a:r>
            <a:endParaRPr lang="en-AU" sz="2000" dirty="0">
              <a:latin typeface="+mn-lt"/>
            </a:endParaRPr>
          </a:p>
          <a:p>
            <a:pPr marL="1090613" lvl="3" indent="-366713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AU" i="1" dirty="0" smtClean="0">
                <a:latin typeface="+mn-lt"/>
              </a:rPr>
              <a:t>Positioning: Australia’s authoritative spatial referencing system. Includes GNSS CORS</a:t>
            </a:r>
            <a:r>
              <a:rPr lang="en-AU" i="1" dirty="0"/>
              <a:t>, Survey control </a:t>
            </a:r>
            <a:r>
              <a:rPr lang="en-AU" i="1" dirty="0" smtClean="0"/>
              <a:t>networks, </a:t>
            </a:r>
            <a:r>
              <a:rPr lang="en-AU" i="1" dirty="0"/>
              <a:t>geodetic </a:t>
            </a:r>
            <a:r>
              <a:rPr lang="en-AU" i="1" dirty="0" smtClean="0">
                <a:latin typeface="+mn-lt"/>
              </a:rPr>
              <a:t>processing, analysis and modelling, geoid and bathymetric surfaces.</a:t>
            </a:r>
          </a:p>
          <a:p>
            <a:pPr marL="633413" lvl="2" indent="-366713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AU" sz="2000" dirty="0" smtClean="0"/>
              <a:t>Intergovernmental </a:t>
            </a:r>
            <a:r>
              <a:rPr lang="en-AU" sz="2000" dirty="0"/>
              <a:t>Committee on Surveying and Mapping (ICSM</a:t>
            </a:r>
            <a:r>
              <a:rPr lang="en-AU" sz="2000" dirty="0" smtClean="0"/>
              <a:t>)</a:t>
            </a:r>
            <a:endParaRPr lang="en-AU" sz="2000" dirty="0"/>
          </a:p>
          <a:p>
            <a:pPr marL="1090613" lvl="3" indent="-366713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AU" sz="2000" dirty="0" smtClean="0"/>
              <a:t>Permanent Committee on Geodesy (PCG) </a:t>
            </a:r>
          </a:p>
          <a:p>
            <a:pPr marL="1547813" lvl="4" indent="-366713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AU" i="1" dirty="0" smtClean="0"/>
              <a:t>Development and implementation of geodetic policy</a:t>
            </a:r>
          </a:p>
          <a:p>
            <a:pPr marL="1547813" lvl="4" indent="-366713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AU" i="1" dirty="0" smtClean="0"/>
              <a:t>Coordination of national geodetic programs</a:t>
            </a:r>
          </a:p>
          <a:p>
            <a:pPr marL="1090613" lvl="3" indent="-366713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AU" sz="2000" dirty="0" smtClean="0"/>
              <a:t>GDA </a:t>
            </a:r>
            <a:r>
              <a:rPr lang="en-AU" sz="2000" dirty="0"/>
              <a:t>Modernisation Implementation Working </a:t>
            </a:r>
            <a:r>
              <a:rPr lang="en-AU" sz="2000" dirty="0" smtClean="0"/>
              <a:t>Group - </a:t>
            </a:r>
            <a:r>
              <a:rPr lang="en-AU" sz="2000" dirty="0"/>
              <a:t>GMIWG </a:t>
            </a:r>
          </a:p>
          <a:p>
            <a:pPr marL="1547813" lvl="4" indent="-366713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AU" i="1" dirty="0"/>
              <a:t>I</a:t>
            </a:r>
            <a:r>
              <a:rPr lang="en-AU" i="1" dirty="0" smtClean="0"/>
              <a:t>mplementation </a:t>
            </a:r>
            <a:r>
              <a:rPr lang="en-AU" i="1" dirty="0"/>
              <a:t>of </a:t>
            </a:r>
            <a:r>
              <a:rPr lang="en-AU" i="1" dirty="0" smtClean="0"/>
              <a:t>GDA2020</a:t>
            </a:r>
            <a:endParaRPr lang="en-AU" i="1" dirty="0"/>
          </a:p>
          <a:p>
            <a:pPr marL="633413" lvl="2" indent="-366713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n-AU" sz="2000" dirty="0">
              <a:latin typeface="+mn-lt"/>
            </a:endParaRPr>
          </a:p>
        </p:txBody>
      </p:sp>
      <p:pic>
        <p:nvPicPr>
          <p:cNvPr id="12" name="Picture 2" descr="http://auscope.org.au/userfiles/image/Geospatial/Geospatial_image.gif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8" y="4897848"/>
            <a:ext cx="2580926" cy="184351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icsm.gov.au/css/img/ICSM-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0134" y="3576016"/>
            <a:ext cx="1905000" cy="107632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find.ga.gov.au/FIND/images/anzli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48658" y="1262545"/>
            <a:ext cx="2276475" cy="77152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icsm.gov.au/img/fsdf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8524" y="2279575"/>
            <a:ext cx="2256610" cy="105093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542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3600" dirty="0" smtClean="0"/>
              <a:t>GDA2020 – </a:t>
            </a:r>
            <a:r>
              <a:rPr lang="en-AU" sz="3600" dirty="0" smtClean="0">
                <a:solidFill>
                  <a:srgbClr val="FF0000"/>
                </a:solidFill>
              </a:rPr>
              <a:t>FEEDBACK </a:t>
            </a:r>
            <a:r>
              <a:rPr lang="en-AU" sz="3200" dirty="0" smtClean="0"/>
              <a:t>– Transformation Tools</a:t>
            </a:r>
            <a:endParaRPr lang="en-AU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40</a:t>
            </a:fld>
            <a:endParaRPr lang="en-A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6" y="1154080"/>
            <a:ext cx="9119294" cy="5371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518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3600" dirty="0" smtClean="0"/>
              <a:t>GDA2020 – </a:t>
            </a:r>
            <a:r>
              <a:rPr lang="en-AU" sz="3600" dirty="0" smtClean="0">
                <a:solidFill>
                  <a:srgbClr val="FF0000"/>
                </a:solidFill>
              </a:rPr>
              <a:t>FEEDBACK </a:t>
            </a:r>
            <a:r>
              <a:rPr lang="en-AU" sz="3200" dirty="0" smtClean="0"/>
              <a:t>– Implementation Date</a:t>
            </a:r>
            <a:endParaRPr lang="en-AU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41</a:t>
            </a:fld>
            <a:endParaRPr lang="en-AU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17861"/>
            <a:ext cx="9125452" cy="501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5-Point Star 6"/>
          <p:cNvSpPr/>
          <p:nvPr/>
        </p:nvSpPr>
        <p:spPr>
          <a:xfrm>
            <a:off x="4932040" y="4365104"/>
            <a:ext cx="360040" cy="360040"/>
          </a:xfrm>
          <a:prstGeom prst="star5">
            <a:avLst/>
          </a:prstGeom>
          <a:solidFill>
            <a:srgbClr val="FF0000"/>
          </a:solidFill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1192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42</a:t>
            </a:fld>
            <a:endParaRPr lang="en-AU"/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346077770"/>
              </p:ext>
            </p:extLst>
          </p:nvPr>
        </p:nvGraphicFramePr>
        <p:xfrm>
          <a:off x="827584" y="1484784"/>
          <a:ext cx="7632848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603251" y="1417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3600" smtClean="0"/>
              <a:t>GDA2020 – </a:t>
            </a:r>
            <a:r>
              <a:rPr lang="en-AU" sz="3600" smtClean="0">
                <a:solidFill>
                  <a:srgbClr val="FF0000"/>
                </a:solidFill>
              </a:rPr>
              <a:t>FEEDBACK </a:t>
            </a:r>
            <a:r>
              <a:rPr lang="en-AU" sz="3200" smtClean="0"/>
              <a:t>– Implementation Date</a:t>
            </a:r>
            <a:endParaRPr lang="en-AU" sz="3200" dirty="0"/>
          </a:p>
        </p:txBody>
      </p:sp>
    </p:spTree>
    <p:extLst>
      <p:ext uri="{BB962C8B-B14F-4D97-AF65-F5344CB8AC3E}">
        <p14:creationId xmlns:p14="http://schemas.microsoft.com/office/powerpoint/2010/main" val="371192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3600" dirty="0" smtClean="0"/>
              <a:t>GDA2020 – </a:t>
            </a:r>
            <a:r>
              <a:rPr lang="en-AU" sz="3600" dirty="0" smtClean="0">
                <a:solidFill>
                  <a:srgbClr val="FF0000"/>
                </a:solidFill>
              </a:rPr>
              <a:t>FEEDBACK </a:t>
            </a:r>
            <a:r>
              <a:rPr lang="en-AU" sz="3200" dirty="0" smtClean="0"/>
              <a:t>- Envisaged Issues</a:t>
            </a:r>
            <a:endParaRPr lang="en-AU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43</a:t>
            </a:fld>
            <a:endParaRPr lang="en-AU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38600"/>
            <a:ext cx="9144000" cy="387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5-Point Star 7"/>
          <p:cNvSpPr/>
          <p:nvPr/>
        </p:nvSpPr>
        <p:spPr>
          <a:xfrm>
            <a:off x="2947839" y="2132856"/>
            <a:ext cx="360040" cy="360040"/>
          </a:xfrm>
          <a:prstGeom prst="star5">
            <a:avLst/>
          </a:prstGeom>
          <a:solidFill>
            <a:srgbClr val="FF0000"/>
          </a:solidFill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1192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3600" dirty="0" smtClean="0"/>
              <a:t>GDA2020 – </a:t>
            </a:r>
            <a:r>
              <a:rPr lang="en-AU" sz="3600" dirty="0" smtClean="0">
                <a:solidFill>
                  <a:srgbClr val="FF0000"/>
                </a:solidFill>
              </a:rPr>
              <a:t>FEEDBACK </a:t>
            </a:r>
            <a:r>
              <a:rPr lang="en-AU" sz="3200" dirty="0" smtClean="0"/>
              <a:t>- </a:t>
            </a:r>
            <a:r>
              <a:rPr lang="en-AU" sz="2800" dirty="0" smtClean="0"/>
              <a:t>Envisaged Issues by Role</a:t>
            </a:r>
            <a:endParaRPr lang="en-AU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44</a:t>
            </a:fld>
            <a:endParaRPr lang="en-A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3" y="1070223"/>
            <a:ext cx="9128137" cy="545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077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3600" dirty="0" smtClean="0"/>
              <a:t>GDA2020 – </a:t>
            </a:r>
            <a:r>
              <a:rPr lang="en-AU" sz="3600" dirty="0" smtClean="0">
                <a:solidFill>
                  <a:srgbClr val="FF0000"/>
                </a:solidFill>
              </a:rPr>
              <a:t>FEEDBACK </a:t>
            </a:r>
            <a:r>
              <a:rPr lang="en-AU" sz="3200" dirty="0" smtClean="0"/>
              <a:t>- </a:t>
            </a:r>
            <a:r>
              <a:rPr lang="en-AU" sz="2600" dirty="0" smtClean="0"/>
              <a:t>Envisaged Issues by Sector</a:t>
            </a:r>
            <a:endParaRPr lang="en-AU" sz="2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45</a:t>
            </a:fld>
            <a:endParaRPr lang="en-A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" y="1124743"/>
            <a:ext cx="8312378" cy="5605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714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3600" dirty="0" smtClean="0"/>
              <a:t>GDA2020 – </a:t>
            </a:r>
            <a:r>
              <a:rPr lang="en-AU" sz="3600" dirty="0" smtClean="0">
                <a:solidFill>
                  <a:srgbClr val="FF0000"/>
                </a:solidFill>
              </a:rPr>
              <a:t>FEEDBACK </a:t>
            </a:r>
            <a:r>
              <a:rPr lang="en-AU" sz="3200" dirty="0" smtClean="0"/>
              <a:t>– What are the Issues?</a:t>
            </a:r>
            <a:endParaRPr lang="en-AU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46</a:t>
            </a:fld>
            <a:endParaRPr lang="en-AU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44590"/>
            <a:ext cx="9144000" cy="365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5-Point Star 7"/>
          <p:cNvSpPr/>
          <p:nvPr/>
        </p:nvSpPr>
        <p:spPr>
          <a:xfrm>
            <a:off x="2987824" y="1700808"/>
            <a:ext cx="360040" cy="360040"/>
          </a:xfrm>
          <a:prstGeom prst="star5">
            <a:avLst/>
          </a:prstGeom>
          <a:solidFill>
            <a:srgbClr val="FF0000"/>
          </a:solidFill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6" name="Straight Connector 5"/>
          <p:cNvCxnSpPr/>
          <p:nvPr/>
        </p:nvCxnSpPr>
        <p:spPr>
          <a:xfrm>
            <a:off x="7452320" y="2348880"/>
            <a:ext cx="21602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172400" y="2348880"/>
            <a:ext cx="86409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851920" y="2967076"/>
            <a:ext cx="295232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039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3600" dirty="0" smtClean="0"/>
              <a:t>GDA2020 – </a:t>
            </a:r>
            <a:r>
              <a:rPr lang="en-AU" sz="3600" dirty="0" smtClean="0">
                <a:solidFill>
                  <a:srgbClr val="FF0000"/>
                </a:solidFill>
              </a:rPr>
              <a:t>FEEDBACK </a:t>
            </a:r>
            <a:r>
              <a:rPr lang="en-AU" sz="3200" dirty="0" smtClean="0"/>
              <a:t>– </a:t>
            </a:r>
            <a:r>
              <a:rPr lang="en-AU" sz="3600" dirty="0" smtClean="0"/>
              <a:t>Desired Tools</a:t>
            </a:r>
            <a:endParaRPr lang="en-AU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47</a:t>
            </a:fld>
            <a:endParaRPr lang="en-AU"/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5"/>
            <a:ext cx="9139292" cy="489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-Point Star 5"/>
          <p:cNvSpPr/>
          <p:nvPr/>
        </p:nvSpPr>
        <p:spPr>
          <a:xfrm>
            <a:off x="1187624" y="3284984"/>
            <a:ext cx="360040" cy="360040"/>
          </a:xfrm>
          <a:prstGeom prst="star5">
            <a:avLst/>
          </a:prstGeom>
          <a:solidFill>
            <a:srgbClr val="FF0000"/>
          </a:solidFill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5-Point Star 6"/>
          <p:cNvSpPr/>
          <p:nvPr/>
        </p:nvSpPr>
        <p:spPr>
          <a:xfrm>
            <a:off x="1979712" y="3645024"/>
            <a:ext cx="360040" cy="360040"/>
          </a:xfrm>
          <a:prstGeom prst="star5">
            <a:avLst/>
          </a:prstGeom>
          <a:solidFill>
            <a:srgbClr val="FF0000"/>
          </a:solidFill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5-Point Star 7"/>
          <p:cNvSpPr/>
          <p:nvPr/>
        </p:nvSpPr>
        <p:spPr>
          <a:xfrm>
            <a:off x="683568" y="3861048"/>
            <a:ext cx="360040" cy="360040"/>
          </a:xfrm>
          <a:prstGeom prst="star5">
            <a:avLst/>
          </a:prstGeom>
          <a:solidFill>
            <a:srgbClr val="FF0000"/>
          </a:solidFill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4934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3600" dirty="0" smtClean="0"/>
              <a:t>GDA2020 – </a:t>
            </a:r>
            <a:r>
              <a:rPr lang="en-AU" sz="3600" dirty="0" smtClean="0">
                <a:solidFill>
                  <a:srgbClr val="FF0000"/>
                </a:solidFill>
              </a:rPr>
              <a:t>FEEDBACK </a:t>
            </a:r>
            <a:r>
              <a:rPr lang="en-AU" sz="3200" dirty="0" smtClean="0"/>
              <a:t>– Regular Updates</a:t>
            </a:r>
            <a:endParaRPr lang="en-AU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48</a:t>
            </a:fld>
            <a:endParaRPr lang="en-A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40718"/>
            <a:ext cx="9123924" cy="3512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351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49</a:t>
            </a:fld>
            <a:endParaRPr lang="en-A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7317"/>
            <a:ext cx="9143998" cy="693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" y="5691903"/>
            <a:ext cx="914399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dirty="0" smtClean="0">
                <a:latin typeface="+mn-lt"/>
              </a:rPr>
              <a:t>Register @ www.gda2020.vic.gov.au</a:t>
            </a:r>
            <a:endParaRPr lang="en-AU" dirty="0">
              <a:latin typeface="+mn-lt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" y="1052736"/>
            <a:ext cx="910748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dirty="0" smtClean="0">
                <a:latin typeface="+mn-lt"/>
              </a:rPr>
              <a:t>QUESTIONS?</a:t>
            </a:r>
            <a:endParaRPr lang="en-A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4662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5</a:t>
            </a:fld>
            <a:endParaRPr lang="en-AU" dirty="0"/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323850" y="1124743"/>
            <a:ext cx="6120358" cy="5616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/>
          <a:lstStyle/>
          <a:p>
            <a:pPr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charset="0"/>
              <a:buNone/>
              <a:defRPr/>
            </a:pPr>
            <a:r>
              <a:rPr lang="en-AU" sz="2600" dirty="0" smtClean="0">
                <a:latin typeface="+mn-lt"/>
              </a:rPr>
              <a:t>Victorian Representatives</a:t>
            </a:r>
            <a:endParaRPr lang="en-AU" sz="2600" dirty="0">
              <a:latin typeface="+mn-lt"/>
            </a:endParaRPr>
          </a:p>
          <a:p>
            <a:pPr marL="633413" lvl="2" indent="-366713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AU" sz="2000" dirty="0" smtClean="0">
                <a:latin typeface="+mn-lt"/>
              </a:rPr>
              <a:t>ANZLIC  - </a:t>
            </a:r>
            <a:r>
              <a:rPr lang="en-AU" sz="2000" dirty="0">
                <a:solidFill>
                  <a:srgbClr val="FF0000"/>
                </a:solidFill>
              </a:rPr>
              <a:t>C</a:t>
            </a:r>
            <a:r>
              <a:rPr lang="en-AU" sz="2000" dirty="0" smtClean="0">
                <a:solidFill>
                  <a:srgbClr val="FF0000"/>
                </a:solidFill>
              </a:rPr>
              <a:t>laire Foo – Executive Director – Spatial Services (DELWP)</a:t>
            </a:r>
          </a:p>
          <a:p>
            <a:pPr marL="633413" lvl="2" indent="-366713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n-AU" sz="2000" dirty="0" smtClean="0">
              <a:solidFill>
                <a:srgbClr val="FF0000"/>
              </a:solidFill>
            </a:endParaRPr>
          </a:p>
          <a:p>
            <a:pPr marL="6096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en-AU" sz="2000" dirty="0" smtClean="0"/>
              <a:t>ICSM - </a:t>
            </a:r>
            <a:r>
              <a:rPr lang="en-AU" sz="2000" dirty="0" smtClean="0">
                <a:solidFill>
                  <a:srgbClr val="FF0000"/>
                </a:solidFill>
              </a:rPr>
              <a:t>John Tulloch – Surveyor General</a:t>
            </a:r>
          </a:p>
          <a:p>
            <a:pPr marL="6096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AU" sz="2000" dirty="0" smtClean="0"/>
          </a:p>
          <a:p>
            <a:pPr marL="1090613" lvl="3" indent="-366713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AU" sz="2000" dirty="0" smtClean="0"/>
              <a:t>PCG - </a:t>
            </a:r>
            <a:r>
              <a:rPr lang="en-AU" sz="2000" dirty="0" smtClean="0">
                <a:solidFill>
                  <a:srgbClr val="FF0000"/>
                </a:solidFill>
              </a:rPr>
              <a:t>Roger Fraser (OSGV)</a:t>
            </a:r>
          </a:p>
          <a:p>
            <a:pPr marL="633413" lvl="2" indent="-366713" eaLnBrk="0" hangingPunct="0">
              <a:spcBef>
                <a:spcPct val="20000"/>
              </a:spcBef>
              <a:buFont typeface="Arial" charset="0"/>
              <a:buChar char="•"/>
              <a:defRPr/>
            </a:pPr>
            <a:endParaRPr lang="en-AU" sz="2000" dirty="0" smtClean="0"/>
          </a:p>
          <a:p>
            <a:pPr marL="1090613" lvl="3" indent="-366713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en-AU" sz="2000" dirty="0" smtClean="0"/>
              <a:t>GMIWG  -    </a:t>
            </a:r>
            <a:r>
              <a:rPr lang="en-AU" sz="2000" dirty="0" smtClean="0">
                <a:solidFill>
                  <a:srgbClr val="FF0000"/>
                </a:solidFill>
              </a:rPr>
              <a:t>Alena </a:t>
            </a:r>
            <a:r>
              <a:rPr lang="en-AU" sz="2000" dirty="0" err="1">
                <a:solidFill>
                  <a:srgbClr val="FF0000"/>
                </a:solidFill>
              </a:rPr>
              <a:t>Moison</a:t>
            </a:r>
            <a:r>
              <a:rPr lang="en-AU" sz="2000" dirty="0">
                <a:solidFill>
                  <a:srgbClr val="FF0000"/>
                </a:solidFill>
              </a:rPr>
              <a:t> </a:t>
            </a:r>
            <a:r>
              <a:rPr lang="en-AU" sz="2000" dirty="0" smtClean="0">
                <a:solidFill>
                  <a:srgbClr val="FF0000"/>
                </a:solidFill>
              </a:rPr>
              <a:t>(DELWP)</a:t>
            </a:r>
            <a:endParaRPr lang="en-AU" sz="2000" dirty="0">
              <a:solidFill>
                <a:srgbClr val="FF0000"/>
              </a:solidFill>
            </a:endParaRPr>
          </a:p>
          <a:p>
            <a:pPr marL="2095500" lvl="6" eaLnBrk="0" hangingPunct="0">
              <a:spcBef>
                <a:spcPct val="20000"/>
              </a:spcBef>
              <a:defRPr/>
            </a:pPr>
            <a:r>
              <a:rPr lang="en-AU" sz="2000" dirty="0" smtClean="0">
                <a:solidFill>
                  <a:srgbClr val="FF0000"/>
                </a:solidFill>
              </a:rPr>
              <a:t>    Dave </a:t>
            </a:r>
            <a:r>
              <a:rPr lang="en-AU" sz="2000" dirty="0" err="1">
                <a:solidFill>
                  <a:srgbClr val="FF0000"/>
                </a:solidFill>
              </a:rPr>
              <a:t>Collett</a:t>
            </a:r>
            <a:r>
              <a:rPr lang="en-AU" sz="2000" dirty="0">
                <a:solidFill>
                  <a:srgbClr val="FF0000"/>
                </a:solidFill>
              </a:rPr>
              <a:t> (</a:t>
            </a:r>
            <a:r>
              <a:rPr lang="en-AU" sz="2000" dirty="0" smtClean="0">
                <a:solidFill>
                  <a:srgbClr val="FF0000"/>
                </a:solidFill>
              </a:rPr>
              <a:t>OSGV)</a:t>
            </a:r>
          </a:p>
          <a:p>
            <a:pPr marL="2095500" lvl="6" eaLnBrk="0" hangingPunct="0">
              <a:spcBef>
                <a:spcPct val="20000"/>
              </a:spcBef>
              <a:defRPr/>
            </a:pPr>
            <a:r>
              <a:rPr lang="en-AU" sz="2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AU" sz="2000" dirty="0" smtClean="0">
                <a:solidFill>
                  <a:srgbClr val="FF0000"/>
                </a:solidFill>
                <a:latin typeface="+mn-lt"/>
              </a:rPr>
              <a:t>   Hayden </a:t>
            </a:r>
            <a:r>
              <a:rPr lang="en-AU" sz="2000" dirty="0" err="1" smtClean="0">
                <a:solidFill>
                  <a:srgbClr val="FF0000"/>
                </a:solidFill>
                <a:latin typeface="+mn-lt"/>
              </a:rPr>
              <a:t>Asmussen</a:t>
            </a:r>
            <a:r>
              <a:rPr lang="en-AU" sz="2000" dirty="0" smtClean="0">
                <a:solidFill>
                  <a:srgbClr val="FF0000"/>
                </a:solidFill>
                <a:latin typeface="+mn-lt"/>
              </a:rPr>
              <a:t> (DELWP)</a:t>
            </a:r>
            <a:endParaRPr lang="en-AU" sz="20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2" name="Picture 2" descr="http://auscope.org.au/userfiles/image/Geospatial/Geospatial_image.gif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8" y="4897848"/>
            <a:ext cx="2580926" cy="184351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icsm.gov.au/css/img/ICSM-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20134" y="3576016"/>
            <a:ext cx="1905000" cy="107632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find.ga.gov.au/FIND/images/anzli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48658" y="1262545"/>
            <a:ext cx="2276475" cy="77152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icsm.gov.au/img/fsdf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8524" y="2279575"/>
            <a:ext cx="2256610" cy="105093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603251" y="1417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mtClean="0"/>
              <a:t>GDA2020 – </a:t>
            </a:r>
            <a:r>
              <a:rPr lang="en-AU" smtClean="0">
                <a:solidFill>
                  <a:srgbClr val="FF0000"/>
                </a:solidFill>
              </a:rPr>
              <a:t>WHO</a:t>
            </a:r>
            <a:r>
              <a:rPr lang="en-AU" smtClean="0"/>
              <a:t>’s idea was it?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8283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50</a:t>
            </a:fld>
            <a:endParaRPr lang="en-AU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0851" y="-10633"/>
            <a:ext cx="8229600" cy="1143000"/>
          </a:xfrm>
        </p:spPr>
        <p:txBody>
          <a:bodyPr>
            <a:normAutofit/>
          </a:bodyPr>
          <a:lstStyle/>
          <a:p>
            <a:r>
              <a:rPr lang="en-AU" dirty="0" smtClean="0"/>
              <a:t>HOLD ON - </a:t>
            </a:r>
            <a:r>
              <a:rPr lang="en-AU" dirty="0" smtClean="0">
                <a:solidFill>
                  <a:srgbClr val="FF0000"/>
                </a:solidFill>
              </a:rPr>
              <a:t>WHAT</a:t>
            </a:r>
            <a:r>
              <a:rPr lang="en-AU" dirty="0" smtClean="0"/>
              <a:t> About Height?</a:t>
            </a:r>
            <a:endParaRPr lang="en-AU" dirty="0"/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323850" y="1916832"/>
            <a:ext cx="8496622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/>
          <a:lstStyle/>
          <a:p>
            <a:pPr lvl="1" eaLnBrk="0" hangingPunct="0">
              <a:buSzPct val="100000"/>
              <a:defRPr/>
            </a:pPr>
            <a:endParaRPr lang="en-AU" sz="2000" dirty="0" smtClean="0"/>
          </a:p>
          <a:p>
            <a:pPr marL="914400" lvl="1" indent="-457200" eaLnBrk="0" hangingPunct="0"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000" dirty="0" smtClean="0"/>
              <a:t>Just like GDA94</a:t>
            </a:r>
            <a:r>
              <a:rPr lang="en-AU" sz="2000" dirty="0"/>
              <a:t> </a:t>
            </a:r>
            <a:r>
              <a:rPr lang="en-AU" sz="2000" dirty="0" smtClean="0"/>
              <a:t>has experienced iterations of the geoid model so too will GDA2020</a:t>
            </a:r>
          </a:p>
          <a:p>
            <a:pPr lvl="2" eaLnBrk="0" hangingPunct="0">
              <a:buSzPct val="100000"/>
              <a:tabLst>
                <a:tab pos="2155825" algn="l"/>
              </a:tabLst>
              <a:defRPr/>
            </a:pPr>
            <a:endParaRPr lang="en-AU" sz="2000" dirty="0" smtClean="0"/>
          </a:p>
          <a:p>
            <a:pPr lvl="2" eaLnBrk="0" hangingPunct="0">
              <a:buSzPct val="100000"/>
              <a:tabLst>
                <a:tab pos="2155825" algn="l"/>
              </a:tabLst>
              <a:defRPr/>
            </a:pPr>
            <a:r>
              <a:rPr lang="en-AU" sz="2000" dirty="0" smtClean="0"/>
              <a:t>GDA94 	= Ausgeoid98, Ausgeoid09</a:t>
            </a:r>
          </a:p>
          <a:p>
            <a:pPr lvl="2" eaLnBrk="0" hangingPunct="0">
              <a:buSzPct val="100000"/>
              <a:tabLst>
                <a:tab pos="2155825" algn="l"/>
              </a:tabLst>
              <a:defRPr/>
            </a:pPr>
            <a:r>
              <a:rPr lang="en-AU" sz="2000" dirty="0" smtClean="0">
                <a:solidFill>
                  <a:srgbClr val="FF0000"/>
                </a:solidFill>
              </a:rPr>
              <a:t>GDA2020	= Ausgeoid2020</a:t>
            </a:r>
          </a:p>
          <a:p>
            <a:pPr marL="800100" lvl="1" indent="-342900" eaLnBrk="0" hangingPunct="0">
              <a:buSzPct val="100000"/>
              <a:buFont typeface="Arial" panose="020B0604020202020204" pitchFamily="34" charset="0"/>
              <a:buChar char="•"/>
              <a:tabLst>
                <a:tab pos="2689225" algn="l"/>
              </a:tabLst>
              <a:defRPr/>
            </a:pPr>
            <a:endParaRPr lang="en-AU" sz="2000" dirty="0" smtClean="0"/>
          </a:p>
          <a:p>
            <a:pPr marL="800100" lvl="1" indent="-342900" eaLnBrk="0" hangingPunct="0">
              <a:buSzPct val="100000"/>
              <a:buFont typeface="Arial" panose="020B0604020202020204" pitchFamily="34" charset="0"/>
              <a:buChar char="•"/>
              <a:tabLst>
                <a:tab pos="2689225" algn="l"/>
              </a:tabLst>
              <a:defRPr/>
            </a:pPr>
            <a:r>
              <a:rPr lang="en-AU" sz="2000" dirty="0"/>
              <a:t>Implementation from </a:t>
            </a:r>
            <a:r>
              <a:rPr lang="en-AU" sz="2000" dirty="0" smtClean="0"/>
              <a:t>?</a:t>
            </a:r>
            <a:endParaRPr lang="en-AU" sz="2000" dirty="0"/>
          </a:p>
          <a:p>
            <a:pPr lvl="1" eaLnBrk="0" hangingPunct="0">
              <a:buSzPct val="100000"/>
              <a:tabLst>
                <a:tab pos="2689225" algn="l"/>
              </a:tabLst>
              <a:defRPr/>
            </a:pPr>
            <a:endParaRPr lang="en-AU" sz="2000" dirty="0" smtClean="0"/>
          </a:p>
          <a:p>
            <a:pPr marL="800100" lvl="1" indent="-342900" eaLnBrk="0" hangingPunct="0">
              <a:buSzPct val="100000"/>
              <a:buFont typeface="Arial" panose="020B0604020202020204" pitchFamily="34" charset="0"/>
              <a:buChar char="•"/>
              <a:tabLst>
                <a:tab pos="2689225" algn="l"/>
              </a:tabLst>
              <a:defRPr/>
            </a:pPr>
            <a:r>
              <a:rPr lang="en-AU" sz="2000" dirty="0" smtClean="0"/>
              <a:t>Vertical adjustment of +0.1m (</a:t>
            </a:r>
            <a:r>
              <a:rPr lang="en-AU" sz="2000" dirty="0" err="1" smtClean="0"/>
              <a:t>approx</a:t>
            </a:r>
            <a:r>
              <a:rPr lang="en-AU" sz="2000" dirty="0" smtClean="0"/>
              <a:t>) to align more coherently with AHD</a:t>
            </a:r>
          </a:p>
          <a:p>
            <a:pPr lvl="1" eaLnBrk="0" hangingPunct="0">
              <a:buSzPct val="100000"/>
              <a:tabLst>
                <a:tab pos="2689225" algn="l"/>
              </a:tabLst>
              <a:defRPr/>
            </a:pPr>
            <a:endParaRPr lang="en-AU" sz="2000" dirty="0" smtClean="0">
              <a:solidFill>
                <a:srgbClr val="FF0000"/>
              </a:solidFill>
            </a:endParaRPr>
          </a:p>
          <a:p>
            <a:pPr marL="800100" lvl="1" indent="-342900" eaLnBrk="0" hangingPunct="0">
              <a:buSzPct val="100000"/>
              <a:buFont typeface="Arial" panose="020B0604020202020204" pitchFamily="34" charset="0"/>
              <a:buChar char="•"/>
              <a:tabLst>
                <a:tab pos="2689225" algn="l"/>
              </a:tabLst>
              <a:defRPr/>
            </a:pPr>
            <a:r>
              <a:rPr lang="en-AU" sz="2000" dirty="0" smtClean="0">
                <a:solidFill>
                  <a:srgbClr val="FF0000"/>
                </a:solidFill>
              </a:rPr>
              <a:t>Note - AHD will NOT Change in the short term!</a:t>
            </a:r>
            <a:endParaRPr lang="en-AU" sz="2000" dirty="0">
              <a:solidFill>
                <a:srgbClr val="FF0000"/>
              </a:solidFill>
            </a:endParaRPr>
          </a:p>
          <a:p>
            <a:pPr lvl="1" eaLnBrk="0" hangingPunct="0">
              <a:spcBef>
                <a:spcPts val="600"/>
              </a:spcBef>
              <a:buSzPct val="100000"/>
              <a:defRPr/>
            </a:pPr>
            <a:endParaRPr lang="en-AU" sz="1600" b="1" dirty="0" smtClean="0"/>
          </a:p>
          <a:p>
            <a:pPr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charset="0"/>
              <a:buNone/>
              <a:defRPr/>
            </a:pPr>
            <a:endParaRPr lang="en-AU" sz="2600" dirty="0" smtClean="0">
              <a:latin typeface="+mn-lt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1283866"/>
            <a:ext cx="8229600" cy="488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dirty="0" smtClean="0">
                <a:solidFill>
                  <a:srgbClr val="FF0000"/>
                </a:solidFill>
              </a:rPr>
              <a:t>“Ausgeoid2020” will be the New Geoid Model</a:t>
            </a:r>
            <a:endParaRPr lang="en-A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11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Overview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6</a:t>
            </a:fld>
            <a:endParaRPr lang="en-AU" dirty="0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323850" y="1268760"/>
            <a:ext cx="8208590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/>
          <a:lstStyle/>
          <a:p>
            <a:pPr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charset="0"/>
              <a:buNone/>
              <a:defRPr/>
            </a:pPr>
            <a:endParaRPr lang="en-AU" sz="2600" dirty="0" smtClean="0">
              <a:latin typeface="+mn-lt"/>
            </a:endParaRP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endParaRPr lang="en-AU" sz="2600" dirty="0" smtClean="0">
              <a:solidFill>
                <a:schemeClr val="bg1">
                  <a:lumMod val="85000"/>
                </a:schemeClr>
              </a:solidFill>
            </a:endParaRP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GDA2020 </a:t>
            </a:r>
            <a:r>
              <a:rPr lang="en-AU" sz="2600" dirty="0">
                <a:solidFill>
                  <a:schemeClr val="bg1">
                    <a:lumMod val="85000"/>
                  </a:schemeClr>
                </a:solidFill>
              </a:rPr>
              <a:t>– WHO’s idea was it</a:t>
            </a: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?</a:t>
            </a: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/>
              <a:t>GDA2020 </a:t>
            </a:r>
            <a:r>
              <a:rPr lang="en-AU" sz="2600" dirty="0"/>
              <a:t>– </a:t>
            </a:r>
            <a:r>
              <a:rPr lang="en-AU" sz="2600" dirty="0">
                <a:solidFill>
                  <a:srgbClr val="FF0000"/>
                </a:solidFill>
              </a:rPr>
              <a:t>WHAT </a:t>
            </a:r>
            <a:r>
              <a:rPr lang="en-AU" sz="2600" dirty="0"/>
              <a:t>is it</a:t>
            </a:r>
            <a:r>
              <a:rPr lang="en-AU" sz="2600" dirty="0" smtClean="0"/>
              <a:t>?</a:t>
            </a: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GDA2020 </a:t>
            </a:r>
            <a:r>
              <a:rPr lang="en-AU" sz="2600" dirty="0">
                <a:solidFill>
                  <a:schemeClr val="bg1">
                    <a:lumMod val="85000"/>
                  </a:schemeClr>
                </a:solidFill>
              </a:rPr>
              <a:t>– </a:t>
            </a: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WHY do we need a new Datum?</a:t>
            </a:r>
            <a:endParaRPr lang="en-AU" sz="2600" dirty="0">
              <a:solidFill>
                <a:schemeClr val="bg1">
                  <a:lumMod val="85000"/>
                </a:schemeClr>
              </a:solidFill>
            </a:endParaRP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GDA2020 – HOW do we do it?</a:t>
            </a: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GDA2020 </a:t>
            </a:r>
            <a:r>
              <a:rPr lang="en-AU" sz="2600" dirty="0">
                <a:solidFill>
                  <a:schemeClr val="bg1">
                    <a:lumMod val="85000"/>
                  </a:schemeClr>
                </a:solidFill>
              </a:rPr>
              <a:t>– </a:t>
            </a:r>
            <a:r>
              <a:rPr lang="en-AU" sz="2600" dirty="0" smtClean="0">
                <a:solidFill>
                  <a:schemeClr val="bg1">
                    <a:lumMod val="85000"/>
                  </a:schemeClr>
                </a:solidFill>
              </a:rPr>
              <a:t>FEEDBACK so far</a:t>
            </a:r>
            <a:endParaRPr lang="en-AU" sz="2600" dirty="0">
              <a:solidFill>
                <a:schemeClr val="bg1">
                  <a:lumMod val="85000"/>
                </a:schemeClr>
              </a:solidFill>
            </a:endParaRPr>
          </a:p>
          <a:p>
            <a:pPr marL="914400" lvl="1" indent="-457200" eaLnBrk="0" hangingPunct="0">
              <a:spcAft>
                <a:spcPts val="600"/>
              </a:spcAft>
              <a:buSzPct val="100000"/>
              <a:buFont typeface="Arial" panose="020B0604020202020204" pitchFamily="34" charset="0"/>
              <a:buChar char="•"/>
              <a:defRPr/>
            </a:pPr>
            <a:endParaRPr lang="en-AU" sz="2600" dirty="0" smtClean="0"/>
          </a:p>
          <a:p>
            <a:pPr marL="457200" indent="-457200"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n-AU" sz="2600" dirty="0" smtClean="0">
              <a:latin typeface="+mn-lt"/>
            </a:endParaRPr>
          </a:p>
          <a:p>
            <a:pPr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charset="0"/>
              <a:buNone/>
              <a:defRPr/>
            </a:pPr>
            <a:endParaRPr lang="en-AU" sz="2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3032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GDA2020 – </a:t>
            </a:r>
            <a:r>
              <a:rPr lang="en-AU" dirty="0" smtClean="0">
                <a:solidFill>
                  <a:srgbClr val="FF0000"/>
                </a:solidFill>
              </a:rPr>
              <a:t>WHAT</a:t>
            </a:r>
            <a:r>
              <a:rPr lang="en-AU" dirty="0" smtClean="0"/>
              <a:t> is it?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7</a:t>
            </a:fld>
            <a:endParaRPr lang="en-AU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323850" y="1268760"/>
            <a:ext cx="8496622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/>
          <a:lstStyle/>
          <a:p>
            <a:pPr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charset="0"/>
              <a:buNone/>
              <a:defRPr/>
            </a:pPr>
            <a:r>
              <a:rPr lang="en-AU" sz="2600" dirty="0" smtClean="0">
                <a:latin typeface="+mn-lt"/>
              </a:rPr>
              <a:t>A </a:t>
            </a:r>
            <a:r>
              <a:rPr lang="en-AU" sz="2600" dirty="0" smtClean="0"/>
              <a:t>two-frame datum concept</a:t>
            </a:r>
          </a:p>
          <a:p>
            <a:pPr lvl="1" eaLnBrk="0" hangingPunct="0">
              <a:buSzPct val="100000"/>
              <a:defRPr/>
            </a:pPr>
            <a:r>
              <a:rPr lang="en-AU" sz="2600" b="1" dirty="0" smtClean="0">
                <a:latin typeface="+mn-lt"/>
              </a:rPr>
              <a:t>1. Static frame</a:t>
            </a:r>
            <a:r>
              <a:rPr lang="en-AU" sz="2600" dirty="0" smtClean="0">
                <a:latin typeface="+mn-lt"/>
              </a:rPr>
              <a:t> </a:t>
            </a:r>
          </a:p>
          <a:p>
            <a:pPr marL="914400" lvl="1" indent="-457200" eaLnBrk="0" hangingPunct="0"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000" dirty="0" smtClean="0"/>
              <a:t>Conventional static datum with rigorous uncertainty</a:t>
            </a:r>
          </a:p>
          <a:p>
            <a:pPr marL="914400" lvl="1" indent="-457200" eaLnBrk="0" hangingPunct="0"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000" dirty="0" smtClean="0"/>
              <a:t>Just like GDA94, i.e. based on ITRF and fixed at a specific epoch:</a:t>
            </a:r>
          </a:p>
          <a:p>
            <a:pPr lvl="2" eaLnBrk="0" hangingPunct="0">
              <a:buSzPct val="100000"/>
              <a:tabLst>
                <a:tab pos="2155825" algn="l"/>
              </a:tabLst>
              <a:defRPr/>
            </a:pPr>
            <a:r>
              <a:rPr lang="en-AU" sz="2000" dirty="0" smtClean="0"/>
              <a:t>GDA94 	= ITRF1992 @ 1994.0</a:t>
            </a:r>
          </a:p>
          <a:p>
            <a:pPr lvl="2" eaLnBrk="0" hangingPunct="0">
              <a:buSzPct val="100000"/>
              <a:tabLst>
                <a:tab pos="2155825" algn="l"/>
              </a:tabLst>
              <a:defRPr/>
            </a:pPr>
            <a:r>
              <a:rPr lang="en-AU" sz="2000" dirty="0" smtClean="0">
                <a:solidFill>
                  <a:srgbClr val="FF0000"/>
                </a:solidFill>
              </a:rPr>
              <a:t>GDA2020	= </a:t>
            </a:r>
            <a:r>
              <a:rPr lang="en-AU" sz="2000" dirty="0">
                <a:solidFill>
                  <a:srgbClr val="FF0000"/>
                </a:solidFill>
              </a:rPr>
              <a:t>ITRF2014 @ </a:t>
            </a:r>
            <a:r>
              <a:rPr lang="en-AU" sz="2000" dirty="0" smtClean="0">
                <a:solidFill>
                  <a:srgbClr val="FF0000"/>
                </a:solidFill>
              </a:rPr>
              <a:t>2020.0</a:t>
            </a:r>
          </a:p>
          <a:p>
            <a:pPr marL="800100" lvl="1" indent="-342900" eaLnBrk="0" hangingPunct="0">
              <a:buSzPct val="100000"/>
              <a:buFont typeface="Arial" panose="020B0604020202020204" pitchFamily="34" charset="0"/>
              <a:buChar char="•"/>
              <a:tabLst>
                <a:tab pos="2689225" algn="l"/>
              </a:tabLst>
              <a:defRPr/>
            </a:pPr>
            <a:r>
              <a:rPr lang="en-AU" sz="2000" dirty="0" smtClean="0"/>
              <a:t>Implementation from 1 January 2017</a:t>
            </a:r>
          </a:p>
          <a:p>
            <a:pPr marL="800100" lvl="1" indent="-342900" eaLnBrk="0" hangingPunct="0">
              <a:buSzPct val="100000"/>
              <a:buFont typeface="Arial" panose="020B0604020202020204" pitchFamily="34" charset="0"/>
              <a:buChar char="•"/>
              <a:tabLst>
                <a:tab pos="2689225" algn="l"/>
              </a:tabLst>
              <a:defRPr/>
            </a:pPr>
            <a:r>
              <a:rPr lang="en-AU" sz="2000" dirty="0" smtClean="0"/>
              <a:t>Plate motion model + distortion model</a:t>
            </a:r>
          </a:p>
          <a:p>
            <a:pPr marL="800100" lvl="1" indent="-342900" eaLnBrk="0" hangingPunct="0">
              <a:buSzPct val="100000"/>
              <a:buFont typeface="Arial" panose="020B0604020202020204" pitchFamily="34" charset="0"/>
              <a:buChar char="•"/>
              <a:tabLst>
                <a:tab pos="2689225" algn="l"/>
              </a:tabLst>
              <a:defRPr/>
            </a:pPr>
            <a:r>
              <a:rPr lang="en-AU" sz="2000" dirty="0" smtClean="0">
                <a:solidFill>
                  <a:srgbClr val="FF0000"/>
                </a:solidFill>
              </a:rPr>
              <a:t>Horizontal shift of approximately 1.8m compared to GDA94</a:t>
            </a:r>
            <a:endParaRPr lang="en-AU" sz="2000" dirty="0">
              <a:solidFill>
                <a:srgbClr val="FF0000"/>
              </a:solidFill>
            </a:endParaRPr>
          </a:p>
          <a:p>
            <a:pPr lvl="1" eaLnBrk="0" hangingPunct="0">
              <a:spcBef>
                <a:spcPts val="600"/>
              </a:spcBef>
              <a:buSzPct val="100000"/>
              <a:defRPr/>
            </a:pPr>
            <a:endParaRPr lang="en-AU" sz="1600" b="1" dirty="0" smtClean="0"/>
          </a:p>
          <a:p>
            <a:pPr lvl="1" eaLnBrk="0" hangingPunct="0">
              <a:spcBef>
                <a:spcPts val="600"/>
              </a:spcBef>
              <a:buSzPct val="100000"/>
              <a:defRPr/>
            </a:pPr>
            <a:r>
              <a:rPr lang="en-AU" sz="2600" b="1" dirty="0" smtClean="0"/>
              <a:t>2. Continuously realised frame</a:t>
            </a:r>
          </a:p>
          <a:p>
            <a:pPr marL="914400" lvl="1" indent="-457200" eaLnBrk="0" hangingPunct="0"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000" dirty="0" smtClean="0"/>
              <a:t>Time dependent reference frame</a:t>
            </a:r>
          </a:p>
          <a:p>
            <a:pPr marL="914400" lvl="1" indent="-457200" eaLnBrk="0" hangingPunct="0"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000" dirty="0" smtClean="0"/>
              <a:t>Continuously realised (or aligned with ITRF)</a:t>
            </a:r>
          </a:p>
          <a:p>
            <a:pPr marL="914400" lvl="1" indent="-457200" eaLnBrk="0" hangingPunct="0"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000" dirty="0" smtClean="0"/>
              <a:t>Proposed for 2020 onwards</a:t>
            </a:r>
          </a:p>
          <a:p>
            <a:pPr marL="914400" lvl="1" indent="-457200" eaLnBrk="0" hangingPunct="0"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000" dirty="0" smtClean="0"/>
              <a:t>Full deformation modelling capability</a:t>
            </a:r>
          </a:p>
          <a:p>
            <a:pPr marL="914400" lvl="1" indent="-457200" eaLnBrk="0" hangingPunct="0">
              <a:buSzPct val="100000"/>
              <a:buFont typeface="Arial" panose="020B0604020202020204" pitchFamily="34" charset="0"/>
              <a:buChar char="•"/>
              <a:defRPr/>
            </a:pPr>
            <a:r>
              <a:rPr lang="en-AU" sz="2000" dirty="0" smtClean="0"/>
              <a:t>Static frame maintained until no longer needed</a:t>
            </a:r>
          </a:p>
          <a:p>
            <a:pPr eaLnBrk="0" hangingPunct="0">
              <a:spcBef>
                <a:spcPct val="20000"/>
              </a:spcBef>
              <a:spcAft>
                <a:spcPts val="1200"/>
              </a:spcAft>
              <a:buClr>
                <a:schemeClr val="bg1"/>
              </a:buClr>
              <a:buSzPct val="100000"/>
              <a:buFont typeface="Arial" charset="0"/>
              <a:buNone/>
              <a:defRPr/>
            </a:pPr>
            <a:endParaRPr lang="en-AU" sz="2600" dirty="0" smtClean="0">
              <a:latin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7544" y="1772816"/>
            <a:ext cx="7920880" cy="2736304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012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4F27A-39B1-44E5-9C7D-2E36F3CD6A94}" type="slidenum">
              <a:rPr lang="en-AU" smtClean="0"/>
              <a:pPr/>
              <a:t>8</a:t>
            </a:fld>
            <a:endParaRPr lang="en-AU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0851" y="1340768"/>
            <a:ext cx="4193157" cy="4968552"/>
          </a:xfrm>
        </p:spPr>
        <p:txBody>
          <a:bodyPr lIns="90000">
            <a:noAutofit/>
          </a:bodyPr>
          <a:lstStyle/>
          <a:p>
            <a:pPr marL="0" lvl="1" indent="0" eaLnBrk="1" hangingPunct="1">
              <a:spcBef>
                <a:spcPts val="0"/>
              </a:spcBef>
              <a:spcAft>
                <a:spcPts val="1800"/>
              </a:spcAft>
              <a:buNone/>
              <a:defRPr/>
            </a:pPr>
            <a:r>
              <a:rPr lang="en-AU" sz="2400" b="0" smtClean="0">
                <a:latin typeface="+mj-lt"/>
                <a:cs typeface="Verdana" pitchFamily="34" charset="0"/>
              </a:rPr>
              <a:t>Eight Australian Fiducial Network (AFN) GPS CORS sites in Australia, established early 1990s</a:t>
            </a:r>
          </a:p>
          <a:p>
            <a:pPr marL="0" lvl="1" indent="0" eaLnBrk="1" hangingPunct="1">
              <a:spcBef>
                <a:spcPts val="0"/>
              </a:spcBef>
              <a:spcAft>
                <a:spcPts val="1800"/>
              </a:spcAft>
              <a:buNone/>
              <a:defRPr/>
            </a:pPr>
            <a:r>
              <a:rPr lang="en-AU" sz="2400" b="0" smtClean="0">
                <a:latin typeface="+mj-lt"/>
                <a:cs typeface="Verdana" pitchFamily="34" charset="0"/>
              </a:rPr>
              <a:t>AFN </a:t>
            </a:r>
            <a:r>
              <a:rPr lang="en-AU" sz="2400" b="0">
                <a:latin typeface="+mj-lt"/>
                <a:cs typeface="Verdana" pitchFamily="34" charset="0"/>
              </a:rPr>
              <a:t>sites formed part of a global tracking network contributing to </a:t>
            </a:r>
            <a:r>
              <a:rPr lang="en-AU" sz="2400" b="0" smtClean="0">
                <a:latin typeface="+mj-lt"/>
                <a:cs typeface="Verdana" pitchFamily="34" charset="0"/>
              </a:rPr>
              <a:t>ITRF</a:t>
            </a:r>
          </a:p>
          <a:p>
            <a:pPr marL="0" lvl="1" indent="0" eaLnBrk="1" hangingPunct="1">
              <a:spcBef>
                <a:spcPts val="0"/>
              </a:spcBef>
              <a:spcAft>
                <a:spcPts val="1800"/>
              </a:spcAft>
              <a:buNone/>
              <a:defRPr/>
            </a:pPr>
            <a:r>
              <a:rPr lang="en-AU" sz="2400" b="0" smtClean="0">
                <a:latin typeface="+mj-lt"/>
                <a:cs typeface="Verdana" pitchFamily="34" charset="0"/>
              </a:rPr>
              <a:t>GDA94 = ITRF 1992 @ epoch 1994.0</a:t>
            </a:r>
          </a:p>
          <a:p>
            <a:pPr marL="0" lvl="1" indent="0" eaLnBrk="1" hangingPunct="1">
              <a:spcBef>
                <a:spcPts val="0"/>
              </a:spcBef>
              <a:spcAft>
                <a:spcPts val="1800"/>
              </a:spcAft>
              <a:buNone/>
              <a:defRPr/>
            </a:pPr>
            <a:r>
              <a:rPr lang="en-AU" sz="2400" b="1" smtClean="0">
                <a:latin typeface="+mj-lt"/>
                <a:cs typeface="Verdana" pitchFamily="34" charset="0"/>
              </a:rPr>
              <a:t>A static datum</a:t>
            </a:r>
          </a:p>
          <a:p>
            <a:pPr marL="0" lvl="1" indent="0" eaLnBrk="1" hangingPunct="1">
              <a:defRPr/>
            </a:pPr>
            <a:endParaRPr lang="en-AU" sz="2400" b="0">
              <a:latin typeface="+mj-lt"/>
              <a:cs typeface="Verdana" pitchFamily="34" charset="0"/>
            </a:endParaRPr>
          </a:p>
          <a:p>
            <a:pPr marL="0" lvl="1" indent="0" eaLnBrk="1" hangingPunct="1">
              <a:defRPr/>
            </a:pPr>
            <a:endParaRPr lang="en-AU" sz="2400" b="0" smtClean="0">
              <a:latin typeface="+mj-lt"/>
              <a:cs typeface="Verdana" pitchFamily="34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275" y="1897063"/>
            <a:ext cx="4305157" cy="441225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603251" y="1417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mtClean="0"/>
              <a:t>HOLD ON - </a:t>
            </a:r>
            <a:r>
              <a:rPr lang="en-AU" smtClean="0">
                <a:solidFill>
                  <a:srgbClr val="FF0000"/>
                </a:solidFill>
              </a:rPr>
              <a:t>WHAT</a:t>
            </a:r>
            <a:r>
              <a:rPr lang="en-AU" smtClean="0"/>
              <a:t> is GDA94?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0953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048375" y="5411788"/>
            <a:ext cx="3095625" cy="1431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AU"/>
          </a:p>
        </p:txBody>
      </p:sp>
      <p:sp>
        <p:nvSpPr>
          <p:cNvPr id="11" name="Content Placeholder 5"/>
          <p:cNvSpPr>
            <a:spLocks noGrp="1"/>
          </p:cNvSpPr>
          <p:nvPr>
            <p:ph idx="1"/>
          </p:nvPr>
        </p:nvSpPr>
        <p:spPr>
          <a:xfrm>
            <a:off x="323528" y="1196752"/>
            <a:ext cx="8229600" cy="4968552"/>
          </a:xfrm>
        </p:spPr>
        <p:txBody>
          <a:bodyPr lIns="90000" tIns="180000"/>
          <a:lstStyle/>
          <a:p>
            <a:pPr marL="0" lvl="1" indent="0" eaLnBrk="1" hangingPunct="1">
              <a:buNone/>
              <a:defRPr/>
            </a:pPr>
            <a:r>
              <a:rPr lang="en-AU" sz="2000" b="0" smtClean="0">
                <a:latin typeface="+mj-lt"/>
                <a:cs typeface="Verdana" pitchFamily="34" charset="0"/>
              </a:rPr>
              <a:t>8 AFN GPS CORS sites, observed with global IGS network</a:t>
            </a:r>
          </a:p>
          <a:p>
            <a:pPr marL="0" lvl="1" indent="0" eaLnBrk="1" hangingPunct="1">
              <a:buNone/>
              <a:defRPr/>
            </a:pPr>
            <a:r>
              <a:rPr lang="en-AU" sz="2000" b="0" smtClean="0">
                <a:latin typeface="+mj-lt"/>
                <a:cs typeface="Verdana" pitchFamily="34" charset="0"/>
              </a:rPr>
              <a:t>Gazetted with static (fixed) coordinates</a:t>
            </a:r>
          </a:p>
        </p:txBody>
      </p:sp>
      <p:sp>
        <p:nvSpPr>
          <p:cNvPr id="22532" name="Slide Number Placeholder 9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6F78927-E605-4A42-84CD-803F9F7C8D7B}" type="slidenum">
              <a:rPr lang="en-US" altLang="en-US" smtClean="0">
                <a:solidFill>
                  <a:srgbClr val="000000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en-US" smtClean="0">
              <a:solidFill>
                <a:srgbClr val="00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7766050" y="2787650"/>
            <a:ext cx="328613" cy="639763"/>
          </a:xfrm>
          <a:prstGeom prst="straightConnector1">
            <a:avLst/>
          </a:prstGeom>
          <a:ln>
            <a:solidFill>
              <a:schemeClr val="tx1">
                <a:lumMod val="50000"/>
              </a:schemeClr>
            </a:solidFill>
            <a:tailEnd type="arrow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535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571750"/>
            <a:ext cx="4822825" cy="396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2536" name="Object 2"/>
          <p:cNvGraphicFramePr>
            <a:graphicFrameLocks noChangeAspect="1"/>
          </p:cNvGraphicFramePr>
          <p:nvPr/>
        </p:nvGraphicFramePr>
        <p:xfrm>
          <a:off x="5410200" y="2655888"/>
          <a:ext cx="3538538" cy="3687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Photo Editor Photo" r:id="rId5" imgW="7419048" imgH="7733333" progId="MSPhotoEd.3">
                  <p:embed/>
                </p:oleObj>
              </mc:Choice>
              <mc:Fallback>
                <p:oleObj name="Photo Editor Photo" r:id="rId5" imgW="7419048" imgH="7733333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2655888"/>
                        <a:ext cx="3538538" cy="3687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323712" y="2226311"/>
            <a:ext cx="373876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AU" sz="1600" b="1" smtClean="0">
                <a:solidFill>
                  <a:schemeClr val="tx1">
                    <a:lumMod val="50000"/>
                  </a:schemeClr>
                </a:solidFill>
              </a:rPr>
              <a:t>Australian Fiducial Network</a:t>
            </a:r>
          </a:p>
        </p:txBody>
      </p:sp>
      <p:pic>
        <p:nvPicPr>
          <p:cNvPr id="12" name="Picture 4" descr="C:\Data\Presentations\GeoRabble\Alice Springs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11788"/>
            <a:ext cx="1584176" cy="1188132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V="1">
            <a:off x="1259632" y="4149080"/>
            <a:ext cx="1368152" cy="1978670"/>
          </a:xfrm>
          <a:prstGeom prst="straightConnector1">
            <a:avLst/>
          </a:prstGeom>
          <a:ln w="19050">
            <a:solidFill>
              <a:schemeClr val="bg2"/>
            </a:solidFill>
            <a:tailEnd type="triangle" w="med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2"/>
          <p:cNvSpPr txBox="1">
            <a:spLocks noChangeArrowheads="1"/>
          </p:cNvSpPr>
          <p:nvPr/>
        </p:nvSpPr>
        <p:spPr bwMode="auto">
          <a:xfrm>
            <a:off x="6296471" y="2159000"/>
            <a:ext cx="237998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AU" altLang="en-US" sz="2000"/>
              <a:t>ITRF1992 @ </a:t>
            </a:r>
            <a:r>
              <a:rPr lang="en-AU" altLang="en-US" sz="2000" smtClean="0"/>
              <a:t>1994.0</a:t>
            </a:r>
            <a:endParaRPr lang="en-AU" altLang="en-US" sz="2000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603251" y="1417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mtClean="0"/>
              <a:t>HOLD ON - </a:t>
            </a:r>
            <a:r>
              <a:rPr lang="en-AU" smtClean="0">
                <a:solidFill>
                  <a:srgbClr val="FF0000"/>
                </a:solidFill>
              </a:rPr>
              <a:t>WHAT</a:t>
            </a:r>
            <a:r>
              <a:rPr lang="en-AU" smtClean="0"/>
              <a:t> is GDA94?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4953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/>
      </a:spPr>
      <a:bodyPr rtlCol="0" anchor="ctr"/>
      <a:lstStyle>
        <a:defPPr algn="ctr">
          <a:defRPr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4143</TotalTime>
  <Words>3215</Words>
  <Application>Microsoft Office PowerPoint</Application>
  <PresentationFormat>On-screen Show (4:3)</PresentationFormat>
  <Paragraphs>880</Paragraphs>
  <Slides>50</Slides>
  <Notes>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2" baseType="lpstr">
      <vt:lpstr>Office Theme</vt:lpstr>
      <vt:lpstr>Photo Editor Photo</vt:lpstr>
      <vt:lpstr>Register @ www.gda2020.vic.gov.au</vt:lpstr>
      <vt:lpstr>Overview</vt:lpstr>
      <vt:lpstr>Overview</vt:lpstr>
      <vt:lpstr>GDA2020 – WHO’s idea was it?</vt:lpstr>
      <vt:lpstr>PowerPoint Presentation</vt:lpstr>
      <vt:lpstr>Overview</vt:lpstr>
      <vt:lpstr>GDA2020 – WHAT is it?</vt:lpstr>
      <vt:lpstr>PowerPoint Presentation</vt:lpstr>
      <vt:lpstr>PowerPoint Presentation</vt:lpstr>
      <vt:lpstr>HOLD ON - WHAT is GDA94?</vt:lpstr>
      <vt:lpstr>PowerPoint Presentation</vt:lpstr>
      <vt:lpstr>HOLD ON - WHAT is GDA94?</vt:lpstr>
      <vt:lpstr>GDA2020 – WHAT is it?</vt:lpstr>
      <vt:lpstr>GDA2020 – WHAT is its establishment?</vt:lpstr>
      <vt:lpstr>GDA2020 – WHAT is the rollout?</vt:lpstr>
      <vt:lpstr>GDA2020 – WHAT are the consumables?</vt:lpstr>
      <vt:lpstr>Overview</vt:lpstr>
      <vt:lpstr>GDA2020 - WHY do we need a new datum?</vt:lpstr>
      <vt:lpstr>GDA2020 - WHY do we need a new datum?</vt:lpstr>
      <vt:lpstr>PowerPoint Presentation</vt:lpstr>
      <vt:lpstr>GDA2020 - WHY do we need a new datum?</vt:lpstr>
      <vt:lpstr>GDA2020 - WHY do we need a new datum?</vt:lpstr>
      <vt:lpstr>Overview</vt:lpstr>
      <vt:lpstr> GDA2020 – HOW? Using CORS as an Example</vt:lpstr>
      <vt:lpstr> GDA2020 – HOW? - CORS Components</vt:lpstr>
      <vt:lpstr> GNSS Data Relationships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GNSS Datum Relationships – GDA2020 – What if?</vt:lpstr>
      <vt:lpstr> GNSS Datum Relationships – GDA2020 – What if?</vt:lpstr>
      <vt:lpstr>GDA2020 - HOW do Reference frames matter?</vt:lpstr>
      <vt:lpstr>Overview</vt:lpstr>
      <vt:lpstr>GDA2020 – FEEDBACK – Current Software</vt:lpstr>
      <vt:lpstr>GDA2020 – FEEDBACK – Transformation Tools</vt:lpstr>
      <vt:lpstr>GDA2020 – FEEDBACK – Implementation Date</vt:lpstr>
      <vt:lpstr>PowerPoint Presentation</vt:lpstr>
      <vt:lpstr>GDA2020 – FEEDBACK - Envisaged Issues</vt:lpstr>
      <vt:lpstr>GDA2020 – FEEDBACK - Envisaged Issues by Role</vt:lpstr>
      <vt:lpstr>GDA2020 – FEEDBACK - Envisaged Issues by Sector</vt:lpstr>
      <vt:lpstr>GDA2020 – FEEDBACK – What are the Issues?</vt:lpstr>
      <vt:lpstr>GDA2020 – FEEDBACK – Desired Tools</vt:lpstr>
      <vt:lpstr>GDA2020 – FEEDBACK – Regular Updates</vt:lpstr>
      <vt:lpstr>PowerPoint Presentation</vt:lpstr>
      <vt:lpstr>HOLD ON - WHAT About Height?</vt:lpstr>
    </vt:vector>
  </TitlesOfParts>
  <Company>Victorian Government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Suzanne Porter</dc:creator>
  <cp:lastModifiedBy>Hayden Asmussen</cp:lastModifiedBy>
  <cp:revision>393</cp:revision>
  <dcterms:created xsi:type="dcterms:W3CDTF">2014-12-24T02:05:37Z</dcterms:created>
  <dcterms:modified xsi:type="dcterms:W3CDTF">2016-07-14T06:18:22Z</dcterms:modified>
</cp:coreProperties>
</file>