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331" r:id="rId2"/>
    <p:sldId id="358" r:id="rId3"/>
    <p:sldId id="332" r:id="rId4"/>
    <p:sldId id="357" r:id="rId5"/>
    <p:sldId id="336" r:id="rId6"/>
    <p:sldId id="379" r:id="rId7"/>
    <p:sldId id="380" r:id="rId8"/>
    <p:sldId id="381" r:id="rId9"/>
    <p:sldId id="377" r:id="rId10"/>
    <p:sldId id="378" r:id="rId11"/>
    <p:sldId id="349" r:id="rId12"/>
    <p:sldId id="348" r:id="rId13"/>
    <p:sldId id="365" r:id="rId14"/>
    <p:sldId id="366" r:id="rId15"/>
    <p:sldId id="375" r:id="rId16"/>
    <p:sldId id="382" r:id="rId17"/>
    <p:sldId id="383" r:id="rId18"/>
    <p:sldId id="370" r:id="rId19"/>
    <p:sldId id="374" r:id="rId20"/>
    <p:sldId id="385" r:id="rId21"/>
    <p:sldId id="344" r:id="rId22"/>
    <p:sldId id="376"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BEB7"/>
    <a:srgbClr val="FFFFFF"/>
    <a:srgbClr val="29A3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6" autoAdjust="0"/>
    <p:restoredTop sz="85895" autoAdjust="0"/>
  </p:normalViewPr>
  <p:slideViewPr>
    <p:cSldViewPr snapToGrid="0" snapToObjects="1">
      <p:cViewPr varScale="1">
        <p:scale>
          <a:sx n="93" d="100"/>
          <a:sy n="93" d="100"/>
        </p:scale>
        <p:origin x="-2080" y="-96"/>
      </p:cViewPr>
      <p:guideLst>
        <p:guide orient="horz" pos="1242"/>
        <p:guide pos="238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4C33FA-43D2-F642-A299-3E753E01FC58}" type="datetimeFigureOut">
              <a:rPr lang="en-US" smtClean="0"/>
              <a:pPr/>
              <a:t>14/07/2016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3D882A-741F-0B4E-AFEE-F0932E18EA27}" type="slidenum">
              <a:rPr lang="en-US" smtClean="0"/>
              <a:pPr/>
              <a:t>‹#›</a:t>
            </a:fld>
            <a:endParaRPr lang="en-US"/>
          </a:p>
        </p:txBody>
      </p:sp>
    </p:spTree>
    <p:extLst>
      <p:ext uri="{BB962C8B-B14F-4D97-AF65-F5344CB8AC3E}">
        <p14:creationId xmlns:p14="http://schemas.microsoft.com/office/powerpoint/2010/main" val="257106683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3</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latin typeface="Georgia"/>
                <a:cs typeface="Georgia"/>
              </a:rPr>
              <a:t>THC’s goals are:</a:t>
            </a:r>
          </a:p>
          <a:p>
            <a:pPr algn="l"/>
            <a:endParaRPr lang="en-US" sz="800" b="1" dirty="0" smtClean="0">
              <a:effectLst/>
              <a:latin typeface="Georgia"/>
              <a:cs typeface="Georgia"/>
            </a:endParaRPr>
          </a:p>
          <a:p>
            <a:pPr marL="285750" indent="-285750" algn="l">
              <a:spcAft>
                <a:spcPts val="1200"/>
              </a:spcAft>
              <a:buFont typeface="Arial"/>
              <a:buChar char="•"/>
            </a:pPr>
            <a:r>
              <a:rPr lang="en-US" sz="1200" dirty="0" smtClean="0">
                <a:effectLst/>
                <a:latin typeface="Georgia"/>
                <a:cs typeface="Georgia"/>
              </a:rPr>
              <a:t>To assist individuals to develop the skills to live as independently and fully as possible in the community and</a:t>
            </a:r>
          </a:p>
          <a:p>
            <a:pPr marL="285750" indent="-285750" algn="l">
              <a:buFont typeface="Arial"/>
              <a:buChar char="•"/>
            </a:pPr>
            <a:r>
              <a:rPr lang="en-US" sz="1200" dirty="0" smtClean="0">
                <a:effectLst/>
                <a:latin typeface="Georgia"/>
                <a:cs typeface="Georgia"/>
              </a:rPr>
              <a:t>To develop social networks so they can participate meaningfully in their community.</a:t>
            </a:r>
          </a:p>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15</a:t>
            </a:fld>
            <a:endParaRPr lang="en-US"/>
          </a:p>
        </p:txBody>
      </p:sp>
    </p:spTree>
    <p:extLst>
      <p:ext uri="{BB962C8B-B14F-4D97-AF65-F5344CB8AC3E}">
        <p14:creationId xmlns:p14="http://schemas.microsoft.com/office/powerpoint/2010/main" val="13539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105,237 homeless people in Australia </a:t>
            </a:r>
          </a:p>
        </p:txBody>
      </p:sp>
      <p:sp>
        <p:nvSpPr>
          <p:cNvPr id="4" name="Slide Number Placeholder 3"/>
          <p:cNvSpPr>
            <a:spLocks noGrp="1"/>
          </p:cNvSpPr>
          <p:nvPr>
            <p:ph type="sldNum" sz="quarter" idx="10"/>
          </p:nvPr>
        </p:nvSpPr>
        <p:spPr/>
        <p:txBody>
          <a:bodyPr/>
          <a:lstStyle/>
          <a:p>
            <a:fld id="{CD3D882A-741F-0B4E-AFEE-F0932E18EA27}" type="slidenum">
              <a:rPr lang="en-US" smtClean="0"/>
              <a:pPr/>
              <a:t>5</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6</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11,000</a:t>
            </a:r>
            <a:r>
              <a:rPr lang="en-US" baseline="0" dirty="0" smtClean="0"/>
              <a:t> lawyers</a:t>
            </a:r>
          </a:p>
          <a:p>
            <a:r>
              <a:rPr lang="en-US" baseline="0" dirty="0" smtClean="0"/>
              <a:t>130 firms</a:t>
            </a:r>
          </a:p>
          <a:p>
            <a:r>
              <a:rPr lang="en-US" baseline="0" dirty="0" smtClean="0"/>
              <a:t>370,000 hours</a:t>
            </a:r>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7</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Georgia"/>
                <a:cs typeface="Georgia"/>
              </a:rPr>
              <a:t>Residential Building, Non-Residential Building and Engineering Construction </a:t>
            </a:r>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8</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9</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11</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12</a:t>
            </a:fld>
            <a:endParaRPr lang="en-US"/>
          </a:p>
        </p:txBody>
      </p:sp>
    </p:spTree>
    <p:extLst>
      <p:ext uri="{BB962C8B-B14F-4D97-AF65-F5344CB8AC3E}">
        <p14:creationId xmlns:p14="http://schemas.microsoft.com/office/powerpoint/2010/main" val="4150413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3D882A-741F-0B4E-AFEE-F0932E18EA27}" type="slidenum">
              <a:rPr lang="en-US" smtClean="0"/>
              <a:pPr/>
              <a:t>13</a:t>
            </a:fld>
            <a:endParaRPr lang="en-US"/>
          </a:p>
        </p:txBody>
      </p:sp>
    </p:spTree>
    <p:extLst>
      <p:ext uri="{BB962C8B-B14F-4D97-AF65-F5344CB8AC3E}">
        <p14:creationId xmlns:p14="http://schemas.microsoft.com/office/powerpoint/2010/main" val="4150413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DEE9A43-9319-E24D-873C-67333E644F76}" type="datetimeFigureOut">
              <a:rPr lang="en-US" smtClean="0"/>
              <a:pPr/>
              <a:t>14/07/2016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73DD4EA-1C15-F84E-9E7C-692EC7641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Pattern_Green_3.jpg"/>
          <p:cNvPicPr>
            <a:picLocks noChangeAspect="1"/>
          </p:cNvPicPr>
          <p:nvPr userDrawn="1"/>
        </p:nvPicPr>
        <p:blipFill>
          <a:blip r:embed="rId13"/>
          <a:stretch>
            <a:fillRect/>
          </a:stretch>
        </p:blipFill>
        <p:spPr>
          <a:xfrm>
            <a:off x="-20316" y="5238461"/>
            <a:ext cx="9164316" cy="1619539"/>
          </a:xfrm>
          <a:prstGeom prst="rect">
            <a:avLst/>
          </a:prstGeom>
        </p:spPr>
      </p:pic>
      <p:pic>
        <p:nvPicPr>
          <p:cNvPr id="8" name="Picture 7" descr="ewb_australia.jpg"/>
          <p:cNvPicPr>
            <a:picLocks noChangeAspect="1"/>
          </p:cNvPicPr>
          <p:nvPr userDrawn="1"/>
        </p:nvPicPr>
        <p:blipFill>
          <a:blip r:embed="rId14"/>
          <a:stretch>
            <a:fillRect/>
          </a:stretch>
        </p:blipFill>
        <p:spPr>
          <a:xfrm>
            <a:off x="230228" y="0"/>
            <a:ext cx="2770122" cy="1957361"/>
          </a:xfrm>
          <a:prstGeom prst="rect">
            <a:avLst/>
          </a:prstGeom>
        </p:spPr>
      </p:pic>
      <p:cxnSp>
        <p:nvCxnSpPr>
          <p:cNvPr id="5" name="Straight Connector 4"/>
          <p:cNvCxnSpPr/>
          <p:nvPr userDrawn="1"/>
        </p:nvCxnSpPr>
        <p:spPr>
          <a:xfrm>
            <a:off x="1029037" y="1879822"/>
            <a:ext cx="7258545" cy="1588"/>
          </a:xfrm>
          <a:prstGeom prst="line">
            <a:avLst/>
          </a:prstGeom>
          <a:ln>
            <a:solidFill>
              <a:srgbClr val="C3BEB7"/>
            </a:solidFill>
          </a:ln>
          <a:effectLst/>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5" Type="http://schemas.openxmlformats.org/officeDocument/2006/relationships/image" Target="../media/image13.png"/><Relationship Id="rId6" Type="http://schemas.openxmlformats.org/officeDocument/2006/relationships/image" Target="../media/image14.jpe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hyperlink" Target="http://www.thc.org.au/" TargetMode="Externa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acif.com.au/acif-news/new-forecasts-chart-2-passing-booms-but-no-time-for-glo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user\Desktop\EWB\New Branding\photobase.jpg"/>
          <p:cNvPicPr>
            <a:picLocks noChangeAspect="1" noChangeArrowheads="1"/>
          </p:cNvPicPr>
          <p:nvPr/>
        </p:nvPicPr>
        <p:blipFill>
          <a:blip r:embed="rId2"/>
          <a:srcRect b="5711"/>
          <a:stretch>
            <a:fillRect/>
          </a:stretch>
        </p:blipFill>
        <p:spPr bwMode="auto">
          <a:xfrm>
            <a:off x="-9507" y="1411759"/>
            <a:ext cx="9144000" cy="6096000"/>
          </a:xfrm>
          <a:prstGeom prst="rect">
            <a:avLst/>
          </a:prstGeom>
          <a:noFill/>
          <a:ln w="9525">
            <a:noFill/>
            <a:miter lim="800000"/>
            <a:headEnd/>
            <a:tailEnd/>
          </a:ln>
        </p:spPr>
      </p:pic>
      <p:pic>
        <p:nvPicPr>
          <p:cNvPr id="5" name="Picture 4" descr="ewb_australia.jpg"/>
          <p:cNvPicPr>
            <a:picLocks noChangeAspect="1"/>
          </p:cNvPicPr>
          <p:nvPr/>
        </p:nvPicPr>
        <p:blipFill>
          <a:blip r:embed="rId3"/>
          <a:stretch>
            <a:fillRect/>
          </a:stretch>
        </p:blipFill>
        <p:spPr>
          <a:xfrm>
            <a:off x="0" y="0"/>
            <a:ext cx="3995936" cy="2823518"/>
          </a:xfrm>
          <a:prstGeom prst="rect">
            <a:avLst/>
          </a:prstGeom>
        </p:spPr>
      </p:pic>
      <p:sp>
        <p:nvSpPr>
          <p:cNvPr id="6" name="Title 1"/>
          <p:cNvSpPr txBox="1">
            <a:spLocks/>
          </p:cNvSpPr>
          <p:nvPr/>
        </p:nvSpPr>
        <p:spPr>
          <a:xfrm>
            <a:off x="1094897" y="2676464"/>
            <a:ext cx="6696744" cy="2909739"/>
          </a:xfrm>
          <a:prstGeom prst="rect">
            <a:avLst/>
          </a:prstGeom>
        </p:spPr>
        <p:txBody>
          <a:bodyPr vert="horz" wrap="square" lIns="0" tIns="0" rIns="0" bIns="0" rtlCol="0" anchor="t">
            <a:noAutofit/>
          </a:bodyPr>
          <a:lstStyle/>
          <a:p>
            <a:pPr lvl="0">
              <a:spcBef>
                <a:spcPct val="0"/>
              </a:spcBef>
              <a:defRPr/>
            </a:pPr>
            <a:r>
              <a:rPr lang="en-US" sz="3200" b="1" i="1" dirty="0" smtClean="0">
                <a:latin typeface="Georgia"/>
                <a:cs typeface="Georgia"/>
              </a:rPr>
              <a:t>Creating stronger communities</a:t>
            </a:r>
          </a:p>
          <a:p>
            <a:pPr lvl="0">
              <a:spcBef>
                <a:spcPct val="0"/>
              </a:spcBef>
              <a:defRPr/>
            </a:pPr>
            <a:r>
              <a:rPr lang="en-US" sz="3200" b="1" i="1" dirty="0" smtClean="0">
                <a:latin typeface="Georgia"/>
                <a:cs typeface="Georgia"/>
              </a:rPr>
              <a:t>through pro bono projects</a:t>
            </a:r>
            <a:endParaRPr lang="en-US" sz="3200" b="1" i="1" dirty="0" smtClean="0">
              <a:latin typeface="Georgia"/>
              <a:cs typeface="Georgia"/>
            </a:endParaRPr>
          </a:p>
          <a:p>
            <a:pPr lvl="0">
              <a:spcBef>
                <a:spcPct val="0"/>
              </a:spcBef>
              <a:defRPr/>
            </a:pPr>
            <a:endParaRPr lang="en-US" sz="2800" b="1" dirty="0" smtClean="0">
              <a:latin typeface="Georgia"/>
              <a:cs typeface="Georgia"/>
            </a:endParaRPr>
          </a:p>
          <a:p>
            <a:pPr lvl="0">
              <a:spcBef>
                <a:spcPct val="0"/>
              </a:spcBef>
              <a:defRPr/>
            </a:pPr>
            <a:r>
              <a:rPr lang="en-US" sz="2000" b="1" dirty="0">
                <a:latin typeface="Georgia"/>
                <a:cs typeface="Georgia"/>
              </a:rPr>
              <a:t> ISV - 2016 </a:t>
            </a:r>
            <a:r>
              <a:rPr lang="en-US" sz="2000" b="1" dirty="0" smtClean="0">
                <a:latin typeface="Georgia"/>
                <a:cs typeface="Georgia"/>
              </a:rPr>
              <a:t>Surveying Expo</a:t>
            </a:r>
            <a:endParaRPr lang="en-US" sz="2000" b="1" dirty="0" smtClean="0">
              <a:latin typeface="Georgia"/>
              <a:ea typeface="+mj-ea"/>
              <a:cs typeface="Georgia"/>
            </a:endParaRPr>
          </a:p>
          <a:p>
            <a:pPr lvl="0">
              <a:spcBef>
                <a:spcPct val="0"/>
              </a:spcBef>
              <a:defRPr/>
            </a:pPr>
            <a:r>
              <a:rPr lang="en-US" sz="2400" dirty="0" smtClean="0"/>
              <a:t> </a:t>
            </a:r>
            <a:endParaRPr lang="en-US" sz="2200" b="1" dirty="0">
              <a:latin typeface="Georgia"/>
              <a:ea typeface="+mj-ea"/>
              <a:cs typeface="Georgia"/>
            </a:endParaRPr>
          </a:p>
        </p:txBody>
      </p:sp>
      <p:cxnSp>
        <p:nvCxnSpPr>
          <p:cNvPr id="7" name="Straight Connector 6"/>
          <p:cNvCxnSpPr/>
          <p:nvPr/>
        </p:nvCxnSpPr>
        <p:spPr>
          <a:xfrm>
            <a:off x="251520" y="2502933"/>
            <a:ext cx="8640960" cy="0"/>
          </a:xfrm>
          <a:prstGeom prst="line">
            <a:avLst/>
          </a:prstGeom>
          <a:ln>
            <a:solidFill>
              <a:srgbClr val="C3BEB7"/>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54501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36464" y="2003486"/>
            <a:ext cx="4484544" cy="4653886"/>
          </a:xfrm>
          <a:prstGeom prst="rect">
            <a:avLst/>
          </a:prstGeom>
        </p:spPr>
        <p:txBody>
          <a:bodyPr vert="horz" wrap="square" lIns="0" tIns="0" rIns="0" bIns="0" rtlCol="0" anchor="t">
            <a:noAutofit/>
          </a:bodyPr>
          <a:lstStyle/>
          <a:p>
            <a:pPr marL="457200" indent="-457200">
              <a:spcAft>
                <a:spcPts val="1200"/>
              </a:spcAft>
              <a:buFont typeface="Arial"/>
              <a:buChar char="•"/>
            </a:pPr>
            <a:r>
              <a:rPr lang="en-US" sz="2000" dirty="0" smtClean="0">
                <a:latin typeface="Georgia"/>
                <a:cs typeface="Georgia"/>
              </a:rPr>
              <a:t>Builds stronger, inclusive communities</a:t>
            </a:r>
          </a:p>
          <a:p>
            <a:pPr marL="457200" indent="-457200">
              <a:spcAft>
                <a:spcPts val="1200"/>
              </a:spcAft>
              <a:buFont typeface="Arial"/>
              <a:buChar char="•"/>
            </a:pPr>
            <a:r>
              <a:rPr lang="en-US" sz="2000" dirty="0" smtClean="0">
                <a:latin typeface="Georgia"/>
                <a:cs typeface="Georgia"/>
              </a:rPr>
              <a:t>Demonstrates commitment to social outcomes</a:t>
            </a:r>
          </a:p>
          <a:p>
            <a:pPr marL="457200" indent="-457200">
              <a:spcAft>
                <a:spcPts val="1200"/>
              </a:spcAft>
              <a:buFont typeface="Arial"/>
              <a:buChar char="•"/>
            </a:pPr>
            <a:r>
              <a:rPr lang="en-US" sz="2000" dirty="0" smtClean="0">
                <a:latin typeface="Georgia"/>
                <a:cs typeface="Georgia"/>
              </a:rPr>
              <a:t>Creates an engaged workplace culture</a:t>
            </a:r>
          </a:p>
          <a:p>
            <a:pPr marL="457200" indent="-457200">
              <a:spcAft>
                <a:spcPts val="1200"/>
              </a:spcAft>
              <a:buFont typeface="Arial"/>
              <a:buChar char="•"/>
            </a:pPr>
            <a:r>
              <a:rPr lang="en-US" sz="2000" dirty="0" smtClean="0">
                <a:latin typeface="Georgia"/>
                <a:cs typeface="Georgia"/>
              </a:rPr>
              <a:t>Develops skills</a:t>
            </a:r>
          </a:p>
          <a:p>
            <a:pPr marL="457200" indent="-457200">
              <a:spcAft>
                <a:spcPts val="1200"/>
              </a:spcAft>
              <a:buFont typeface="Arial"/>
              <a:buChar char="•"/>
            </a:pPr>
            <a:r>
              <a:rPr lang="en-US" sz="2000" dirty="0" smtClean="0">
                <a:latin typeface="Georgia"/>
                <a:cs typeface="Georgia"/>
              </a:rPr>
              <a:t>Assists in attracting &amp; retaining talent</a:t>
            </a:r>
          </a:p>
          <a:p>
            <a:pPr marL="457200" indent="-457200">
              <a:spcAft>
                <a:spcPts val="1200"/>
              </a:spcAft>
              <a:buFont typeface="Arial"/>
              <a:buChar char="•"/>
            </a:pPr>
            <a:r>
              <a:rPr lang="en-US" sz="2000" dirty="0" smtClean="0">
                <a:latin typeface="Georgia"/>
                <a:cs typeface="Georgia"/>
              </a:rPr>
              <a:t>Provides connections to new clients</a:t>
            </a:r>
            <a:endParaRPr lang="en-US" sz="2000" dirty="0">
              <a:latin typeface="Georgia"/>
              <a:cs typeface="Georgia"/>
            </a:endParaRPr>
          </a:p>
        </p:txBody>
      </p:sp>
      <p:sp>
        <p:nvSpPr>
          <p:cNvPr id="4"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Value of Pro Bono</a:t>
            </a:r>
            <a:endParaRPr lang="en-US" sz="3600" dirty="0">
              <a:latin typeface="Georgia"/>
              <a:cs typeface="Georgia"/>
            </a:endParaRPr>
          </a:p>
        </p:txBody>
      </p:sp>
      <p:pic>
        <p:nvPicPr>
          <p:cNvPr id="6" name="Picture 5" descr="Shiptons Flat July11.jpg"/>
          <p:cNvPicPr>
            <a:picLocks noChangeAspect="1"/>
          </p:cNvPicPr>
          <p:nvPr/>
        </p:nvPicPr>
        <p:blipFill rotWithShape="1">
          <a:blip r:embed="rId2"/>
          <a:srcRect b="5912"/>
          <a:stretch/>
        </p:blipFill>
        <p:spPr>
          <a:xfrm>
            <a:off x="5679676" y="2143721"/>
            <a:ext cx="2607906" cy="1840301"/>
          </a:xfrm>
          <a:prstGeom prst="rect">
            <a:avLst/>
          </a:prstGeom>
        </p:spPr>
      </p:pic>
      <p:pic>
        <p:nvPicPr>
          <p:cNvPr id="7" name="Picture 6"/>
          <p:cNvPicPr>
            <a:picLocks noChangeAspect="1"/>
          </p:cNvPicPr>
          <p:nvPr/>
        </p:nvPicPr>
        <p:blipFill>
          <a:blip r:embed="rId3"/>
          <a:stretch>
            <a:fillRect/>
          </a:stretch>
        </p:blipFill>
        <p:spPr>
          <a:xfrm>
            <a:off x="5679675" y="4095988"/>
            <a:ext cx="2607907" cy="1727993"/>
          </a:xfrm>
          <a:prstGeom prst="rect">
            <a:avLst/>
          </a:prstGeom>
        </p:spPr>
      </p:pic>
    </p:spTree>
    <p:extLst>
      <p:ext uri="{BB962C8B-B14F-4D97-AF65-F5344CB8AC3E}">
        <p14:creationId xmlns:p14="http://schemas.microsoft.com/office/powerpoint/2010/main" val="194767932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003487"/>
            <a:ext cx="7325388" cy="4023286"/>
          </a:xfrm>
          <a:prstGeom prst="rect">
            <a:avLst/>
          </a:prstGeom>
        </p:spPr>
        <p:txBody>
          <a:bodyPr vert="horz" wrap="square" lIns="0" tIns="0" rIns="0" bIns="0" rtlCol="0" anchor="t">
            <a:noAutofit/>
          </a:bodyPr>
          <a:lstStyle/>
          <a:p>
            <a:r>
              <a:rPr lang="en-US" sz="2200" dirty="0" smtClean="0">
                <a:latin typeface="Georgia"/>
                <a:cs typeface="Georgia"/>
              </a:rPr>
              <a:t>We support community organisations to access the expertise of the built environment profession, on a pro bono basis. </a:t>
            </a:r>
          </a:p>
          <a:p>
            <a:endParaRPr lang="en-US" sz="2200" dirty="0">
              <a:latin typeface="Georgia"/>
              <a:cs typeface="Georgia"/>
            </a:endParaRPr>
          </a:p>
          <a:p>
            <a:r>
              <a:rPr lang="en-US" sz="2200" dirty="0" smtClean="0">
                <a:latin typeface="Georgia"/>
                <a:cs typeface="Georgia"/>
              </a:rPr>
              <a:t>We do this by:</a:t>
            </a:r>
          </a:p>
          <a:p>
            <a:endParaRPr lang="en-US" sz="1000" dirty="0" smtClean="0">
              <a:latin typeface="Georgia"/>
              <a:cs typeface="Georgia"/>
            </a:endParaRPr>
          </a:p>
          <a:p>
            <a:pPr marL="514350" indent="-514350">
              <a:spcAft>
                <a:spcPts val="1200"/>
              </a:spcAft>
              <a:buFont typeface="+mj-lt"/>
              <a:buAutoNum type="arabicPeriod"/>
            </a:pPr>
            <a:r>
              <a:rPr lang="en-US" sz="2200" dirty="0" smtClean="0">
                <a:latin typeface="Georgia"/>
                <a:cs typeface="Georgia"/>
              </a:rPr>
              <a:t>Facilitating pro bono projects</a:t>
            </a:r>
          </a:p>
          <a:p>
            <a:pPr marL="514350" indent="-514350">
              <a:spcAft>
                <a:spcPts val="1200"/>
              </a:spcAft>
              <a:buFont typeface="+mj-lt"/>
              <a:buAutoNum type="arabicPeriod"/>
            </a:pPr>
            <a:r>
              <a:rPr lang="en-US" sz="2200" dirty="0" smtClean="0">
                <a:latin typeface="Georgia"/>
                <a:cs typeface="Georgia"/>
              </a:rPr>
              <a:t>Supporting knowledge sharing</a:t>
            </a:r>
          </a:p>
          <a:p>
            <a:pPr marL="514350" indent="-514350">
              <a:spcAft>
                <a:spcPts val="1200"/>
              </a:spcAft>
              <a:buFont typeface="+mj-lt"/>
              <a:buAutoNum type="arabicPeriod"/>
            </a:pPr>
            <a:r>
              <a:rPr lang="en-US" sz="2200" dirty="0" smtClean="0">
                <a:latin typeface="Georgia"/>
                <a:cs typeface="Georgia"/>
              </a:rPr>
              <a:t>Advocating for a sector-wide approach</a:t>
            </a:r>
          </a:p>
          <a:p>
            <a:pPr marL="514350" indent="-514350">
              <a:spcAft>
                <a:spcPts val="1200"/>
              </a:spcAft>
              <a:buFont typeface="+mj-lt"/>
              <a:buAutoNum type="arabicPeriod"/>
            </a:pPr>
            <a:r>
              <a:rPr lang="en-US" sz="2200" dirty="0" smtClean="0">
                <a:latin typeface="Georgia"/>
                <a:cs typeface="Georgia"/>
              </a:rPr>
              <a:t>Celebrate successes</a:t>
            </a:r>
            <a:endParaRPr lang="en-US" sz="2200" dirty="0"/>
          </a:p>
        </p:txBody>
      </p:sp>
      <p:sp>
        <p:nvSpPr>
          <p:cNvPr id="4"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EWB Connect</a:t>
            </a:r>
            <a:endParaRPr lang="en-US" sz="3600" dirty="0">
              <a:latin typeface="Georgia"/>
              <a:cs typeface="Georgia"/>
            </a:endParaRPr>
          </a:p>
        </p:txBody>
      </p:sp>
    </p:spTree>
    <p:extLst>
      <p:ext uri="{BB962C8B-B14F-4D97-AF65-F5344CB8AC3E}">
        <p14:creationId xmlns:p14="http://schemas.microsoft.com/office/powerpoint/2010/main" val="233345263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een Shot 2016-02-08 at 5.24.51 pm.png"/>
          <p:cNvPicPr>
            <a:picLocks noChangeAspect="1"/>
          </p:cNvPicPr>
          <p:nvPr/>
        </p:nvPicPr>
        <p:blipFill rotWithShape="1">
          <a:blip r:embed="rId3">
            <a:extLst>
              <a:ext uri="{28A0092B-C50C-407E-A947-70E740481C1C}">
                <a14:useLocalDpi xmlns:a14="http://schemas.microsoft.com/office/drawing/2010/main" val="0"/>
              </a:ext>
            </a:extLst>
          </a:blip>
          <a:srcRect t="2781"/>
          <a:stretch/>
        </p:blipFill>
        <p:spPr>
          <a:xfrm>
            <a:off x="622946" y="325779"/>
            <a:ext cx="7953034" cy="5066822"/>
          </a:xfrm>
          <a:prstGeom prst="rect">
            <a:avLst/>
          </a:prstGeom>
        </p:spPr>
      </p:pic>
    </p:spTree>
    <p:extLst>
      <p:ext uri="{BB962C8B-B14F-4D97-AF65-F5344CB8AC3E}">
        <p14:creationId xmlns:p14="http://schemas.microsoft.com/office/powerpoint/2010/main" val="41100380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18389219"/>
              </p:ext>
            </p:extLst>
          </p:nvPr>
        </p:nvGraphicFramePr>
        <p:xfrm>
          <a:off x="919457" y="2079954"/>
          <a:ext cx="3652543" cy="4206239"/>
        </p:xfrm>
        <a:graphic>
          <a:graphicData uri="http://schemas.openxmlformats.org/drawingml/2006/table">
            <a:tbl>
              <a:tblPr firstRow="1" bandRow="1">
                <a:tableStyleId>{5C22544A-7EE6-4342-B048-85BDC9FD1C3A}</a:tableStyleId>
              </a:tblPr>
              <a:tblGrid>
                <a:gridCol w="3652543"/>
              </a:tblGrid>
              <a:tr h="683925">
                <a:tc>
                  <a:txBody>
                    <a:bodyPr/>
                    <a:lstStyle/>
                    <a:p>
                      <a:pPr>
                        <a:lnSpc>
                          <a:spcPct val="150000"/>
                        </a:lnSpc>
                        <a:spcAft>
                          <a:spcPts val="600"/>
                        </a:spcAft>
                      </a:pPr>
                      <a:r>
                        <a:rPr lang="en-US" sz="2600" b="1" dirty="0" smtClean="0">
                          <a:solidFill>
                            <a:schemeClr val="tx1"/>
                          </a:solidFill>
                          <a:latin typeface="Georgia"/>
                          <a:cs typeface="Georgia"/>
                        </a:rPr>
                        <a:t>Corporate</a:t>
                      </a:r>
                      <a:r>
                        <a:rPr lang="en-US" sz="2600" b="1" baseline="0" dirty="0" smtClean="0">
                          <a:solidFill>
                            <a:schemeClr val="tx1"/>
                          </a:solidFill>
                          <a:latin typeface="Georgia"/>
                          <a:cs typeface="Georgia"/>
                        </a:rPr>
                        <a:t> </a:t>
                      </a:r>
                    </a:p>
                    <a:p>
                      <a:pPr>
                        <a:lnSpc>
                          <a:spcPct val="100000"/>
                        </a:lnSpc>
                        <a:spcAft>
                          <a:spcPts val="0"/>
                        </a:spcAft>
                      </a:pPr>
                      <a:r>
                        <a:rPr lang="en-US" sz="2000" b="0" dirty="0" smtClean="0">
                          <a:solidFill>
                            <a:schemeClr val="tx1"/>
                          </a:solidFill>
                          <a:latin typeface="Georgia"/>
                          <a:cs typeface="Georgia"/>
                        </a:rPr>
                        <a:t>Arup</a:t>
                      </a:r>
                    </a:p>
                    <a:p>
                      <a:pPr>
                        <a:lnSpc>
                          <a:spcPct val="100000"/>
                        </a:lnSpc>
                        <a:spcAft>
                          <a:spcPts val="0"/>
                        </a:spcAft>
                      </a:pPr>
                      <a:r>
                        <a:rPr lang="en-US" sz="2000" b="0" dirty="0" smtClean="0">
                          <a:solidFill>
                            <a:schemeClr val="tx1"/>
                          </a:solidFill>
                          <a:latin typeface="Georgia"/>
                          <a:cs typeface="Georgia"/>
                        </a:rPr>
                        <a:t>AECOM</a:t>
                      </a:r>
                    </a:p>
                    <a:p>
                      <a:pPr>
                        <a:lnSpc>
                          <a:spcPct val="100000"/>
                        </a:lnSpc>
                        <a:spcAft>
                          <a:spcPts val="0"/>
                        </a:spcAft>
                      </a:pPr>
                      <a:r>
                        <a:rPr lang="en-US" sz="2000" b="0" dirty="0" smtClean="0">
                          <a:solidFill>
                            <a:schemeClr val="tx1"/>
                          </a:solidFill>
                          <a:latin typeface="Georgia"/>
                          <a:cs typeface="Georgia"/>
                        </a:rPr>
                        <a:t>AURECON</a:t>
                      </a:r>
                    </a:p>
                    <a:p>
                      <a:pPr>
                        <a:lnSpc>
                          <a:spcPct val="100000"/>
                        </a:lnSpc>
                        <a:spcAft>
                          <a:spcPts val="0"/>
                        </a:spcAft>
                      </a:pPr>
                      <a:r>
                        <a:rPr lang="en-US" sz="2000" b="0" dirty="0" smtClean="0">
                          <a:solidFill>
                            <a:schemeClr val="tx1"/>
                          </a:solidFill>
                          <a:latin typeface="Georgia"/>
                          <a:cs typeface="Georgia"/>
                        </a:rPr>
                        <a:t>GHD</a:t>
                      </a:r>
                    </a:p>
                    <a:p>
                      <a:pPr>
                        <a:lnSpc>
                          <a:spcPct val="100000"/>
                        </a:lnSpc>
                        <a:spcAft>
                          <a:spcPts val="0"/>
                        </a:spcAft>
                      </a:pPr>
                      <a:r>
                        <a:rPr lang="en-US" sz="2000" b="0" dirty="0" smtClean="0">
                          <a:solidFill>
                            <a:schemeClr val="tx1"/>
                          </a:solidFill>
                          <a:latin typeface="Georgia"/>
                          <a:cs typeface="Georgia"/>
                        </a:rPr>
                        <a:t>DNV GL</a:t>
                      </a:r>
                    </a:p>
                    <a:p>
                      <a:pPr>
                        <a:lnSpc>
                          <a:spcPct val="100000"/>
                        </a:lnSpc>
                        <a:spcAft>
                          <a:spcPts val="0"/>
                        </a:spcAft>
                      </a:pPr>
                      <a:r>
                        <a:rPr lang="en-US" sz="2000" b="0" dirty="0" smtClean="0">
                          <a:solidFill>
                            <a:schemeClr val="tx1"/>
                          </a:solidFill>
                          <a:latin typeface="Georgia"/>
                          <a:cs typeface="Georgia"/>
                        </a:rPr>
                        <a:t>WSP-PB</a:t>
                      </a:r>
                    </a:p>
                    <a:p>
                      <a:pPr>
                        <a:lnSpc>
                          <a:spcPct val="100000"/>
                        </a:lnSpc>
                        <a:spcAft>
                          <a:spcPts val="0"/>
                        </a:spcAft>
                      </a:pPr>
                      <a:endParaRPr lang="en-US" sz="2000" b="0" dirty="0" smtClean="0">
                        <a:solidFill>
                          <a:schemeClr val="tx1"/>
                        </a:solidFill>
                        <a:latin typeface="Georgia"/>
                        <a:cs typeface="Georgia"/>
                      </a:endParaRPr>
                    </a:p>
                    <a:p>
                      <a:pPr>
                        <a:lnSpc>
                          <a:spcPct val="100000"/>
                        </a:lnSpc>
                        <a:spcAft>
                          <a:spcPts val="0"/>
                        </a:spcAft>
                      </a:pPr>
                      <a:r>
                        <a:rPr lang="en-US" sz="2000" b="0" dirty="0" smtClean="0">
                          <a:solidFill>
                            <a:schemeClr val="tx1"/>
                          </a:solidFill>
                          <a:latin typeface="Georgia"/>
                          <a:cs typeface="Georgia"/>
                        </a:rPr>
                        <a:t>NH Architects</a:t>
                      </a:r>
                      <a:endParaRPr lang="en-US" sz="2000" b="0" dirty="0" smtClean="0">
                        <a:solidFill>
                          <a:srgbClr val="000000"/>
                        </a:solidFill>
                        <a:latin typeface="Georgia"/>
                        <a:cs typeface="Georgia"/>
                      </a:endParaRPr>
                    </a:p>
                    <a:p>
                      <a:pPr>
                        <a:lnSpc>
                          <a:spcPct val="100000"/>
                        </a:lnSpc>
                        <a:spcAft>
                          <a:spcPts val="0"/>
                        </a:spcAft>
                      </a:pPr>
                      <a:r>
                        <a:rPr lang="en-US" sz="2000" b="0" kern="1200" dirty="0" smtClean="0">
                          <a:solidFill>
                            <a:srgbClr val="000000"/>
                          </a:solidFill>
                          <a:latin typeface="Georgia"/>
                          <a:ea typeface="+mn-ea"/>
                          <a:cs typeface="Georgia"/>
                        </a:rPr>
                        <a:t>Tanner Kibble Denton</a:t>
                      </a:r>
                    </a:p>
                    <a:p>
                      <a:pPr>
                        <a:lnSpc>
                          <a:spcPct val="100000"/>
                        </a:lnSpc>
                        <a:spcAft>
                          <a:spcPts val="0"/>
                        </a:spcAft>
                      </a:pPr>
                      <a:r>
                        <a:rPr lang="en-US" sz="2000" b="0" kern="1200" dirty="0" smtClean="0">
                          <a:solidFill>
                            <a:srgbClr val="000000"/>
                          </a:solidFill>
                          <a:latin typeface="Georgia"/>
                          <a:ea typeface="+mn-ea"/>
                          <a:cs typeface="Georgia"/>
                        </a:rPr>
                        <a:t>Wiley </a:t>
                      </a:r>
                      <a:endParaRPr lang="en-US" sz="2000" b="0" dirty="0" smtClean="0">
                        <a:solidFill>
                          <a:srgbClr val="000000"/>
                        </a:solidFill>
                        <a:latin typeface="Georgia"/>
                        <a:cs typeface="Georgia"/>
                      </a:endParaRPr>
                    </a:p>
                    <a:p>
                      <a:pPr>
                        <a:spcAft>
                          <a:spcPts val="0"/>
                        </a:spcAft>
                      </a:pPr>
                      <a:endParaRPr lang="en-US" sz="2600" b="0" dirty="0">
                        <a:solidFill>
                          <a:schemeClr val="tx1"/>
                        </a:solidFill>
                        <a:latin typeface="Georgia"/>
                        <a:cs typeface="Georgi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803768545"/>
              </p:ext>
            </p:extLst>
          </p:nvPr>
        </p:nvGraphicFramePr>
        <p:xfrm>
          <a:off x="3957303" y="2076646"/>
          <a:ext cx="5347243" cy="4328160"/>
        </p:xfrm>
        <a:graphic>
          <a:graphicData uri="http://schemas.openxmlformats.org/drawingml/2006/table">
            <a:tbl>
              <a:tblPr firstRow="1" bandRow="1">
                <a:tableStyleId>{5C22544A-7EE6-4342-B048-85BDC9FD1C3A}</a:tableStyleId>
              </a:tblPr>
              <a:tblGrid>
                <a:gridCol w="5347243"/>
              </a:tblGrid>
              <a:tr h="683925">
                <a:tc>
                  <a:txBody>
                    <a:bodyPr/>
                    <a:lstStyle/>
                    <a:p>
                      <a:pPr>
                        <a:lnSpc>
                          <a:spcPct val="150000"/>
                        </a:lnSpc>
                        <a:spcAft>
                          <a:spcPts val="600"/>
                        </a:spcAft>
                      </a:pPr>
                      <a:r>
                        <a:rPr lang="en-US" sz="2600" b="1" dirty="0" smtClean="0">
                          <a:solidFill>
                            <a:schemeClr val="tx1"/>
                          </a:solidFill>
                          <a:latin typeface="Georgia"/>
                          <a:cs typeface="Georgia"/>
                        </a:rPr>
                        <a:t>Community</a:t>
                      </a:r>
                    </a:p>
                    <a:p>
                      <a:pPr>
                        <a:lnSpc>
                          <a:spcPct val="100000"/>
                        </a:lnSpc>
                        <a:spcAft>
                          <a:spcPts val="0"/>
                        </a:spcAft>
                      </a:pPr>
                      <a:r>
                        <a:rPr lang="en-US" sz="2000" b="0" dirty="0" smtClean="0">
                          <a:solidFill>
                            <a:schemeClr val="tx1"/>
                          </a:solidFill>
                          <a:latin typeface="Georgia"/>
                          <a:cs typeface="Georgia"/>
                        </a:rPr>
                        <a:t>CERES</a:t>
                      </a:r>
                    </a:p>
                    <a:p>
                      <a:pPr>
                        <a:lnSpc>
                          <a:spcPct val="100000"/>
                        </a:lnSpc>
                        <a:spcAft>
                          <a:spcPts val="0"/>
                        </a:spcAft>
                      </a:pPr>
                      <a:r>
                        <a:rPr lang="en-US" sz="2000" b="0" dirty="0" smtClean="0">
                          <a:solidFill>
                            <a:schemeClr val="tx1"/>
                          </a:solidFill>
                          <a:latin typeface="Georgia"/>
                          <a:cs typeface="Georgia"/>
                        </a:rPr>
                        <a:t>Edgar’s Mission</a:t>
                      </a:r>
                    </a:p>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smtClean="0">
                          <a:solidFill>
                            <a:schemeClr val="tx1"/>
                          </a:solidFill>
                          <a:latin typeface="Georgia"/>
                          <a:cs typeface="Georgia"/>
                        </a:rPr>
                        <a:t>Jabalbina </a:t>
                      </a:r>
                      <a:r>
                        <a:rPr lang="en-US" sz="2000" b="0" dirty="0" err="1" smtClean="0">
                          <a:solidFill>
                            <a:schemeClr val="tx1"/>
                          </a:solidFill>
                          <a:latin typeface="Georgia"/>
                          <a:cs typeface="Georgia"/>
                        </a:rPr>
                        <a:t>Jalanji</a:t>
                      </a:r>
                      <a:r>
                        <a:rPr lang="en-US" sz="2000" b="0" dirty="0" smtClean="0">
                          <a:solidFill>
                            <a:schemeClr val="tx1"/>
                          </a:solidFill>
                          <a:latin typeface="Georgia"/>
                          <a:cs typeface="Georgia"/>
                        </a:rPr>
                        <a:t> Aboriginal Corporation</a:t>
                      </a:r>
                    </a:p>
                    <a:p>
                      <a:pPr>
                        <a:lnSpc>
                          <a:spcPct val="100000"/>
                        </a:lnSpc>
                        <a:spcAft>
                          <a:spcPts val="0"/>
                        </a:spcAft>
                      </a:pPr>
                      <a:r>
                        <a:rPr lang="en-US" sz="2000" b="0" dirty="0" smtClean="0">
                          <a:solidFill>
                            <a:schemeClr val="tx1"/>
                          </a:solidFill>
                          <a:latin typeface="Georgia"/>
                          <a:cs typeface="Georgia"/>
                        </a:rPr>
                        <a:t>Kindred</a:t>
                      </a:r>
                      <a:r>
                        <a:rPr lang="en-US" sz="2000" b="0" baseline="0" dirty="0" smtClean="0">
                          <a:solidFill>
                            <a:schemeClr val="tx1"/>
                          </a:solidFill>
                          <a:latin typeface="Georgia"/>
                          <a:cs typeface="Georgia"/>
                        </a:rPr>
                        <a:t> Spirits Foundation </a:t>
                      </a:r>
                      <a:endParaRPr lang="en-US" sz="2000" b="0" dirty="0" smtClean="0">
                        <a:solidFill>
                          <a:schemeClr val="tx1"/>
                        </a:solidFill>
                        <a:latin typeface="Georgia"/>
                        <a:cs typeface="Georgia"/>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smtClean="0">
                          <a:solidFill>
                            <a:schemeClr val="tx1"/>
                          </a:solidFill>
                          <a:latin typeface="Georgia"/>
                          <a:cs typeface="Georgia"/>
                        </a:rPr>
                        <a:t>Macedon</a:t>
                      </a:r>
                      <a:r>
                        <a:rPr lang="en-US" sz="2000" b="0" baseline="0" dirty="0" smtClean="0">
                          <a:solidFill>
                            <a:schemeClr val="tx1"/>
                          </a:solidFill>
                          <a:latin typeface="Georgia"/>
                          <a:cs typeface="Georgia"/>
                        </a:rPr>
                        <a:t> Ranges Sustainability Group</a:t>
                      </a:r>
                      <a:endParaRPr lang="en-US" sz="2000" b="0" dirty="0" smtClean="0">
                        <a:solidFill>
                          <a:schemeClr val="tx1"/>
                        </a:solidFill>
                        <a:latin typeface="Georgia"/>
                        <a:cs typeface="Georgia"/>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err="1" smtClean="0">
                          <a:solidFill>
                            <a:schemeClr val="tx1"/>
                          </a:solidFill>
                          <a:latin typeface="Georgia"/>
                          <a:cs typeface="Georgia"/>
                        </a:rPr>
                        <a:t>Olkola</a:t>
                      </a:r>
                      <a:r>
                        <a:rPr lang="en-US" sz="2000" b="0" dirty="0" smtClean="0">
                          <a:solidFill>
                            <a:schemeClr val="tx1"/>
                          </a:solidFill>
                          <a:latin typeface="Georgia"/>
                          <a:cs typeface="Georgia"/>
                        </a:rPr>
                        <a:t> Aboriginal</a:t>
                      </a:r>
                      <a:r>
                        <a:rPr lang="en-US" sz="2000" b="0" baseline="0" dirty="0" smtClean="0">
                          <a:solidFill>
                            <a:schemeClr val="tx1"/>
                          </a:solidFill>
                          <a:latin typeface="Georgia"/>
                          <a:cs typeface="Georgia"/>
                        </a:rPr>
                        <a:t> Corporation</a:t>
                      </a:r>
                      <a:endParaRPr lang="en-US" sz="2000" b="0" dirty="0" smtClean="0">
                        <a:solidFill>
                          <a:schemeClr val="tx1"/>
                        </a:solidFill>
                        <a:latin typeface="Georgia"/>
                        <a:cs typeface="Georgia"/>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smtClean="0">
                          <a:solidFill>
                            <a:schemeClr val="tx1"/>
                          </a:solidFill>
                          <a:latin typeface="Georgia"/>
                          <a:cs typeface="Georgia"/>
                        </a:rPr>
                        <a:t>The Housing Connection</a:t>
                      </a:r>
                    </a:p>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err="1" smtClean="0">
                          <a:solidFill>
                            <a:schemeClr val="tx1"/>
                          </a:solidFill>
                          <a:latin typeface="Georgia"/>
                          <a:cs typeface="Georgia"/>
                        </a:rPr>
                        <a:t>Yintjingga</a:t>
                      </a:r>
                      <a:r>
                        <a:rPr lang="en-US" sz="2000" b="0" baseline="0" dirty="0" smtClean="0">
                          <a:solidFill>
                            <a:schemeClr val="tx1"/>
                          </a:solidFill>
                          <a:latin typeface="Georgia"/>
                          <a:cs typeface="Georgia"/>
                        </a:rPr>
                        <a:t> Aboriginal Corporation</a:t>
                      </a:r>
                      <a:endParaRPr lang="en-US" sz="2000" b="0" dirty="0" smtClean="0">
                        <a:solidFill>
                          <a:schemeClr val="tx1"/>
                        </a:solidFill>
                        <a:latin typeface="Georgia"/>
                        <a:cs typeface="Georgia"/>
                      </a:endParaRPr>
                    </a:p>
                    <a:p>
                      <a:pPr>
                        <a:lnSpc>
                          <a:spcPct val="100000"/>
                        </a:lnSpc>
                        <a:spcAft>
                          <a:spcPts val="0"/>
                        </a:spcAft>
                      </a:pPr>
                      <a:endParaRPr lang="en-US" sz="2200" b="0" baseline="0" dirty="0" smtClean="0">
                        <a:solidFill>
                          <a:schemeClr val="tx1"/>
                        </a:solidFill>
                        <a:latin typeface="Georgia"/>
                        <a:cs typeface="Georgia"/>
                      </a:endParaRPr>
                    </a:p>
                    <a:p>
                      <a:pPr>
                        <a:lnSpc>
                          <a:spcPct val="100000"/>
                        </a:lnSpc>
                        <a:spcAft>
                          <a:spcPts val="0"/>
                        </a:spcAft>
                      </a:pPr>
                      <a:endParaRPr lang="en-US" sz="2600" b="0" dirty="0" smtClean="0">
                        <a:solidFill>
                          <a:schemeClr val="tx1"/>
                        </a:solidFill>
                        <a:latin typeface="Georgia"/>
                        <a:cs typeface="Georgia"/>
                      </a:endParaRPr>
                    </a:p>
                    <a:p>
                      <a:endParaRPr lang="en-US" sz="2600" b="0" dirty="0">
                        <a:solidFill>
                          <a:schemeClr val="tx1"/>
                        </a:solidFill>
                        <a:latin typeface="Georgia"/>
                        <a:cs typeface="Georgi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sp>
        <p:nvSpPr>
          <p:cNvPr id="5"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Members</a:t>
            </a:r>
            <a:endParaRPr lang="en-US" sz="3600" dirty="0">
              <a:latin typeface="Georgia"/>
              <a:cs typeface="Georgia"/>
            </a:endParaRPr>
          </a:p>
        </p:txBody>
      </p:sp>
    </p:spTree>
    <p:extLst>
      <p:ext uri="{BB962C8B-B14F-4D97-AF65-F5344CB8AC3E}">
        <p14:creationId xmlns:p14="http://schemas.microsoft.com/office/powerpoint/2010/main" val="49982257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6690" r="19785"/>
          <a:stretch/>
        </p:blipFill>
        <p:spPr bwMode="auto">
          <a:xfrm>
            <a:off x="143402" y="1833674"/>
            <a:ext cx="3291491" cy="1676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9136" b="6061"/>
          <a:stretch/>
        </p:blipFill>
        <p:spPr bwMode="auto">
          <a:xfrm>
            <a:off x="143402" y="3816894"/>
            <a:ext cx="1885394" cy="212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19691" r="13905"/>
          <a:stretch/>
        </p:blipFill>
        <p:spPr bwMode="auto">
          <a:xfrm>
            <a:off x="2495550" y="3816863"/>
            <a:ext cx="2987208" cy="212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43402" y="3510275"/>
            <a:ext cx="3291492" cy="276998"/>
          </a:xfrm>
          <a:prstGeom prst="rect">
            <a:avLst/>
          </a:prstGeom>
          <a:noFill/>
        </p:spPr>
        <p:txBody>
          <a:bodyPr wrap="square" rtlCol="0">
            <a:spAutoFit/>
          </a:bodyPr>
          <a:lstStyle/>
          <a:p>
            <a:pPr algn="ctr"/>
            <a:r>
              <a:rPr lang="en-AU" sz="1200" dirty="0" smtClean="0">
                <a:solidFill>
                  <a:srgbClr val="000000"/>
                </a:solidFill>
                <a:latin typeface="Georgia"/>
                <a:cs typeface="Georgia"/>
              </a:rPr>
              <a:t>Community Wind Farm Assessment</a:t>
            </a:r>
            <a:endParaRPr lang="en-AU" sz="1200" dirty="0">
              <a:solidFill>
                <a:srgbClr val="000000"/>
              </a:solidFill>
              <a:latin typeface="Georgia"/>
              <a:cs typeface="Georgia"/>
            </a:endParaRPr>
          </a:p>
        </p:txBody>
      </p:sp>
      <p:sp>
        <p:nvSpPr>
          <p:cNvPr id="12" name="TextBox 11"/>
          <p:cNvSpPr txBox="1"/>
          <p:nvPr/>
        </p:nvSpPr>
        <p:spPr>
          <a:xfrm>
            <a:off x="143402" y="5926113"/>
            <a:ext cx="1885394" cy="274578"/>
          </a:xfrm>
          <a:prstGeom prst="rect">
            <a:avLst/>
          </a:prstGeom>
          <a:noFill/>
        </p:spPr>
        <p:txBody>
          <a:bodyPr wrap="square" rtlCol="0">
            <a:spAutoFit/>
          </a:bodyPr>
          <a:lstStyle/>
          <a:p>
            <a:pPr algn="ctr"/>
            <a:r>
              <a:rPr lang="en-US" sz="1200" dirty="0" smtClean="0">
                <a:solidFill>
                  <a:srgbClr val="000000"/>
                </a:solidFill>
                <a:latin typeface="Georgia"/>
                <a:cs typeface="Georgia"/>
              </a:rPr>
              <a:t>Water Supply Upgrade</a:t>
            </a:r>
            <a:endParaRPr lang="en-AU" sz="1200" dirty="0">
              <a:solidFill>
                <a:srgbClr val="000000"/>
              </a:solidFill>
              <a:latin typeface="Georgia"/>
              <a:cs typeface="Georgia"/>
            </a:endParaRPr>
          </a:p>
        </p:txBody>
      </p:sp>
      <p:sp>
        <p:nvSpPr>
          <p:cNvPr id="13" name="TextBox 12"/>
          <p:cNvSpPr txBox="1"/>
          <p:nvPr/>
        </p:nvSpPr>
        <p:spPr>
          <a:xfrm>
            <a:off x="2400300" y="5925180"/>
            <a:ext cx="3342753" cy="276999"/>
          </a:xfrm>
          <a:prstGeom prst="rect">
            <a:avLst/>
          </a:prstGeom>
          <a:noFill/>
        </p:spPr>
        <p:txBody>
          <a:bodyPr wrap="square" rtlCol="0">
            <a:spAutoFit/>
          </a:bodyPr>
          <a:lstStyle/>
          <a:p>
            <a:r>
              <a:rPr lang="en-US" sz="1200" dirty="0" smtClean="0">
                <a:solidFill>
                  <a:srgbClr val="000000"/>
                </a:solidFill>
                <a:latin typeface="Georgia"/>
                <a:cs typeface="Georgia"/>
              </a:rPr>
              <a:t>Design, Building Assessments </a:t>
            </a:r>
            <a:r>
              <a:rPr lang="en-US" sz="1200" dirty="0">
                <a:solidFill>
                  <a:srgbClr val="000000"/>
                </a:solidFill>
                <a:latin typeface="Georgia"/>
                <a:cs typeface="Georgia"/>
              </a:rPr>
              <a:t>and </a:t>
            </a:r>
            <a:r>
              <a:rPr lang="en-US" sz="1200" dirty="0" smtClean="0">
                <a:solidFill>
                  <a:srgbClr val="000000"/>
                </a:solidFill>
                <a:latin typeface="Georgia"/>
                <a:cs typeface="Georgia"/>
              </a:rPr>
              <a:t>Planning </a:t>
            </a:r>
            <a:endParaRPr lang="en-AU" sz="1200" dirty="0">
              <a:solidFill>
                <a:srgbClr val="000000"/>
              </a:solidFill>
              <a:latin typeface="Georgia"/>
              <a:cs typeface="Georgia"/>
            </a:endParaRPr>
          </a:p>
        </p:txBody>
      </p:sp>
      <p:sp>
        <p:nvSpPr>
          <p:cNvPr id="15" name="TextBox 14"/>
          <p:cNvSpPr txBox="1"/>
          <p:nvPr/>
        </p:nvSpPr>
        <p:spPr>
          <a:xfrm>
            <a:off x="3572876" y="3472886"/>
            <a:ext cx="2794083" cy="276999"/>
          </a:xfrm>
          <a:prstGeom prst="rect">
            <a:avLst/>
          </a:prstGeom>
          <a:noFill/>
        </p:spPr>
        <p:txBody>
          <a:bodyPr wrap="square" rtlCol="0">
            <a:spAutoFit/>
          </a:bodyPr>
          <a:lstStyle/>
          <a:p>
            <a:pPr algn="ctr"/>
            <a:r>
              <a:rPr lang="en-US" sz="1200" dirty="0" err="1" smtClean="0">
                <a:solidFill>
                  <a:srgbClr val="000000"/>
                </a:solidFill>
                <a:latin typeface="Georgia"/>
                <a:cs typeface="Georgia"/>
              </a:rPr>
              <a:t>Kakadu</a:t>
            </a:r>
            <a:r>
              <a:rPr lang="en-US" sz="1200" dirty="0" smtClean="0">
                <a:solidFill>
                  <a:srgbClr val="000000"/>
                </a:solidFill>
                <a:latin typeface="Georgia"/>
                <a:cs typeface="Georgia"/>
              </a:rPr>
              <a:t> Plums Enterprise</a:t>
            </a:r>
            <a:endParaRPr lang="en-AU" sz="1200" dirty="0">
              <a:solidFill>
                <a:srgbClr val="000000"/>
              </a:solidFill>
              <a:latin typeface="Georgia"/>
              <a:cs typeface="Georgia"/>
            </a:endParaRPr>
          </a:p>
        </p:txBody>
      </p:sp>
      <p:sp>
        <p:nvSpPr>
          <p:cNvPr id="16" name="TextBox 15"/>
          <p:cNvSpPr txBox="1"/>
          <p:nvPr/>
        </p:nvSpPr>
        <p:spPr>
          <a:xfrm>
            <a:off x="6509096" y="3510273"/>
            <a:ext cx="2634904" cy="276999"/>
          </a:xfrm>
          <a:prstGeom prst="rect">
            <a:avLst/>
          </a:prstGeom>
          <a:noFill/>
        </p:spPr>
        <p:txBody>
          <a:bodyPr wrap="square" rtlCol="0">
            <a:spAutoFit/>
          </a:bodyPr>
          <a:lstStyle/>
          <a:p>
            <a:r>
              <a:rPr lang="en-AU" sz="1200" dirty="0" smtClean="0">
                <a:solidFill>
                  <a:srgbClr val="000000"/>
                </a:solidFill>
                <a:latin typeface="Georgia"/>
                <a:cs typeface="Georgia"/>
              </a:rPr>
              <a:t>Animal Sanctuary Infrastructure</a:t>
            </a:r>
            <a:endParaRPr lang="en-AU" sz="1200" dirty="0">
              <a:solidFill>
                <a:srgbClr val="000000"/>
              </a:solidFill>
              <a:latin typeface="Georgia"/>
              <a:cs typeface="Georgia"/>
            </a:endParaRPr>
          </a:p>
        </p:txBody>
      </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888938" y="3816863"/>
            <a:ext cx="2969311" cy="2103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5743053" y="5923691"/>
            <a:ext cx="3008047" cy="276999"/>
          </a:xfrm>
          <a:prstGeom prst="rect">
            <a:avLst/>
          </a:prstGeom>
          <a:noFill/>
        </p:spPr>
        <p:txBody>
          <a:bodyPr wrap="square" rtlCol="0">
            <a:spAutoFit/>
          </a:bodyPr>
          <a:lstStyle/>
          <a:p>
            <a:pPr algn="ctr"/>
            <a:r>
              <a:rPr lang="en-US" sz="1200" dirty="0" smtClean="0">
                <a:solidFill>
                  <a:srgbClr val="000000"/>
                </a:solidFill>
                <a:latin typeface="Georgia"/>
                <a:cs typeface="Georgia"/>
              </a:rPr>
              <a:t>Rainforest Homes Design</a:t>
            </a:r>
            <a:endParaRPr lang="en-AU" sz="1200" dirty="0">
              <a:solidFill>
                <a:srgbClr val="000000"/>
              </a:solidFill>
              <a:latin typeface="Georgia"/>
              <a:cs typeface="Georgia"/>
            </a:endParaRPr>
          </a:p>
        </p:txBody>
      </p:sp>
      <p:pic>
        <p:nvPicPr>
          <p:cNvPr id="2055" name="Picture 7" descr="https://www.edgarsmission.org.au/wp-content/uploads/2016/03/Around-The-Farm-February-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509095" y="1833675"/>
            <a:ext cx="2349154" cy="1676598"/>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Current Projects</a:t>
            </a:r>
            <a:endParaRPr lang="en-US" sz="3600" dirty="0">
              <a:latin typeface="Georgia"/>
              <a:cs typeface="Georgia"/>
            </a:endParaRPr>
          </a:p>
        </p:txBody>
      </p:sp>
      <p:pic>
        <p:nvPicPr>
          <p:cNvPr id="18" name="Picture 17" descr="Screen Shot 2016-05-05 at 7.30.13 am.png"/>
          <p:cNvPicPr>
            <a:picLocks noChangeAspect="1"/>
          </p:cNvPicPr>
          <p:nvPr/>
        </p:nvPicPr>
        <p:blipFill rotWithShape="1">
          <a:blip r:embed="rId7">
            <a:extLst>
              <a:ext uri="{28A0092B-C50C-407E-A947-70E740481C1C}">
                <a14:useLocalDpi xmlns:a14="http://schemas.microsoft.com/office/drawing/2010/main" val="0"/>
              </a:ext>
            </a:extLst>
          </a:blip>
          <a:srcRect l="4814" t="39626" r="27425" b="3256"/>
          <a:stretch/>
        </p:blipFill>
        <p:spPr>
          <a:xfrm>
            <a:off x="3572876" y="1833674"/>
            <a:ext cx="2794084" cy="1639212"/>
          </a:xfrm>
          <a:prstGeom prst="rect">
            <a:avLst/>
          </a:prstGeom>
        </p:spPr>
      </p:pic>
    </p:spTree>
    <p:extLst>
      <p:ext uri="{BB962C8B-B14F-4D97-AF65-F5344CB8AC3E}">
        <p14:creationId xmlns:p14="http://schemas.microsoft.com/office/powerpoint/2010/main" val="41650722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37555" y="1131555"/>
            <a:ext cx="5050027" cy="644450"/>
          </a:xfrm>
          <a:prstGeom prst="rect">
            <a:avLst/>
          </a:prstGeom>
        </p:spPr>
        <p:txBody>
          <a:bodyPr vert="horz" wrap="square" lIns="0" tIns="0" rIns="0" bIns="0" rtlCol="0" anchor="t">
            <a:noAutofit/>
          </a:bodyPr>
          <a:lstStyle/>
          <a:p>
            <a:pPr algn="r"/>
            <a:r>
              <a:rPr lang="en-US" sz="3600" dirty="0" smtClean="0">
                <a:latin typeface="Georgia"/>
                <a:cs typeface="Georgia"/>
              </a:rPr>
              <a:t>The Housing Connection</a:t>
            </a:r>
            <a:endParaRPr lang="en-US" sz="3600" dirty="0">
              <a:latin typeface="Georgia"/>
              <a:cs typeface="Georgia"/>
            </a:endParaRPr>
          </a:p>
        </p:txBody>
      </p:sp>
      <p:sp>
        <p:nvSpPr>
          <p:cNvPr id="7" name="Title 1"/>
          <p:cNvSpPr txBox="1">
            <a:spLocks/>
          </p:cNvSpPr>
          <p:nvPr/>
        </p:nvSpPr>
        <p:spPr>
          <a:xfrm>
            <a:off x="558001" y="1997826"/>
            <a:ext cx="4493702" cy="3788280"/>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b="1" dirty="0" smtClean="0">
                <a:latin typeface="Georgia"/>
                <a:cs typeface="Georgia"/>
                <a:hlinkClick r:id="rId3"/>
              </a:rPr>
              <a:t>The Housing Connection</a:t>
            </a:r>
            <a:r>
              <a:rPr lang="en-US" sz="1800" dirty="0" smtClean="0">
                <a:latin typeface="Georgia"/>
                <a:cs typeface="Georgia"/>
              </a:rPr>
              <a:t> supports adults with an intellectual disability to live meaningful and inclusive lives in their communities.</a:t>
            </a:r>
          </a:p>
          <a:p>
            <a:pPr algn="l"/>
            <a:endParaRPr lang="en-US" sz="1800" b="1" dirty="0">
              <a:latin typeface="Georgia"/>
              <a:cs typeface="Georgia"/>
            </a:endParaRPr>
          </a:p>
          <a:p>
            <a:pPr algn="l"/>
            <a:r>
              <a:rPr lang="en-US" sz="1800" dirty="0" smtClean="0">
                <a:latin typeface="Georgia"/>
                <a:cs typeface="Georgia"/>
              </a:rPr>
              <a:t>The Housing Connection approached EWB Connect to support the design and construction of crisis accommodation, as an </a:t>
            </a:r>
            <a:r>
              <a:rPr lang="en-US" sz="1800" b="1" dirty="0" smtClean="0">
                <a:latin typeface="Georgia"/>
                <a:cs typeface="Georgia"/>
              </a:rPr>
              <a:t>extension of their property at </a:t>
            </a:r>
            <a:r>
              <a:rPr lang="en-US" sz="1800" dirty="0" smtClean="0">
                <a:latin typeface="Georgia"/>
                <a:cs typeface="Georgia"/>
              </a:rPr>
              <a:t>at Williams St in Sydney. </a:t>
            </a:r>
          </a:p>
          <a:p>
            <a:pPr algn="l"/>
            <a:endParaRPr lang="en-US" sz="1800" dirty="0">
              <a:solidFill>
                <a:srgbClr val="000000"/>
              </a:solidFill>
              <a:latin typeface="Georgia"/>
              <a:cs typeface="Georgia"/>
            </a:endParaRPr>
          </a:p>
          <a:p>
            <a:pPr marL="285750" indent="-285750" algn="l">
              <a:buFont typeface="Arial"/>
              <a:buChar char="•"/>
            </a:pPr>
            <a:r>
              <a:rPr lang="en-US" sz="1800" dirty="0" smtClean="0">
                <a:solidFill>
                  <a:srgbClr val="000000"/>
                </a:solidFill>
                <a:latin typeface="Georgia"/>
                <a:cs typeface="Georgia"/>
              </a:rPr>
              <a:t>Arup</a:t>
            </a:r>
          </a:p>
          <a:p>
            <a:pPr marL="285750" indent="-285750" algn="l">
              <a:buFont typeface="Arial"/>
              <a:buChar char="•"/>
            </a:pPr>
            <a:r>
              <a:rPr lang="en-US" sz="1800" dirty="0" smtClean="0">
                <a:solidFill>
                  <a:srgbClr val="000000"/>
                </a:solidFill>
                <a:latin typeface="Georgia"/>
                <a:cs typeface="Georgia"/>
              </a:rPr>
              <a:t>Tanner Kibble Denton Architects</a:t>
            </a:r>
          </a:p>
        </p:txBody>
      </p:sp>
      <p:pic>
        <p:nvPicPr>
          <p:cNvPr id="8" name="Picture 7"/>
          <p:cNvPicPr>
            <a:picLocks noChangeAspect="1"/>
          </p:cNvPicPr>
          <p:nvPr/>
        </p:nvPicPr>
        <p:blipFill>
          <a:blip r:embed="rId4"/>
          <a:stretch>
            <a:fillRect/>
          </a:stretch>
        </p:blipFill>
        <p:spPr>
          <a:xfrm>
            <a:off x="5912682" y="2206162"/>
            <a:ext cx="2374900" cy="1054100"/>
          </a:xfrm>
          <a:prstGeom prst="rect">
            <a:avLst/>
          </a:prstGeom>
        </p:spPr>
      </p:pic>
      <p:pic>
        <p:nvPicPr>
          <p:cNvPr id="9"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923259" y="3620140"/>
            <a:ext cx="2364324" cy="1781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283093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attern_Green_3.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5253933"/>
            <a:ext cx="9144000" cy="1615415"/>
          </a:xfrm>
          <a:prstGeom prst="rect">
            <a:avLst/>
          </a:prstGeom>
        </p:spPr>
      </p:pic>
      <p:sp>
        <p:nvSpPr>
          <p:cNvPr id="2" name="Title 1"/>
          <p:cNvSpPr>
            <a:spLocks noGrp="1"/>
          </p:cNvSpPr>
          <p:nvPr>
            <p:ph type="title"/>
          </p:nvPr>
        </p:nvSpPr>
        <p:spPr>
          <a:xfrm>
            <a:off x="1039072" y="1983193"/>
            <a:ext cx="3356327" cy="556808"/>
          </a:xfrm>
        </p:spPr>
        <p:txBody>
          <a:bodyPr>
            <a:normAutofit fontScale="90000"/>
          </a:bodyPr>
          <a:lstStyle/>
          <a:p>
            <a:pPr algn="l"/>
            <a:r>
              <a:rPr lang="en-US" sz="2200" dirty="0" smtClean="0">
                <a:latin typeface="Arial"/>
                <a:cs typeface="Arial"/>
              </a:rPr>
              <a:t>Water Supply Upgrade</a:t>
            </a:r>
            <a:br>
              <a:rPr lang="en-US" sz="2200" dirty="0" smtClean="0">
                <a:latin typeface="Arial"/>
                <a:cs typeface="Arial"/>
              </a:rPr>
            </a:br>
            <a:endParaRPr lang="en-US" sz="2200" dirty="0">
              <a:latin typeface="Arial"/>
              <a:cs typeface="Arial"/>
            </a:endParaRPr>
          </a:p>
        </p:txBody>
      </p:sp>
      <p:pic>
        <p:nvPicPr>
          <p:cNvPr id="4098" name="Picture 2" descr="C:\Users\V13461\Downloads\image001.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4395399" y="2121815"/>
            <a:ext cx="3841840" cy="33962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039072" y="2540001"/>
            <a:ext cx="3356327" cy="3385543"/>
          </a:xfrm>
          <a:prstGeom prst="rect">
            <a:avLst/>
          </a:prstGeom>
          <a:noFill/>
        </p:spPr>
        <p:txBody>
          <a:bodyPr wrap="square" rtlCol="0">
            <a:spAutoFit/>
          </a:bodyPr>
          <a:lstStyle/>
          <a:p>
            <a:r>
              <a:rPr lang="en-AU" i="1" dirty="0" smtClean="0">
                <a:latin typeface="Georgia"/>
                <a:cs typeface="Georgia"/>
              </a:rPr>
              <a:t>“They </a:t>
            </a:r>
            <a:r>
              <a:rPr lang="en-AU" i="1" dirty="0">
                <a:latin typeface="Georgia"/>
                <a:cs typeface="Georgia"/>
              </a:rPr>
              <a:t>basically have to dig a hole in the river sand every year when the water level drops below the sand. That’s the pump in the background (diesel fire pump), the intake is just below the surface, and there is no treatment! </a:t>
            </a:r>
            <a:endParaRPr lang="en-AU" i="1" dirty="0" smtClean="0">
              <a:latin typeface="Georgia"/>
              <a:cs typeface="Georgia"/>
            </a:endParaRPr>
          </a:p>
          <a:p>
            <a:endParaRPr lang="en-AU" i="1" dirty="0" smtClean="0">
              <a:latin typeface="Georgia"/>
              <a:cs typeface="Georgia"/>
            </a:endParaRPr>
          </a:p>
          <a:p>
            <a:r>
              <a:rPr lang="en-US" i="1" dirty="0" smtClean="0">
                <a:latin typeface="Georgia"/>
                <a:cs typeface="Georgia"/>
              </a:rPr>
              <a:t>- Sam </a:t>
            </a:r>
            <a:r>
              <a:rPr lang="en-US" i="1" dirty="0" err="1" smtClean="0">
                <a:latin typeface="Georgia"/>
                <a:cs typeface="Georgia"/>
              </a:rPr>
              <a:t>Koci</a:t>
            </a:r>
            <a:r>
              <a:rPr lang="en-US" i="1" dirty="0" smtClean="0">
                <a:latin typeface="Georgia"/>
                <a:cs typeface="Georgia"/>
              </a:rPr>
              <a:t>,  Senior Engineer, Arup Cairns</a:t>
            </a:r>
            <a:endParaRPr lang="en-AU" i="1" dirty="0">
              <a:latin typeface="Georgia"/>
              <a:cs typeface="Georgia"/>
            </a:endParaRPr>
          </a:p>
          <a:p>
            <a:endParaRPr lang="en-AU" sz="1600" dirty="0">
              <a:solidFill>
                <a:schemeClr val="bg1">
                  <a:lumMod val="50000"/>
                </a:schemeClr>
              </a:solidFill>
            </a:endParaRPr>
          </a:p>
        </p:txBody>
      </p:sp>
      <p:sp>
        <p:nvSpPr>
          <p:cNvPr id="6" name="Title 1"/>
          <p:cNvSpPr txBox="1">
            <a:spLocks/>
          </p:cNvSpPr>
          <p:nvPr/>
        </p:nvSpPr>
        <p:spPr>
          <a:xfrm>
            <a:off x="3237555" y="1131555"/>
            <a:ext cx="5050027" cy="644450"/>
          </a:xfrm>
          <a:prstGeom prst="rect">
            <a:avLst/>
          </a:prstGeom>
        </p:spPr>
        <p:txBody>
          <a:bodyPr vert="horz" wrap="square" lIns="0" tIns="0" rIns="0" bIns="0" rtlCol="0" anchor="t">
            <a:noAutofit/>
          </a:bodyPr>
          <a:lstStyle/>
          <a:p>
            <a:pPr algn="r"/>
            <a:r>
              <a:rPr lang="en-US" sz="3600" dirty="0" smtClean="0">
                <a:latin typeface="Georgia"/>
                <a:cs typeface="Georgia"/>
              </a:rPr>
              <a:t>Lama Lama Community</a:t>
            </a:r>
            <a:endParaRPr lang="en-US" sz="3600" dirty="0">
              <a:latin typeface="Georgia"/>
              <a:cs typeface="Georgia"/>
            </a:endParaRPr>
          </a:p>
        </p:txBody>
      </p:sp>
    </p:spTree>
    <p:extLst>
      <p:ext uri="{BB962C8B-B14F-4D97-AF65-F5344CB8AC3E}">
        <p14:creationId xmlns:p14="http://schemas.microsoft.com/office/powerpoint/2010/main" val="153063718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94105" y="0"/>
            <a:ext cx="10046108" cy="6973323"/>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Screen Shot 2016-05-05 at 7.30.13 am.png"/>
          <p:cNvPicPr>
            <a:picLocks noChangeAspect="1"/>
          </p:cNvPicPr>
          <p:nvPr/>
        </p:nvPicPr>
        <p:blipFill rotWithShape="1">
          <a:blip r:embed="rId2">
            <a:extLst>
              <a:ext uri="{28A0092B-C50C-407E-A947-70E740481C1C}">
                <a14:useLocalDpi xmlns:a14="http://schemas.microsoft.com/office/drawing/2010/main" val="0"/>
              </a:ext>
            </a:extLst>
          </a:blip>
          <a:srcRect b="3256"/>
          <a:stretch/>
        </p:blipFill>
        <p:spPr>
          <a:xfrm>
            <a:off x="181380" y="430548"/>
            <a:ext cx="9074314" cy="6109983"/>
          </a:xfrm>
          <a:prstGeom prst="rect">
            <a:avLst/>
          </a:prstGeom>
        </p:spPr>
      </p:pic>
    </p:spTree>
    <p:extLst>
      <p:ext uri="{BB962C8B-B14F-4D97-AF65-F5344CB8AC3E}">
        <p14:creationId xmlns:p14="http://schemas.microsoft.com/office/powerpoint/2010/main" val="171363087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36464" y="2003486"/>
            <a:ext cx="7545848" cy="4107157"/>
          </a:xfrm>
          <a:prstGeom prst="rect">
            <a:avLst/>
          </a:prstGeom>
        </p:spPr>
        <p:txBody>
          <a:bodyPr vert="horz" wrap="square" lIns="0" tIns="0" rIns="0" bIns="0" rtlCol="0" anchor="t">
            <a:noAutofit/>
          </a:bodyPr>
          <a:lstStyle/>
          <a:p>
            <a:pPr marL="342900" indent="-342900">
              <a:spcAft>
                <a:spcPts val="600"/>
              </a:spcAft>
              <a:buFont typeface="Wingdings" charset="2"/>
              <a:buChar char="Ø"/>
            </a:pPr>
            <a:r>
              <a:rPr lang="en-US" sz="2200" dirty="0" smtClean="0">
                <a:latin typeface="Georgia"/>
                <a:cs typeface="Georgia"/>
              </a:rPr>
              <a:t>Communities </a:t>
            </a:r>
            <a:r>
              <a:rPr lang="en-US" sz="2200" dirty="0" smtClean="0">
                <a:latin typeface="Georgia"/>
                <a:cs typeface="Georgia"/>
              </a:rPr>
              <a:t>of practice</a:t>
            </a:r>
          </a:p>
          <a:p>
            <a:pPr marL="342900" indent="-342900">
              <a:spcAft>
                <a:spcPts val="600"/>
              </a:spcAft>
              <a:buFont typeface="Wingdings" charset="2"/>
              <a:buChar char="Ø"/>
            </a:pPr>
            <a:r>
              <a:rPr lang="en-US" sz="2200" dirty="0" smtClean="0">
                <a:latin typeface="Georgia"/>
                <a:cs typeface="Georgia"/>
              </a:rPr>
              <a:t>Training </a:t>
            </a:r>
            <a:endParaRPr lang="en-US" sz="2200" dirty="0">
              <a:latin typeface="Georgia"/>
              <a:cs typeface="Georgia"/>
            </a:endParaRPr>
          </a:p>
          <a:p>
            <a:pPr marL="342900" indent="-342900">
              <a:spcAft>
                <a:spcPts val="600"/>
              </a:spcAft>
              <a:buFont typeface="Wingdings" charset="2"/>
              <a:buChar char="Ø"/>
            </a:pPr>
            <a:r>
              <a:rPr lang="en-US" sz="2200" dirty="0" smtClean="0">
                <a:latin typeface="Georgia"/>
                <a:cs typeface="Georgia"/>
              </a:rPr>
              <a:t>Research </a:t>
            </a:r>
            <a:r>
              <a:rPr lang="en-US" sz="2200" dirty="0">
                <a:latin typeface="Georgia"/>
                <a:cs typeface="Georgia"/>
              </a:rPr>
              <a:t>and reporting </a:t>
            </a:r>
          </a:p>
          <a:p>
            <a:pPr marL="342900" indent="-342900">
              <a:spcAft>
                <a:spcPts val="600"/>
              </a:spcAft>
              <a:buFont typeface="Wingdings" charset="2"/>
              <a:buChar char="Ø"/>
            </a:pPr>
            <a:r>
              <a:rPr lang="en-US" sz="2200" dirty="0" smtClean="0">
                <a:latin typeface="Georgia"/>
                <a:cs typeface="Georgia"/>
              </a:rPr>
              <a:t>Celebration</a:t>
            </a:r>
            <a:endParaRPr lang="en-US" sz="2200" dirty="0">
              <a:latin typeface="Georgia"/>
              <a:cs typeface="Georgia"/>
            </a:endParaRPr>
          </a:p>
          <a:p>
            <a:pPr>
              <a:spcAft>
                <a:spcPts val="1200"/>
              </a:spcAft>
            </a:pPr>
            <a:endParaRPr lang="en-US" sz="2200" b="1" dirty="0" smtClean="0">
              <a:latin typeface="Georgia"/>
              <a:cs typeface="Georgia"/>
            </a:endParaRPr>
          </a:p>
        </p:txBody>
      </p:sp>
      <p:sp>
        <p:nvSpPr>
          <p:cNvPr id="4"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Other Initiatives</a:t>
            </a:r>
            <a:endParaRPr lang="en-US" sz="3600" dirty="0">
              <a:latin typeface="Georgia"/>
              <a:cs typeface="Georgia"/>
            </a:endParaRPr>
          </a:p>
        </p:txBody>
      </p:sp>
      <p:pic>
        <p:nvPicPr>
          <p:cNvPr id="5" name="Picture 4"/>
          <p:cNvPicPr/>
          <p:nvPr/>
        </p:nvPicPr>
        <p:blipFill rotWithShape="1">
          <a:blip r:embed="rId2">
            <a:extLst>
              <a:ext uri="{28A0092B-C50C-407E-A947-70E740481C1C}">
                <a14:useLocalDpi xmlns:a14="http://schemas.microsoft.com/office/drawing/2010/main" val="0"/>
              </a:ext>
            </a:extLst>
          </a:blip>
          <a:srcRect l="19649"/>
          <a:stretch/>
        </p:blipFill>
        <p:spPr bwMode="auto">
          <a:xfrm>
            <a:off x="1036464" y="3931652"/>
            <a:ext cx="4453800" cy="1828800"/>
          </a:xfrm>
          <a:prstGeom prst="rect">
            <a:avLst/>
          </a:prstGeom>
          <a:noFill/>
          <a:ln>
            <a:noFill/>
          </a:ln>
        </p:spPr>
      </p:pic>
      <p:pic>
        <p:nvPicPr>
          <p:cNvPr id="7" name="Picture 6"/>
          <p:cNvPicPr/>
          <p:nvPr/>
        </p:nvPicPr>
        <p:blipFill rotWithShape="1">
          <a:blip r:embed="rId3">
            <a:extLst>
              <a:ext uri="{28A0092B-C50C-407E-A947-70E740481C1C}">
                <a14:useLocalDpi xmlns:a14="http://schemas.microsoft.com/office/drawing/2010/main" val="0"/>
              </a:ext>
            </a:extLst>
          </a:blip>
          <a:srcRect l="2911" t="18753"/>
          <a:stretch/>
        </p:blipFill>
        <p:spPr>
          <a:xfrm>
            <a:off x="5703132" y="2098842"/>
            <a:ext cx="2584450" cy="1616359"/>
          </a:xfrm>
          <a:prstGeom prst="rect">
            <a:avLst/>
          </a:prstGeom>
        </p:spPr>
      </p:pic>
      <p:pic>
        <p:nvPicPr>
          <p:cNvPr id="8" name="Picture 7"/>
          <p:cNvPicPr/>
          <p:nvPr/>
        </p:nvPicPr>
        <p:blipFill rotWithShape="1">
          <a:blip r:embed="rId4">
            <a:extLst>
              <a:ext uri="{28A0092B-C50C-407E-A947-70E740481C1C}">
                <a14:useLocalDpi xmlns:a14="http://schemas.microsoft.com/office/drawing/2010/main" val="0"/>
              </a:ext>
            </a:extLst>
          </a:blip>
          <a:srcRect t="10290"/>
          <a:stretch/>
        </p:blipFill>
        <p:spPr>
          <a:xfrm>
            <a:off x="5703132" y="3931652"/>
            <a:ext cx="2584450" cy="1739169"/>
          </a:xfrm>
          <a:prstGeom prst="rect">
            <a:avLst/>
          </a:prstGeom>
        </p:spPr>
      </p:pic>
    </p:spTree>
    <p:extLst>
      <p:ext uri="{BB962C8B-B14F-4D97-AF65-F5344CB8AC3E}">
        <p14:creationId xmlns:p14="http://schemas.microsoft.com/office/powerpoint/2010/main" val="405504177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36464" y="2003486"/>
            <a:ext cx="7325388" cy="4107157"/>
          </a:xfrm>
          <a:prstGeom prst="rect">
            <a:avLst/>
          </a:prstGeom>
        </p:spPr>
        <p:txBody>
          <a:bodyPr vert="horz" wrap="square" lIns="0" tIns="0" rIns="0" bIns="0" rtlCol="0" anchor="t">
            <a:noAutofit/>
          </a:bodyPr>
          <a:lstStyle/>
          <a:p>
            <a:r>
              <a:rPr lang="en-US" sz="2200" dirty="0" smtClean="0">
                <a:latin typeface="Georgia"/>
                <a:cs typeface="Georgia"/>
              </a:rPr>
              <a:t>Current Examples:</a:t>
            </a:r>
          </a:p>
          <a:p>
            <a:endParaRPr lang="en-US" sz="1000" dirty="0">
              <a:latin typeface="Georgia"/>
              <a:cs typeface="Georgia"/>
            </a:endParaRPr>
          </a:p>
          <a:p>
            <a:pPr marL="457200" indent="-457200">
              <a:spcAft>
                <a:spcPts val="1200"/>
              </a:spcAft>
              <a:buFont typeface="Arial"/>
              <a:buChar char="•"/>
            </a:pPr>
            <a:r>
              <a:rPr lang="en-US" sz="2200" b="1" dirty="0" err="1" smtClean="0">
                <a:latin typeface="Georgia"/>
                <a:cs typeface="Georgia"/>
              </a:rPr>
              <a:t>ProBuild</a:t>
            </a:r>
            <a:r>
              <a:rPr lang="en-US" sz="2200" b="1" dirty="0" smtClean="0">
                <a:latin typeface="Georgia"/>
                <a:cs typeface="Georgia"/>
              </a:rPr>
              <a:t> </a:t>
            </a:r>
            <a:r>
              <a:rPr lang="en-US" sz="2200" dirty="0" smtClean="0">
                <a:latin typeface="Georgia"/>
                <a:cs typeface="Georgia"/>
              </a:rPr>
              <a:t>– facilities improvement at Ascot Vale Special School including painting </a:t>
            </a:r>
            <a:r>
              <a:rPr lang="en-US" sz="2200" dirty="0">
                <a:latin typeface="Georgia"/>
                <a:cs typeface="Georgia"/>
              </a:rPr>
              <a:t>of </a:t>
            </a:r>
            <a:r>
              <a:rPr lang="en-US" sz="2200" dirty="0" smtClean="0">
                <a:latin typeface="Georgia"/>
                <a:cs typeface="Georgia"/>
              </a:rPr>
              <a:t>rooms</a:t>
            </a:r>
            <a:r>
              <a:rPr lang="en-US" sz="2200" dirty="0">
                <a:latin typeface="Georgia"/>
                <a:cs typeface="Georgia"/>
              </a:rPr>
              <a:t>, additional shed for storing equipment, a hot house and an outdoor learning </a:t>
            </a:r>
            <a:r>
              <a:rPr lang="en-US" sz="2200" dirty="0" err="1" smtClean="0">
                <a:latin typeface="Georgia"/>
                <a:cs typeface="Georgia"/>
              </a:rPr>
              <a:t>centre</a:t>
            </a:r>
            <a:r>
              <a:rPr lang="en-US" sz="2200" dirty="0" smtClean="0">
                <a:latin typeface="Georgia"/>
                <a:cs typeface="Georgia"/>
              </a:rPr>
              <a:t>.</a:t>
            </a:r>
            <a:r>
              <a:rPr lang="en-US" sz="2200" dirty="0">
                <a:latin typeface="Georgia"/>
                <a:cs typeface="Georgia"/>
              </a:rPr>
              <a:t> </a:t>
            </a:r>
            <a:endParaRPr lang="en-US" sz="2200" dirty="0" smtClean="0">
              <a:latin typeface="Georgia"/>
              <a:cs typeface="Georgia"/>
            </a:endParaRPr>
          </a:p>
          <a:p>
            <a:pPr marL="457200" indent="-457200">
              <a:spcAft>
                <a:spcPts val="1200"/>
              </a:spcAft>
              <a:buFont typeface="Arial"/>
              <a:buChar char="•"/>
            </a:pPr>
            <a:r>
              <a:rPr lang="en-US" sz="2200" b="1" dirty="0" smtClean="0">
                <a:latin typeface="Georgia"/>
                <a:cs typeface="Georgia"/>
              </a:rPr>
              <a:t>Brookfield Multiplex </a:t>
            </a:r>
            <a:r>
              <a:rPr lang="en-US" sz="2200" dirty="0" smtClean="0">
                <a:latin typeface="Georgia"/>
                <a:cs typeface="Georgia"/>
              </a:rPr>
              <a:t>– a purpose</a:t>
            </a:r>
            <a:r>
              <a:rPr lang="en-US" sz="2200" dirty="0">
                <a:latin typeface="Georgia"/>
                <a:cs typeface="Georgia"/>
              </a:rPr>
              <a:t>-built sensory therapy room </a:t>
            </a:r>
            <a:r>
              <a:rPr lang="en-US" sz="2200" dirty="0" smtClean="0">
                <a:latin typeface="Georgia"/>
                <a:cs typeface="Georgia"/>
              </a:rPr>
              <a:t>for disability </a:t>
            </a:r>
            <a:r>
              <a:rPr lang="en-US" sz="2200" dirty="0">
                <a:latin typeface="Georgia"/>
                <a:cs typeface="Georgia"/>
              </a:rPr>
              <a:t>services provider Senses </a:t>
            </a:r>
            <a:r>
              <a:rPr lang="en-US" sz="2200" dirty="0" smtClean="0">
                <a:latin typeface="Georgia"/>
                <a:cs typeface="Georgia"/>
              </a:rPr>
              <a:t>Australia.</a:t>
            </a:r>
          </a:p>
          <a:p>
            <a:pPr marL="457200" indent="-457200">
              <a:spcAft>
                <a:spcPts val="1200"/>
              </a:spcAft>
              <a:buFont typeface="Arial"/>
              <a:buChar char="•"/>
            </a:pPr>
            <a:r>
              <a:rPr lang="en-US" sz="2200" b="1" dirty="0" err="1">
                <a:latin typeface="Georgia"/>
                <a:cs typeface="Georgia"/>
              </a:rPr>
              <a:t>Cardno</a:t>
            </a:r>
            <a:r>
              <a:rPr lang="en-US" sz="2200" dirty="0">
                <a:latin typeface="Georgia"/>
                <a:cs typeface="Georgia"/>
              </a:rPr>
              <a:t> </a:t>
            </a:r>
            <a:r>
              <a:rPr lang="en-US" sz="2200" dirty="0" smtClean="0">
                <a:latin typeface="Georgia"/>
                <a:cs typeface="Georgia"/>
              </a:rPr>
              <a:t>- Port </a:t>
            </a:r>
            <a:r>
              <a:rPr lang="en-US" sz="2200" dirty="0">
                <a:latin typeface="Georgia"/>
                <a:cs typeface="Georgia"/>
              </a:rPr>
              <a:t>Moresby Nature Park Kids Discovery </a:t>
            </a:r>
            <a:r>
              <a:rPr lang="en-US" sz="2200" dirty="0" smtClean="0">
                <a:latin typeface="Georgia"/>
                <a:cs typeface="Georgia"/>
              </a:rPr>
              <a:t>Playground</a:t>
            </a:r>
            <a:endParaRPr lang="en-US" sz="2200" dirty="0">
              <a:latin typeface="Georgia"/>
              <a:cs typeface="Georgia"/>
            </a:endParaRPr>
          </a:p>
        </p:txBody>
      </p:sp>
      <p:sp>
        <p:nvSpPr>
          <p:cNvPr id="4" name="Title 1"/>
          <p:cNvSpPr txBox="1">
            <a:spLocks/>
          </p:cNvSpPr>
          <p:nvPr/>
        </p:nvSpPr>
        <p:spPr>
          <a:xfrm>
            <a:off x="2944501" y="1131555"/>
            <a:ext cx="5343081" cy="644450"/>
          </a:xfrm>
          <a:prstGeom prst="rect">
            <a:avLst/>
          </a:prstGeom>
        </p:spPr>
        <p:txBody>
          <a:bodyPr vert="horz" wrap="square" lIns="0" tIns="0" rIns="0" bIns="0" rtlCol="0" anchor="t">
            <a:noAutofit/>
          </a:bodyPr>
          <a:lstStyle/>
          <a:p>
            <a:pPr algn="r"/>
            <a:r>
              <a:rPr lang="en-US" sz="3600" dirty="0" smtClean="0">
                <a:latin typeface="Georgia"/>
                <a:cs typeface="Georgia"/>
              </a:rPr>
              <a:t>Pro Bono in Construction</a:t>
            </a:r>
            <a:endParaRPr lang="en-US" sz="3600" dirty="0">
              <a:latin typeface="Georgia"/>
              <a:cs typeface="Georgia"/>
            </a:endParaRPr>
          </a:p>
        </p:txBody>
      </p:sp>
    </p:spTree>
    <p:extLst>
      <p:ext uri="{BB962C8B-B14F-4D97-AF65-F5344CB8AC3E}">
        <p14:creationId xmlns:p14="http://schemas.microsoft.com/office/powerpoint/2010/main" val="20390901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029037" y="1879822"/>
            <a:ext cx="7258545" cy="1588"/>
          </a:xfrm>
          <a:prstGeom prst="line">
            <a:avLst/>
          </a:prstGeom>
          <a:ln>
            <a:solidFill>
              <a:srgbClr val="C3BEB7"/>
            </a:solidFill>
          </a:ln>
          <a:effectLst/>
        </p:spPr>
        <p:style>
          <a:lnRef idx="2">
            <a:schemeClr val="accent1"/>
          </a:lnRef>
          <a:fillRef idx="0">
            <a:schemeClr val="accent1"/>
          </a:fillRef>
          <a:effectRef idx="1">
            <a:schemeClr val="accent1"/>
          </a:effectRef>
          <a:fontRef idx="minor">
            <a:schemeClr val="tx1"/>
          </a:fontRef>
        </p:style>
      </p:cxnSp>
      <p:sp>
        <p:nvSpPr>
          <p:cNvPr id="5"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EWB Australia</a:t>
            </a:r>
            <a:endParaRPr lang="en-US" sz="3600" dirty="0"/>
          </a:p>
        </p:txBody>
      </p:sp>
      <p:sp>
        <p:nvSpPr>
          <p:cNvPr id="8" name="Title 1"/>
          <p:cNvSpPr txBox="1">
            <a:spLocks/>
          </p:cNvSpPr>
          <p:nvPr/>
        </p:nvSpPr>
        <p:spPr>
          <a:xfrm>
            <a:off x="1029037" y="2061684"/>
            <a:ext cx="4218036" cy="4344465"/>
          </a:xfrm>
          <a:prstGeom prst="rect">
            <a:avLst/>
          </a:prstGeom>
        </p:spPr>
        <p:txBody>
          <a:bodyPr vert="horz" wrap="square" lIns="0" tIns="0" rIns="0" bIns="0" rtlCol="0" anchor="t">
            <a:noAutofit/>
          </a:bodyPr>
          <a:lstStyle/>
          <a:p>
            <a:r>
              <a:rPr lang="en-US" sz="2400" b="1" dirty="0" smtClean="0">
                <a:latin typeface="Georgia"/>
                <a:cs typeface="Georgia"/>
              </a:rPr>
              <a:t>Vision: </a:t>
            </a:r>
          </a:p>
          <a:p>
            <a:endParaRPr lang="en-US" sz="1000" dirty="0">
              <a:latin typeface="Georgia"/>
              <a:cs typeface="Georgia"/>
            </a:endParaRPr>
          </a:p>
          <a:p>
            <a:r>
              <a:rPr lang="en-US" sz="2200" dirty="0" smtClean="0">
                <a:latin typeface="Georgia"/>
                <a:cs typeface="Georgia"/>
              </a:rPr>
              <a:t>Everyone has access to the engineering knowledge and resources required to lead a life of opportunity, free from poverty.</a:t>
            </a:r>
          </a:p>
          <a:p>
            <a:endParaRPr lang="en-US" sz="2400" dirty="0">
              <a:latin typeface="Georgia"/>
              <a:cs typeface="Georgia"/>
            </a:endParaRPr>
          </a:p>
          <a:p>
            <a:r>
              <a:rPr lang="en-US" sz="2400" b="1" dirty="0" smtClean="0">
                <a:latin typeface="Georgia"/>
                <a:cs typeface="Georgia"/>
              </a:rPr>
              <a:t>Mission</a:t>
            </a:r>
          </a:p>
          <a:p>
            <a:endParaRPr lang="en-US" sz="1000" dirty="0" smtClean="0">
              <a:latin typeface="Georgia"/>
              <a:cs typeface="Georgia"/>
            </a:endParaRPr>
          </a:p>
          <a:p>
            <a:r>
              <a:rPr lang="en-US" sz="2200" dirty="0" smtClean="0">
                <a:latin typeface="Georgia"/>
                <a:cs typeface="Georgia"/>
              </a:rPr>
              <a:t>We connect, educate and empower people through humanitarian engineering.</a:t>
            </a:r>
            <a:endParaRPr lang="en-US" sz="2200" dirty="0">
              <a:latin typeface="Georgia"/>
              <a:cs typeface="Georgia"/>
            </a:endParaRPr>
          </a:p>
        </p:txBody>
      </p:sp>
      <p:pic>
        <p:nvPicPr>
          <p:cNvPr id="7" name="Picture 6" descr="P4_Image.jpg"/>
          <p:cNvPicPr>
            <a:picLocks noChangeAspect="1"/>
          </p:cNvPicPr>
          <p:nvPr/>
        </p:nvPicPr>
        <p:blipFill>
          <a:blip r:embed="rId2"/>
          <a:stretch>
            <a:fillRect/>
          </a:stretch>
        </p:blipFill>
        <p:spPr>
          <a:xfrm>
            <a:off x="5497525" y="2003487"/>
            <a:ext cx="2790057" cy="3332497"/>
          </a:xfrm>
          <a:prstGeom prst="rect">
            <a:avLst/>
          </a:prstGeom>
        </p:spPr>
      </p:pic>
    </p:spTree>
    <p:extLst>
      <p:ext uri="{BB962C8B-B14F-4D97-AF65-F5344CB8AC3E}">
        <p14:creationId xmlns:p14="http://schemas.microsoft.com/office/powerpoint/2010/main" val="1121916617"/>
      </p:ext>
    </p:extLst>
  </p:cSld>
  <p:clrMapOvr>
    <a:masterClrMapping/>
  </p:clrMapOvr>
  <p:transition xmlns:p14="http://schemas.microsoft.com/office/powerpoint/2010/main" advTm="14400"/>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4105" y="0"/>
            <a:ext cx="10046108" cy="6973323"/>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Screen Shot 2016-07-14 at 5.48.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645" y="409043"/>
            <a:ext cx="9144000" cy="6332483"/>
          </a:xfrm>
          <a:prstGeom prst="rect">
            <a:avLst/>
          </a:prstGeom>
        </p:spPr>
      </p:pic>
    </p:spTree>
    <p:extLst>
      <p:ext uri="{BB962C8B-B14F-4D97-AF65-F5344CB8AC3E}">
        <p14:creationId xmlns:p14="http://schemas.microsoft.com/office/powerpoint/2010/main" val="195841473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36464" y="2003487"/>
            <a:ext cx="7325388" cy="3579964"/>
          </a:xfrm>
          <a:prstGeom prst="rect">
            <a:avLst/>
          </a:prstGeom>
        </p:spPr>
        <p:txBody>
          <a:bodyPr vert="horz" wrap="square" lIns="0" tIns="0" rIns="0" bIns="0" rtlCol="0" anchor="t">
            <a:noAutofit/>
          </a:bodyPr>
          <a:lstStyle/>
          <a:p>
            <a:r>
              <a:rPr lang="en-US" sz="2600" b="1" dirty="0" smtClean="0">
                <a:latin typeface="Georgia"/>
                <a:cs typeface="Georgia"/>
              </a:rPr>
              <a:t>Contact Us</a:t>
            </a:r>
          </a:p>
          <a:p>
            <a:endParaRPr lang="en-US" sz="2600" b="1" i="1" dirty="0" smtClean="0">
              <a:latin typeface="Georgia"/>
              <a:cs typeface="Georgia"/>
            </a:endParaRPr>
          </a:p>
          <a:p>
            <a:r>
              <a:rPr lang="en-US" sz="2600" i="1" dirty="0" smtClean="0">
                <a:latin typeface="Georgia"/>
                <a:cs typeface="Georgia"/>
              </a:rPr>
              <a:t>We’d love to work with you to build stronger, inclusive communities.</a:t>
            </a:r>
          </a:p>
          <a:p>
            <a:endParaRPr lang="en-US" sz="2600" b="1" i="1" dirty="0">
              <a:latin typeface="Georgia"/>
              <a:cs typeface="Georgia"/>
            </a:endParaRPr>
          </a:p>
          <a:p>
            <a:r>
              <a:rPr lang="en-US" sz="2200" b="1" i="1" dirty="0" smtClean="0">
                <a:latin typeface="Georgia"/>
                <a:cs typeface="Georgia"/>
              </a:rPr>
              <a:t>Lizzie Brown</a:t>
            </a:r>
            <a:r>
              <a:rPr lang="en-US" sz="2200" i="1" dirty="0" smtClean="0">
                <a:latin typeface="Georgia"/>
                <a:cs typeface="Georgia"/>
              </a:rPr>
              <a:t>			</a:t>
            </a:r>
            <a:r>
              <a:rPr lang="en-US" sz="2200" b="1" i="1" dirty="0" smtClean="0">
                <a:latin typeface="Georgia"/>
                <a:cs typeface="Georgia"/>
              </a:rPr>
              <a:t>Sarah </a:t>
            </a:r>
            <a:r>
              <a:rPr lang="en-US" sz="2200" b="1" i="1" dirty="0" err="1" smtClean="0">
                <a:latin typeface="Georgia"/>
                <a:cs typeface="Georgia"/>
              </a:rPr>
              <a:t>Matthee</a:t>
            </a:r>
            <a:endParaRPr lang="en-US" sz="2200" b="1" i="1" dirty="0">
              <a:latin typeface="Georgia"/>
              <a:cs typeface="Georgia"/>
            </a:endParaRPr>
          </a:p>
          <a:p>
            <a:r>
              <a:rPr lang="en-US" sz="2200" i="1" dirty="0" smtClean="0">
                <a:latin typeface="Georgia"/>
                <a:cs typeface="Georgia"/>
              </a:rPr>
              <a:t>EWB Connect				Corporate </a:t>
            </a:r>
            <a:r>
              <a:rPr lang="en-US" sz="2200" i="1" dirty="0" err="1" smtClean="0">
                <a:latin typeface="Georgia"/>
                <a:cs typeface="Georgia"/>
              </a:rPr>
              <a:t>Coodinator</a:t>
            </a:r>
            <a:endParaRPr lang="en-US" sz="2200" i="1" dirty="0" smtClean="0">
              <a:latin typeface="Georgia"/>
              <a:cs typeface="Georgia"/>
            </a:endParaRPr>
          </a:p>
          <a:p>
            <a:r>
              <a:rPr lang="en-US" sz="2200" i="1" dirty="0" smtClean="0">
                <a:solidFill>
                  <a:srgbClr val="0000FF"/>
                </a:solidFill>
                <a:latin typeface="Georgia"/>
                <a:cs typeface="Georgia"/>
              </a:rPr>
              <a:t>l.brown@ewb.org.au		</a:t>
            </a:r>
            <a:r>
              <a:rPr lang="en-US" sz="2200" i="1" dirty="0" err="1" smtClean="0">
                <a:solidFill>
                  <a:srgbClr val="0000FF"/>
                </a:solidFill>
                <a:latin typeface="Georgia"/>
                <a:cs typeface="Georgia"/>
              </a:rPr>
              <a:t>s.matthee@ewb.org.au</a:t>
            </a:r>
            <a:r>
              <a:rPr lang="en-US" sz="2200" i="1" dirty="0" smtClean="0">
                <a:solidFill>
                  <a:srgbClr val="0000FF"/>
                </a:solidFill>
                <a:latin typeface="Georgia"/>
                <a:cs typeface="Georgia"/>
              </a:rPr>
              <a:t> </a:t>
            </a:r>
            <a:endParaRPr lang="en-US" sz="2200" i="1" dirty="0">
              <a:solidFill>
                <a:srgbClr val="0000FF"/>
              </a:solidFill>
              <a:latin typeface="Georgia"/>
              <a:cs typeface="Georgia"/>
            </a:endParaRPr>
          </a:p>
          <a:p>
            <a:endParaRPr lang="en-US" sz="2200" b="1" i="1" dirty="0" smtClean="0">
              <a:solidFill>
                <a:srgbClr val="0000FF"/>
              </a:solidFill>
              <a:latin typeface="Georgia"/>
              <a:cs typeface="Georgia"/>
            </a:endParaRPr>
          </a:p>
          <a:p>
            <a:r>
              <a:rPr lang="en-US" sz="2200" b="1" i="1" dirty="0" err="1" smtClean="0">
                <a:solidFill>
                  <a:srgbClr val="0000FF"/>
                </a:solidFill>
                <a:latin typeface="Georgia"/>
                <a:cs typeface="Georgia"/>
              </a:rPr>
              <a:t>www.ewb.org.au</a:t>
            </a:r>
            <a:r>
              <a:rPr lang="en-US" sz="2200" b="1" i="1" dirty="0" smtClean="0">
                <a:solidFill>
                  <a:srgbClr val="0000FF"/>
                </a:solidFill>
                <a:latin typeface="Georgia"/>
                <a:cs typeface="Georgia"/>
              </a:rPr>
              <a:t> </a:t>
            </a:r>
            <a:endParaRPr lang="en-US" sz="2200" b="1" i="1" dirty="0">
              <a:solidFill>
                <a:srgbClr val="0000FF"/>
              </a:solidFill>
            </a:endParaRPr>
          </a:p>
        </p:txBody>
      </p:sp>
      <p:sp>
        <p:nvSpPr>
          <p:cNvPr id="5"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Next Steps</a:t>
            </a:r>
            <a:endParaRPr lang="en-US" sz="3600" dirty="0">
              <a:latin typeface="Georgia"/>
              <a:cs typeface="Georgia"/>
            </a:endParaRPr>
          </a:p>
        </p:txBody>
      </p:sp>
    </p:spTree>
    <p:extLst>
      <p:ext uri="{BB962C8B-B14F-4D97-AF65-F5344CB8AC3E}">
        <p14:creationId xmlns:p14="http://schemas.microsoft.com/office/powerpoint/2010/main" val="273834955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34819" y="2677245"/>
            <a:ext cx="5210129" cy="1053043"/>
          </a:xfrm>
          <a:prstGeom prst="rect">
            <a:avLst/>
          </a:prstGeom>
        </p:spPr>
        <p:txBody>
          <a:bodyPr vert="horz" wrap="square" lIns="0" tIns="0" rIns="0" bIns="0" rtlCol="0" anchor="t">
            <a:noAutofit/>
          </a:bodyPr>
          <a:lstStyle/>
          <a:p>
            <a:pPr algn="ctr"/>
            <a:r>
              <a:rPr lang="en-US" sz="4800" b="1" dirty="0" smtClean="0">
                <a:latin typeface="Georgia"/>
                <a:cs typeface="Georgia"/>
              </a:rPr>
              <a:t>Questions</a:t>
            </a:r>
            <a:endParaRPr lang="en-US" sz="4800" b="1" dirty="0" smtClean="0">
              <a:latin typeface="Georgia"/>
              <a:cs typeface="Georgia"/>
            </a:endParaRPr>
          </a:p>
        </p:txBody>
      </p:sp>
    </p:spTree>
    <p:extLst>
      <p:ext uri="{BB962C8B-B14F-4D97-AF65-F5344CB8AC3E}">
        <p14:creationId xmlns:p14="http://schemas.microsoft.com/office/powerpoint/2010/main" val="411779727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3" y="2003487"/>
            <a:ext cx="4294339" cy="3819598"/>
          </a:xfrm>
          <a:prstGeom prst="rect">
            <a:avLst/>
          </a:prstGeom>
        </p:spPr>
        <p:txBody>
          <a:bodyPr vert="horz" wrap="square" lIns="0" tIns="0" rIns="0" bIns="0" rtlCol="0" anchor="t">
            <a:noAutofit/>
          </a:bodyPr>
          <a:lstStyle/>
          <a:p>
            <a:pPr marL="514350" indent="-514350">
              <a:buFont typeface="+mj-lt"/>
              <a:buAutoNum type="arabicPeriod"/>
              <a:defRPr/>
            </a:pPr>
            <a:r>
              <a:rPr lang="en-US" sz="2200" dirty="0" smtClean="0">
                <a:latin typeface="Georgia"/>
                <a:cs typeface="Georgia"/>
              </a:rPr>
              <a:t>Creating lasting solutions to poverty and accelerating inclusive, sustainable development.</a:t>
            </a:r>
          </a:p>
          <a:p>
            <a:pPr marL="514350" indent="-514350">
              <a:buFont typeface="+mj-lt"/>
              <a:buAutoNum type="arabicPeriod"/>
              <a:defRPr/>
            </a:pPr>
            <a:endParaRPr lang="en-US" sz="2200" dirty="0">
              <a:latin typeface="Georgia"/>
              <a:cs typeface="Georgia"/>
            </a:endParaRPr>
          </a:p>
          <a:p>
            <a:pPr marL="514350" indent="-514350">
              <a:buFont typeface="+mj-lt"/>
              <a:buAutoNum type="arabicPeriod"/>
              <a:defRPr/>
            </a:pPr>
            <a:r>
              <a:rPr lang="en-US" sz="2200" dirty="0" smtClean="0">
                <a:latin typeface="Georgia"/>
                <a:cs typeface="Georgia"/>
              </a:rPr>
              <a:t>Redefining our profession as </a:t>
            </a:r>
            <a:r>
              <a:rPr lang="en-US" sz="2200" dirty="0">
                <a:latin typeface="Georgia"/>
                <a:cs typeface="Georgia"/>
              </a:rPr>
              <a:t>community-</a:t>
            </a:r>
            <a:r>
              <a:rPr lang="en-US" sz="2200" dirty="0" smtClean="0">
                <a:latin typeface="Georgia"/>
                <a:cs typeface="Georgia"/>
              </a:rPr>
              <a:t>centered.</a:t>
            </a:r>
          </a:p>
          <a:p>
            <a:pPr marL="514350" indent="-514350">
              <a:buFont typeface="+mj-lt"/>
              <a:buAutoNum type="arabicPeriod"/>
              <a:defRPr/>
            </a:pPr>
            <a:endParaRPr lang="en-US" sz="2200" dirty="0" smtClean="0">
              <a:latin typeface="Georgia"/>
              <a:cs typeface="Georgia"/>
            </a:endParaRPr>
          </a:p>
          <a:p>
            <a:pPr marL="514350" indent="-514350">
              <a:buFont typeface="+mj-lt"/>
              <a:buAutoNum type="arabicPeriod"/>
              <a:defRPr/>
            </a:pPr>
            <a:r>
              <a:rPr lang="en-US" sz="2200" dirty="0" smtClean="0">
                <a:latin typeface="Georgia"/>
                <a:cs typeface="Georgia"/>
              </a:rPr>
              <a:t>Inspiring </a:t>
            </a:r>
            <a:r>
              <a:rPr lang="en-US" sz="2200" dirty="0">
                <a:latin typeface="Georgia"/>
                <a:cs typeface="Georgia"/>
              </a:rPr>
              <a:t>and </a:t>
            </a:r>
            <a:r>
              <a:rPr lang="en-US" sz="2200" dirty="0" smtClean="0">
                <a:latin typeface="Georgia"/>
                <a:cs typeface="Georgia"/>
              </a:rPr>
              <a:t>mobilising</a:t>
            </a:r>
            <a:r>
              <a:rPr lang="en-US" sz="2200" dirty="0">
                <a:latin typeface="Georgia"/>
                <a:cs typeface="Georgia"/>
              </a:rPr>
              <a:t> a</a:t>
            </a:r>
            <a:r>
              <a:rPr lang="en-US" sz="2200" dirty="0" smtClean="0">
                <a:latin typeface="Georgia"/>
                <a:cs typeface="Georgia"/>
              </a:rPr>
              <a:t> </a:t>
            </a:r>
            <a:r>
              <a:rPr lang="en-US" sz="2200" dirty="0">
                <a:latin typeface="Georgia"/>
                <a:cs typeface="Georgia"/>
              </a:rPr>
              <a:t>global community.</a:t>
            </a:r>
            <a:r>
              <a:rPr lang="en-US" sz="2200" dirty="0"/>
              <a:t> </a:t>
            </a:r>
          </a:p>
          <a:p>
            <a:pPr>
              <a:defRPr/>
            </a:pPr>
            <a:endParaRPr lang="en-US" sz="2400" dirty="0">
              <a:latin typeface="Georgia"/>
              <a:cs typeface="Georgia"/>
            </a:endParaRPr>
          </a:p>
          <a:p>
            <a:pPr>
              <a:defRPr/>
            </a:pPr>
            <a:endParaRPr lang="en-US" sz="2400" dirty="0">
              <a:latin typeface="Georgia"/>
              <a:cs typeface="Georgia"/>
            </a:endParaRPr>
          </a:p>
          <a:p>
            <a:endParaRPr lang="en-US" sz="2400" dirty="0">
              <a:latin typeface="Georgia"/>
              <a:cs typeface="Georgia"/>
            </a:endParaRPr>
          </a:p>
          <a:p>
            <a:pPr marL="0" marR="0" lvl="0" indent="0" algn="l" defTabSz="457200" rtl="0" eaLnBrk="1" fontAlgn="auto" latinLnBrk="0" hangingPunct="1">
              <a:lnSpc>
                <a:spcPct val="100000"/>
              </a:lnSpc>
              <a:spcBef>
                <a:spcPct val="0"/>
              </a:spcBef>
              <a:buClrTx/>
              <a:buSzTx/>
              <a:buFontTx/>
              <a:buNone/>
              <a:tabLst/>
              <a:defRPr/>
            </a:pPr>
            <a:endParaRPr kumimoji="0" lang="en-US" sz="2400" b="0" i="0" u="none" strike="noStrike" kern="1200" cap="none" spc="0" normalizeH="0" baseline="0" noProof="0" dirty="0" smtClean="0">
              <a:ln>
                <a:noFill/>
              </a:ln>
              <a:solidFill>
                <a:srgbClr val="000000"/>
              </a:solidFill>
              <a:effectLst/>
              <a:uLnTx/>
              <a:uFillTx/>
              <a:latin typeface="Georgia"/>
              <a:ea typeface="+mj-ea"/>
              <a:cs typeface="Georgia"/>
            </a:endParaRPr>
          </a:p>
        </p:txBody>
      </p:sp>
      <p:sp>
        <p:nvSpPr>
          <p:cNvPr id="4"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Our Aims</a:t>
            </a:r>
            <a:endParaRPr lang="en-US" sz="3600" dirty="0"/>
          </a:p>
        </p:txBody>
      </p:sp>
      <p:pic>
        <p:nvPicPr>
          <p:cNvPr id="7" name="Picture 6"/>
          <p:cNvPicPr>
            <a:picLocks noChangeAspect="1"/>
          </p:cNvPicPr>
          <p:nvPr/>
        </p:nvPicPr>
        <p:blipFill rotWithShape="1">
          <a:blip r:embed="rId3"/>
          <a:srcRect b="8136"/>
          <a:stretch/>
        </p:blipFill>
        <p:spPr>
          <a:xfrm>
            <a:off x="5437610" y="2003487"/>
            <a:ext cx="2849972" cy="3928133"/>
          </a:xfrm>
          <a:prstGeom prst="rect">
            <a:avLst/>
          </a:prstGeom>
        </p:spPr>
      </p:pic>
    </p:spTree>
    <p:extLst>
      <p:ext uri="{BB962C8B-B14F-4D97-AF65-F5344CB8AC3E}">
        <p14:creationId xmlns:p14="http://schemas.microsoft.com/office/powerpoint/2010/main" val="222784656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029037" y="1879822"/>
            <a:ext cx="7258545" cy="1588"/>
          </a:xfrm>
          <a:prstGeom prst="line">
            <a:avLst/>
          </a:prstGeom>
          <a:ln>
            <a:solidFill>
              <a:srgbClr val="C3BEB7"/>
            </a:solidFill>
          </a:ln>
          <a:effectLst/>
        </p:spPr>
        <p:style>
          <a:lnRef idx="2">
            <a:schemeClr val="accent1"/>
          </a:lnRef>
          <a:fillRef idx="0">
            <a:schemeClr val="accent1"/>
          </a:fillRef>
          <a:effectRef idx="1">
            <a:schemeClr val="accent1"/>
          </a:effectRef>
          <a:fontRef idx="minor">
            <a:schemeClr val="tx1"/>
          </a:fontRef>
        </p:style>
      </p:cxnSp>
      <p:sp>
        <p:nvSpPr>
          <p:cNvPr id="5" name="Title 1"/>
          <p:cNvSpPr txBox="1">
            <a:spLocks/>
          </p:cNvSpPr>
          <p:nvPr/>
        </p:nvSpPr>
        <p:spPr>
          <a:xfrm>
            <a:off x="4593744" y="727969"/>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Our Impact</a:t>
            </a:r>
            <a:endParaRPr lang="en-US" sz="3600" dirty="0"/>
          </a:p>
        </p:txBody>
      </p:sp>
      <p:pic>
        <p:nvPicPr>
          <p:cNvPr id="2" name="Picture 1" descr="Screen Shot 2016-05-10 at 16.00.0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0292"/>
            <a:ext cx="9143999" cy="5377708"/>
          </a:xfrm>
          <a:prstGeom prst="rect">
            <a:avLst/>
          </a:prstGeom>
        </p:spPr>
      </p:pic>
    </p:spTree>
    <p:extLst>
      <p:ext uri="{BB962C8B-B14F-4D97-AF65-F5344CB8AC3E}">
        <p14:creationId xmlns:p14="http://schemas.microsoft.com/office/powerpoint/2010/main" val="3977035267"/>
      </p:ext>
    </p:extLst>
  </p:cSld>
  <p:clrMapOvr>
    <a:masterClrMapping/>
  </p:clrMapOvr>
  <p:transition xmlns:p14="http://schemas.microsoft.com/office/powerpoint/2010/main" advTm="14400"/>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003486"/>
            <a:ext cx="7325388" cy="4346513"/>
          </a:xfrm>
          <a:prstGeom prst="rect">
            <a:avLst/>
          </a:prstGeom>
        </p:spPr>
        <p:txBody>
          <a:bodyPr vert="horz" wrap="square" lIns="0" tIns="0" rIns="0" bIns="0" rtlCol="0" anchor="t">
            <a:noAutofit/>
          </a:bodyPr>
          <a:lstStyle/>
          <a:p>
            <a:r>
              <a:rPr lang="en-US" sz="2200" dirty="0" smtClean="0">
                <a:solidFill>
                  <a:srgbClr val="000000"/>
                </a:solidFill>
                <a:latin typeface="Georgia"/>
                <a:cs typeface="Georgia"/>
              </a:rPr>
              <a:t>Complex </a:t>
            </a:r>
            <a:r>
              <a:rPr lang="en-US" sz="2200" dirty="0">
                <a:solidFill>
                  <a:srgbClr val="000000"/>
                </a:solidFill>
                <a:latin typeface="Georgia"/>
                <a:cs typeface="Georgia"/>
              </a:rPr>
              <a:t>and entrenched disadvantage is experienced by a </a:t>
            </a:r>
            <a:r>
              <a:rPr lang="en-US" sz="2200" b="1" dirty="0">
                <a:solidFill>
                  <a:srgbClr val="000000"/>
                </a:solidFill>
                <a:latin typeface="Georgia"/>
                <a:cs typeface="Georgia"/>
              </a:rPr>
              <a:t>small but persistent </a:t>
            </a:r>
            <a:r>
              <a:rPr lang="en-US" sz="2200" dirty="0">
                <a:solidFill>
                  <a:srgbClr val="000000"/>
                </a:solidFill>
                <a:latin typeface="Georgia"/>
                <a:cs typeface="Georgia"/>
              </a:rPr>
              <a:t>number of locations in each state and territory across Australia</a:t>
            </a:r>
            <a:r>
              <a:rPr lang="en-US" sz="2200" dirty="0" smtClean="0">
                <a:solidFill>
                  <a:srgbClr val="000000"/>
                </a:solidFill>
                <a:latin typeface="Georgia"/>
                <a:cs typeface="Georgia"/>
              </a:rPr>
              <a:t>.</a:t>
            </a:r>
          </a:p>
          <a:p>
            <a:endParaRPr lang="en-US" sz="2200" dirty="0" smtClean="0">
              <a:solidFill>
                <a:srgbClr val="000000"/>
              </a:solidFill>
              <a:latin typeface="Georgia"/>
              <a:cs typeface="Georgia"/>
            </a:endParaRPr>
          </a:p>
          <a:p>
            <a:pPr marL="457200" indent="-457200">
              <a:buFont typeface="Arial"/>
              <a:buChar char="•"/>
            </a:pPr>
            <a:r>
              <a:rPr lang="en-US" sz="2200" dirty="0" smtClean="0">
                <a:solidFill>
                  <a:srgbClr val="000000"/>
                </a:solidFill>
                <a:latin typeface="Georgia"/>
                <a:cs typeface="Georgia"/>
              </a:rPr>
              <a:t>Unemployment</a:t>
            </a:r>
          </a:p>
          <a:p>
            <a:pPr marL="457200" indent="-457200">
              <a:buFont typeface="Arial"/>
              <a:buChar char="•"/>
            </a:pPr>
            <a:r>
              <a:rPr lang="en-US" sz="2200" dirty="0" smtClean="0">
                <a:solidFill>
                  <a:srgbClr val="000000"/>
                </a:solidFill>
                <a:latin typeface="Georgia"/>
                <a:cs typeface="Georgia"/>
              </a:rPr>
              <a:t>Domestic violence</a:t>
            </a:r>
          </a:p>
          <a:p>
            <a:pPr marL="457200" indent="-457200">
              <a:buFont typeface="Arial"/>
              <a:buChar char="•"/>
            </a:pPr>
            <a:r>
              <a:rPr lang="en-US" sz="2200" dirty="0" smtClean="0">
                <a:solidFill>
                  <a:srgbClr val="000000"/>
                </a:solidFill>
                <a:latin typeface="Georgia"/>
                <a:cs typeface="Georgia"/>
              </a:rPr>
              <a:t>Disability</a:t>
            </a:r>
          </a:p>
          <a:p>
            <a:pPr marL="457200" indent="-457200">
              <a:buFont typeface="Arial"/>
              <a:buChar char="•"/>
            </a:pPr>
            <a:r>
              <a:rPr lang="en-US" sz="2200" dirty="0" smtClean="0">
                <a:solidFill>
                  <a:srgbClr val="000000"/>
                </a:solidFill>
                <a:latin typeface="Georgia"/>
                <a:cs typeface="Georgia"/>
              </a:rPr>
              <a:t>Low education</a:t>
            </a:r>
          </a:p>
          <a:p>
            <a:pPr marL="457200" indent="-457200">
              <a:buFont typeface="Arial"/>
              <a:buChar char="•"/>
            </a:pPr>
            <a:r>
              <a:rPr lang="en-US" sz="2200" dirty="0" smtClean="0">
                <a:solidFill>
                  <a:srgbClr val="000000"/>
                </a:solidFill>
                <a:latin typeface="Georgia"/>
                <a:cs typeface="Georgia"/>
              </a:rPr>
              <a:t>Youth disengagement</a:t>
            </a:r>
          </a:p>
        </p:txBody>
      </p:sp>
      <p:sp>
        <p:nvSpPr>
          <p:cNvPr id="7" name="Rectangle 6"/>
          <p:cNvSpPr/>
          <p:nvPr/>
        </p:nvSpPr>
        <p:spPr>
          <a:xfrm>
            <a:off x="5373266" y="3311257"/>
            <a:ext cx="2914316" cy="1577474"/>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rgbClr val="000000"/>
                </a:solidFill>
                <a:latin typeface="Georgia"/>
                <a:cs typeface="Georgia"/>
              </a:rPr>
              <a:t>1 in 10 Australians live in poverty.</a:t>
            </a:r>
            <a:endParaRPr lang="en-US" sz="2000" b="1" dirty="0">
              <a:solidFill>
                <a:srgbClr val="000000"/>
              </a:solidFill>
              <a:latin typeface="Georgia"/>
              <a:cs typeface="Georgia"/>
            </a:endParaRPr>
          </a:p>
        </p:txBody>
      </p:sp>
      <p:sp>
        <p:nvSpPr>
          <p:cNvPr id="2" name="Rectangle 1"/>
          <p:cNvSpPr/>
          <p:nvPr/>
        </p:nvSpPr>
        <p:spPr>
          <a:xfrm>
            <a:off x="5526771" y="3471238"/>
            <a:ext cx="2914316" cy="1577474"/>
          </a:xfrm>
          <a:prstGeom prst="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rgbClr val="000000"/>
                </a:solidFill>
                <a:latin typeface="Georgia"/>
                <a:cs typeface="Georgia"/>
              </a:rPr>
              <a:t>On any given night, </a:t>
            </a:r>
          </a:p>
          <a:p>
            <a:r>
              <a:rPr lang="en-US" sz="3000" b="1" dirty="0" smtClean="0">
                <a:solidFill>
                  <a:srgbClr val="000000"/>
                </a:solidFill>
                <a:latin typeface="Georgia"/>
                <a:cs typeface="Georgia"/>
              </a:rPr>
              <a:t>1 in 200 </a:t>
            </a:r>
            <a:r>
              <a:rPr lang="en-US" sz="2000" b="1" dirty="0" smtClean="0">
                <a:solidFill>
                  <a:srgbClr val="000000"/>
                </a:solidFill>
                <a:latin typeface="Georgia"/>
                <a:cs typeface="Georgia"/>
              </a:rPr>
              <a:t>people are homeless</a:t>
            </a:r>
            <a:endParaRPr lang="en-US" sz="2000" b="1" dirty="0">
              <a:solidFill>
                <a:srgbClr val="000000"/>
              </a:solidFill>
              <a:latin typeface="Georgia"/>
              <a:cs typeface="Georgia"/>
            </a:endParaRPr>
          </a:p>
        </p:txBody>
      </p:sp>
      <p:sp>
        <p:nvSpPr>
          <p:cNvPr id="6" name="Title 1"/>
          <p:cNvSpPr txBox="1">
            <a:spLocks/>
          </p:cNvSpPr>
          <p:nvPr/>
        </p:nvSpPr>
        <p:spPr>
          <a:xfrm>
            <a:off x="4130832" y="1131555"/>
            <a:ext cx="4156750" cy="644450"/>
          </a:xfrm>
          <a:prstGeom prst="rect">
            <a:avLst/>
          </a:prstGeom>
        </p:spPr>
        <p:txBody>
          <a:bodyPr vert="horz" wrap="square" lIns="0" tIns="0" rIns="0" bIns="0" rtlCol="0" anchor="t">
            <a:noAutofit/>
          </a:bodyPr>
          <a:lstStyle/>
          <a:p>
            <a:pPr algn="r"/>
            <a:r>
              <a:rPr lang="en-US" sz="3600" dirty="0" smtClean="0">
                <a:latin typeface="Georgia"/>
                <a:cs typeface="Georgia"/>
              </a:rPr>
              <a:t>Domestic Context</a:t>
            </a:r>
            <a:endParaRPr lang="en-US" sz="3600" dirty="0">
              <a:latin typeface="Georgia"/>
              <a:cs typeface="Georgia"/>
            </a:endParaRPr>
          </a:p>
        </p:txBody>
      </p:sp>
      <p:sp>
        <p:nvSpPr>
          <p:cNvPr id="8" name="Rectangle 7"/>
          <p:cNvSpPr/>
          <p:nvPr/>
        </p:nvSpPr>
        <p:spPr>
          <a:xfrm>
            <a:off x="5708186" y="3654742"/>
            <a:ext cx="2914316" cy="1577474"/>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rgbClr val="000000"/>
                </a:solidFill>
                <a:latin typeface="Georgia"/>
                <a:cs typeface="Georgia"/>
              </a:rPr>
              <a:t>2 million Australians are trapped in cycle of long-term unemployment.</a:t>
            </a:r>
            <a:endParaRPr lang="en-US" sz="2000" b="1" dirty="0">
              <a:solidFill>
                <a:srgbClr val="000000"/>
              </a:solidFill>
              <a:latin typeface="Georgia"/>
              <a:cs typeface="Georgia"/>
            </a:endParaRPr>
          </a:p>
        </p:txBody>
      </p:sp>
    </p:spTree>
    <p:extLst>
      <p:ext uri="{BB962C8B-B14F-4D97-AF65-F5344CB8AC3E}">
        <p14:creationId xmlns:p14="http://schemas.microsoft.com/office/powerpoint/2010/main" val="88900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658540"/>
            <a:ext cx="7325388" cy="2234302"/>
          </a:xfrm>
          <a:prstGeom prst="rect">
            <a:avLst/>
          </a:prstGeom>
        </p:spPr>
        <p:txBody>
          <a:bodyPr vert="horz" wrap="square" lIns="0" tIns="0" rIns="0" bIns="0" rtlCol="0" anchor="t">
            <a:noAutofit/>
          </a:bodyPr>
          <a:lstStyle/>
          <a:p>
            <a:pPr algn="ctr"/>
            <a:r>
              <a:rPr lang="en-US" sz="5000" b="1" dirty="0" smtClean="0">
                <a:latin typeface="Georgia"/>
                <a:cs typeface="Georgia"/>
              </a:rPr>
              <a:t>“Pro bono </a:t>
            </a:r>
            <a:r>
              <a:rPr lang="en-US" sz="5000" b="1" dirty="0" err="1" smtClean="0">
                <a:latin typeface="Georgia"/>
                <a:cs typeface="Georgia"/>
              </a:rPr>
              <a:t>publico</a:t>
            </a:r>
            <a:r>
              <a:rPr lang="en-US" sz="5000" b="1" dirty="0" smtClean="0">
                <a:latin typeface="Georgia"/>
                <a:cs typeface="Georgia"/>
              </a:rPr>
              <a:t>”</a:t>
            </a:r>
          </a:p>
          <a:p>
            <a:pPr algn="ctr"/>
            <a:endParaRPr lang="en-US" sz="4000" dirty="0">
              <a:latin typeface="Georgia"/>
              <a:cs typeface="Georgia"/>
            </a:endParaRPr>
          </a:p>
          <a:p>
            <a:pPr algn="ctr"/>
            <a:r>
              <a:rPr lang="en-US" sz="4000" i="1" dirty="0" smtClean="0">
                <a:latin typeface="Georgia"/>
                <a:cs typeface="Georgia"/>
              </a:rPr>
              <a:t>For the public </a:t>
            </a:r>
            <a:r>
              <a:rPr lang="en-US" sz="4000" i="1" dirty="0" smtClean="0">
                <a:latin typeface="Georgia"/>
                <a:cs typeface="Georgia"/>
              </a:rPr>
              <a:t>good</a:t>
            </a:r>
            <a:endParaRPr lang="en-US" sz="4000" i="1" dirty="0" smtClean="0">
              <a:latin typeface="Georgia"/>
              <a:cs typeface="Georgia"/>
            </a:endParaRPr>
          </a:p>
        </p:txBody>
      </p:sp>
      <p:sp>
        <p:nvSpPr>
          <p:cNvPr id="4" name="Title 1"/>
          <p:cNvSpPr txBox="1">
            <a:spLocks/>
          </p:cNvSpPr>
          <p:nvPr/>
        </p:nvSpPr>
        <p:spPr>
          <a:xfrm>
            <a:off x="3542632" y="1131555"/>
            <a:ext cx="4744950" cy="644450"/>
          </a:xfrm>
          <a:prstGeom prst="rect">
            <a:avLst/>
          </a:prstGeom>
        </p:spPr>
        <p:txBody>
          <a:bodyPr vert="horz" wrap="square" lIns="0" tIns="0" rIns="0" bIns="0" rtlCol="0" anchor="t">
            <a:noAutofit/>
          </a:bodyPr>
          <a:lstStyle/>
          <a:p>
            <a:pPr algn="r"/>
            <a:r>
              <a:rPr lang="en-US" sz="3600" dirty="0" smtClean="0">
                <a:latin typeface="Georgia"/>
                <a:cs typeface="Georgia"/>
              </a:rPr>
              <a:t>What is Pro Bono?</a:t>
            </a:r>
            <a:endParaRPr lang="en-US" sz="3600" dirty="0">
              <a:latin typeface="Georgia"/>
              <a:cs typeface="Georgia"/>
            </a:endParaRPr>
          </a:p>
        </p:txBody>
      </p:sp>
    </p:spTree>
    <p:extLst>
      <p:ext uri="{BB962C8B-B14F-4D97-AF65-F5344CB8AC3E}">
        <p14:creationId xmlns:p14="http://schemas.microsoft.com/office/powerpoint/2010/main" val="93852106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003487"/>
            <a:ext cx="7325388" cy="3579964"/>
          </a:xfrm>
          <a:prstGeom prst="rect">
            <a:avLst/>
          </a:prstGeom>
        </p:spPr>
        <p:txBody>
          <a:bodyPr vert="horz" wrap="square" lIns="0" tIns="0" rIns="0" bIns="0" rtlCol="0" anchor="t">
            <a:noAutofit/>
          </a:bodyPr>
          <a:lstStyle/>
          <a:p>
            <a:r>
              <a:rPr lang="en-US" sz="2600" dirty="0" smtClean="0">
                <a:latin typeface="Georgia"/>
                <a:cs typeface="Georgia"/>
              </a:rPr>
              <a:t>The Australian legal profession has set a strong precedence:</a:t>
            </a:r>
          </a:p>
          <a:p>
            <a:endParaRPr lang="en-US" sz="1400" dirty="0" smtClean="0">
              <a:latin typeface="Georgia"/>
              <a:cs typeface="Georgia"/>
            </a:endParaRPr>
          </a:p>
          <a:p>
            <a:pPr marL="457200" indent="-457200">
              <a:spcAft>
                <a:spcPts val="1200"/>
              </a:spcAft>
              <a:buFont typeface="Arial"/>
              <a:buChar char="•"/>
            </a:pPr>
            <a:r>
              <a:rPr lang="en-US" sz="2600" dirty="0" smtClean="0">
                <a:latin typeface="Georgia"/>
                <a:cs typeface="Georgia"/>
              </a:rPr>
              <a:t>Established culture</a:t>
            </a:r>
          </a:p>
          <a:p>
            <a:pPr marL="457200" indent="-457200">
              <a:spcAft>
                <a:spcPts val="1200"/>
              </a:spcAft>
              <a:buFont typeface="Arial"/>
              <a:buChar char="•"/>
            </a:pPr>
            <a:r>
              <a:rPr lang="en-US" sz="2600" dirty="0">
                <a:latin typeface="Georgia"/>
                <a:cs typeface="Georgia"/>
              </a:rPr>
              <a:t>National </a:t>
            </a:r>
            <a:r>
              <a:rPr lang="en-US" sz="2600" dirty="0" smtClean="0">
                <a:latin typeface="Georgia"/>
                <a:cs typeface="Georgia"/>
              </a:rPr>
              <a:t>Pro </a:t>
            </a:r>
            <a:r>
              <a:rPr lang="en-US" sz="2600" dirty="0">
                <a:latin typeface="Georgia"/>
                <a:cs typeface="Georgia"/>
              </a:rPr>
              <a:t>Bono Aspirational </a:t>
            </a:r>
            <a:r>
              <a:rPr lang="en-US" sz="2600" dirty="0" smtClean="0">
                <a:latin typeface="Georgia"/>
                <a:cs typeface="Georgia"/>
              </a:rPr>
              <a:t>Target</a:t>
            </a:r>
          </a:p>
          <a:p>
            <a:pPr marL="457200" indent="-457200">
              <a:spcAft>
                <a:spcPts val="1200"/>
              </a:spcAft>
              <a:buFont typeface="Arial"/>
              <a:buChar char="•"/>
            </a:pPr>
            <a:r>
              <a:rPr lang="en-US" sz="2600" dirty="0" smtClean="0">
                <a:latin typeface="Georgia"/>
                <a:cs typeface="Georgia"/>
              </a:rPr>
              <a:t>Clearing houses provide support</a:t>
            </a:r>
          </a:p>
          <a:p>
            <a:pPr marL="457200" indent="-457200">
              <a:spcAft>
                <a:spcPts val="1200"/>
              </a:spcAft>
              <a:buFont typeface="Arial"/>
              <a:buChar char="•"/>
            </a:pPr>
            <a:r>
              <a:rPr lang="en-US" sz="2600" dirty="0" smtClean="0">
                <a:latin typeface="Georgia"/>
                <a:cs typeface="Georgia"/>
              </a:rPr>
              <a:t>National Pro Bono Resource Centre</a:t>
            </a:r>
            <a:endParaRPr lang="en-US" sz="2600" dirty="0">
              <a:latin typeface="Georgia"/>
              <a:cs typeface="Georgia"/>
            </a:endParaRPr>
          </a:p>
          <a:p>
            <a:endParaRPr lang="en-US" sz="2600" dirty="0">
              <a:latin typeface="Georgia"/>
              <a:cs typeface="Georgia"/>
            </a:endParaRPr>
          </a:p>
        </p:txBody>
      </p:sp>
      <p:sp>
        <p:nvSpPr>
          <p:cNvPr id="4" name="Title 1"/>
          <p:cNvSpPr txBox="1">
            <a:spLocks/>
          </p:cNvSpPr>
          <p:nvPr/>
        </p:nvSpPr>
        <p:spPr>
          <a:xfrm>
            <a:off x="3542632" y="1131555"/>
            <a:ext cx="4744950" cy="644450"/>
          </a:xfrm>
          <a:prstGeom prst="rect">
            <a:avLst/>
          </a:prstGeom>
        </p:spPr>
        <p:txBody>
          <a:bodyPr vert="horz" wrap="square" lIns="0" tIns="0" rIns="0" bIns="0" rtlCol="0" anchor="t">
            <a:noAutofit/>
          </a:bodyPr>
          <a:lstStyle/>
          <a:p>
            <a:pPr algn="r"/>
            <a:r>
              <a:rPr lang="en-US" sz="3600" dirty="0" smtClean="0">
                <a:latin typeface="Georgia"/>
                <a:cs typeface="Georgia"/>
              </a:rPr>
              <a:t>Pro Bono Law</a:t>
            </a:r>
            <a:endParaRPr lang="en-US" sz="3600" dirty="0">
              <a:latin typeface="Georgia"/>
              <a:cs typeface="Georgia"/>
            </a:endParaRPr>
          </a:p>
        </p:txBody>
      </p:sp>
    </p:spTree>
    <p:extLst>
      <p:ext uri="{BB962C8B-B14F-4D97-AF65-F5344CB8AC3E}">
        <p14:creationId xmlns:p14="http://schemas.microsoft.com/office/powerpoint/2010/main" val="22344220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003486"/>
            <a:ext cx="7325388" cy="2267281"/>
          </a:xfrm>
          <a:prstGeom prst="rect">
            <a:avLst/>
          </a:prstGeom>
        </p:spPr>
        <p:txBody>
          <a:bodyPr vert="horz" wrap="square" lIns="0" tIns="0" rIns="0" bIns="0" rtlCol="0" anchor="t">
            <a:noAutofit/>
          </a:bodyPr>
          <a:lstStyle/>
          <a:p>
            <a:pPr>
              <a:spcAft>
                <a:spcPts val="1200"/>
              </a:spcAft>
            </a:pPr>
            <a:r>
              <a:rPr lang="en-US" sz="2200" dirty="0" smtClean="0">
                <a:solidFill>
                  <a:srgbClr val="000000"/>
                </a:solidFill>
                <a:latin typeface="Georgia"/>
                <a:cs typeface="Georgia"/>
              </a:rPr>
              <a:t>Building and Construction sectors in Australia:</a:t>
            </a:r>
            <a:endParaRPr lang="en-US" sz="1000" dirty="0" smtClean="0">
              <a:solidFill>
                <a:srgbClr val="000000"/>
              </a:solidFill>
              <a:latin typeface="Georgia"/>
              <a:cs typeface="Georgia"/>
            </a:endParaRPr>
          </a:p>
          <a:p>
            <a:pPr marL="457200" indent="-457200">
              <a:spcAft>
                <a:spcPts val="1200"/>
              </a:spcAft>
              <a:buFont typeface="Arial"/>
              <a:buChar char="•"/>
            </a:pPr>
            <a:r>
              <a:rPr lang="en-US" sz="2200" dirty="0" smtClean="0">
                <a:latin typeface="Georgia"/>
                <a:cs typeface="Georgia"/>
              </a:rPr>
              <a:t>Value of work amounted to $225 billion last </a:t>
            </a:r>
            <a:r>
              <a:rPr lang="en-US" sz="2200" dirty="0" smtClean="0">
                <a:latin typeface="Georgia"/>
                <a:cs typeface="Georgia"/>
              </a:rPr>
              <a:t>year*.</a:t>
            </a:r>
            <a:endParaRPr lang="en-US" sz="2200" dirty="0" smtClean="0">
              <a:latin typeface="Georgia"/>
              <a:cs typeface="Georgia"/>
            </a:endParaRPr>
          </a:p>
          <a:p>
            <a:pPr marL="457200" indent="-457200">
              <a:spcAft>
                <a:spcPts val="1200"/>
              </a:spcAft>
              <a:buFont typeface="Arial"/>
              <a:buChar char="•"/>
            </a:pPr>
            <a:r>
              <a:rPr lang="en-US" sz="2200" dirty="0" smtClean="0">
                <a:latin typeface="Georgia"/>
                <a:cs typeface="Georgia"/>
              </a:rPr>
              <a:t>Growth </a:t>
            </a:r>
            <a:r>
              <a:rPr lang="en-US" sz="2200" dirty="0" smtClean="0">
                <a:latin typeface="Georgia"/>
                <a:cs typeface="Georgia"/>
              </a:rPr>
              <a:t>in residential building in NSW &amp; VIC. </a:t>
            </a:r>
          </a:p>
          <a:p>
            <a:pPr algn="r">
              <a:spcAft>
                <a:spcPts val="1200"/>
              </a:spcAft>
            </a:pPr>
            <a:r>
              <a:rPr lang="en-US" sz="1400" dirty="0" smtClean="0">
                <a:latin typeface="Georgia"/>
                <a:cs typeface="Georgia"/>
                <a:hlinkClick r:id="rId3"/>
              </a:rPr>
              <a:t>*May 2016 ACIF Forecasts</a:t>
            </a:r>
            <a:r>
              <a:rPr lang="en-US" sz="1400" dirty="0" smtClean="0">
                <a:latin typeface="Georgia"/>
                <a:cs typeface="Georgia"/>
              </a:rPr>
              <a:t> </a:t>
            </a:r>
            <a:endParaRPr lang="en-US" sz="1400" dirty="0" smtClean="0">
              <a:solidFill>
                <a:srgbClr val="000000"/>
              </a:solidFill>
              <a:latin typeface="Georgia"/>
              <a:cs typeface="Georgia"/>
            </a:endParaRPr>
          </a:p>
        </p:txBody>
      </p:sp>
      <p:sp>
        <p:nvSpPr>
          <p:cNvPr id="6" name="Title 1"/>
          <p:cNvSpPr txBox="1">
            <a:spLocks/>
          </p:cNvSpPr>
          <p:nvPr/>
        </p:nvSpPr>
        <p:spPr>
          <a:xfrm>
            <a:off x="3542632" y="1131555"/>
            <a:ext cx="4744950" cy="644450"/>
          </a:xfrm>
          <a:prstGeom prst="rect">
            <a:avLst/>
          </a:prstGeom>
        </p:spPr>
        <p:txBody>
          <a:bodyPr vert="horz" wrap="square" lIns="0" tIns="0" rIns="0" bIns="0" rtlCol="0" anchor="t">
            <a:noAutofit/>
          </a:bodyPr>
          <a:lstStyle/>
          <a:p>
            <a:pPr algn="r"/>
            <a:r>
              <a:rPr lang="en-US" sz="3600" dirty="0" smtClean="0">
                <a:latin typeface="Georgia"/>
                <a:cs typeface="Georgia"/>
              </a:rPr>
              <a:t>Construction Context</a:t>
            </a:r>
            <a:endParaRPr lang="en-US" sz="3600" dirty="0">
              <a:latin typeface="Georgia"/>
              <a:cs typeface="Georgia"/>
            </a:endParaRPr>
          </a:p>
        </p:txBody>
      </p:sp>
      <p:sp>
        <p:nvSpPr>
          <p:cNvPr id="4" name="Rectangle 3"/>
          <p:cNvSpPr/>
          <p:nvPr/>
        </p:nvSpPr>
        <p:spPr>
          <a:xfrm>
            <a:off x="1036464" y="3835474"/>
            <a:ext cx="7251118" cy="1415772"/>
          </a:xfrm>
          <a:prstGeom prst="rect">
            <a:avLst/>
          </a:prstGeom>
        </p:spPr>
        <p:txBody>
          <a:bodyPr wrap="square">
            <a:spAutoFit/>
          </a:bodyPr>
          <a:lstStyle/>
          <a:p>
            <a:pPr>
              <a:spcAft>
                <a:spcPts val="1200"/>
              </a:spcAft>
            </a:pPr>
            <a:r>
              <a:rPr lang="en-US" sz="2200" dirty="0">
                <a:latin typeface="Georgia"/>
                <a:cs typeface="Georgia"/>
              </a:rPr>
              <a:t>Corporate social responsibility:</a:t>
            </a:r>
          </a:p>
          <a:p>
            <a:pPr marL="342900" indent="-342900">
              <a:spcAft>
                <a:spcPts val="1200"/>
              </a:spcAft>
              <a:buFont typeface="Arial"/>
              <a:buChar char="•"/>
            </a:pPr>
            <a:r>
              <a:rPr lang="en-US" sz="2200" dirty="0">
                <a:latin typeface="Georgia"/>
                <a:cs typeface="Georgia"/>
              </a:rPr>
              <a:t>Higher expectations from shareholders</a:t>
            </a:r>
          </a:p>
          <a:p>
            <a:pPr marL="342900" indent="-342900">
              <a:spcAft>
                <a:spcPts val="1200"/>
              </a:spcAft>
              <a:buFont typeface="Arial"/>
              <a:buChar char="•"/>
            </a:pPr>
            <a:r>
              <a:rPr lang="en-US" sz="2200" dirty="0">
                <a:latin typeface="Georgia"/>
                <a:cs typeface="Georgia"/>
              </a:rPr>
              <a:t>Shared value, employment &amp; procurement  </a:t>
            </a:r>
          </a:p>
        </p:txBody>
      </p:sp>
    </p:spTree>
    <p:extLst>
      <p:ext uri="{BB962C8B-B14F-4D97-AF65-F5344CB8AC3E}">
        <p14:creationId xmlns:p14="http://schemas.microsoft.com/office/powerpoint/2010/main" val="16426310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36464" y="2003487"/>
            <a:ext cx="7325388" cy="4023286"/>
          </a:xfrm>
          <a:prstGeom prst="rect">
            <a:avLst/>
          </a:prstGeom>
        </p:spPr>
        <p:txBody>
          <a:bodyPr vert="horz" wrap="square" lIns="0" tIns="0" rIns="0" bIns="0" rtlCol="0" anchor="t">
            <a:noAutofit/>
          </a:bodyPr>
          <a:lstStyle/>
          <a:p>
            <a:r>
              <a:rPr lang="en-US" sz="2400" dirty="0">
                <a:latin typeface="Georgia"/>
                <a:cs typeface="Georgia"/>
              </a:rPr>
              <a:t>Pro bono work in our profession tends to be:</a:t>
            </a:r>
          </a:p>
          <a:p>
            <a:endParaRPr lang="en-US" sz="1200" dirty="0">
              <a:latin typeface="Georgia"/>
              <a:cs typeface="Georgia"/>
            </a:endParaRPr>
          </a:p>
          <a:p>
            <a:pPr marL="457200" indent="-457200">
              <a:spcAft>
                <a:spcPts val="1200"/>
              </a:spcAft>
              <a:buFont typeface="Arial"/>
              <a:buChar char="•"/>
            </a:pPr>
            <a:r>
              <a:rPr lang="en-US" sz="2400" dirty="0">
                <a:latin typeface="Georgia"/>
                <a:cs typeface="Georgia"/>
              </a:rPr>
              <a:t>Ad-hoc or small-scale projects</a:t>
            </a:r>
          </a:p>
          <a:p>
            <a:pPr marL="457200" indent="-457200">
              <a:spcAft>
                <a:spcPts val="1200"/>
              </a:spcAft>
              <a:buFont typeface="Arial"/>
              <a:buChar char="•"/>
            </a:pPr>
            <a:r>
              <a:rPr lang="en-US" sz="2400" dirty="0">
                <a:latin typeface="Georgia"/>
                <a:cs typeface="Georgia"/>
              </a:rPr>
              <a:t>Employee driven</a:t>
            </a:r>
          </a:p>
          <a:p>
            <a:pPr marL="457200" indent="-457200">
              <a:spcAft>
                <a:spcPts val="1200"/>
              </a:spcAft>
              <a:buFont typeface="Arial"/>
              <a:buChar char="•"/>
            </a:pPr>
            <a:r>
              <a:rPr lang="en-US" sz="2400" dirty="0">
                <a:latin typeface="Georgia"/>
                <a:cs typeface="Georgia"/>
              </a:rPr>
              <a:t>Lower priority than full-fee work</a:t>
            </a:r>
          </a:p>
          <a:p>
            <a:pPr marL="457200" indent="-457200">
              <a:spcAft>
                <a:spcPts val="1200"/>
              </a:spcAft>
              <a:buFont typeface="Arial"/>
              <a:buChar char="•"/>
            </a:pPr>
            <a:r>
              <a:rPr lang="en-US" sz="2400" dirty="0">
                <a:latin typeface="Georgia"/>
                <a:cs typeface="Georgia"/>
              </a:rPr>
              <a:t>Limited evaluation of social impact</a:t>
            </a:r>
          </a:p>
          <a:p>
            <a:pPr marL="457200" indent="-457200">
              <a:spcAft>
                <a:spcPts val="1200"/>
              </a:spcAft>
              <a:buFont typeface="Arial"/>
              <a:buChar char="•"/>
            </a:pPr>
            <a:r>
              <a:rPr lang="en-US" sz="2400" dirty="0">
                <a:latin typeface="Georgia"/>
                <a:cs typeface="Georgia"/>
              </a:rPr>
              <a:t>No shared reporting </a:t>
            </a:r>
          </a:p>
          <a:p>
            <a:endParaRPr lang="en-US" sz="2200" dirty="0"/>
          </a:p>
        </p:txBody>
      </p:sp>
      <p:sp>
        <p:nvSpPr>
          <p:cNvPr id="4" name="Title 1"/>
          <p:cNvSpPr txBox="1">
            <a:spLocks/>
          </p:cNvSpPr>
          <p:nvPr/>
        </p:nvSpPr>
        <p:spPr>
          <a:xfrm>
            <a:off x="3101474" y="1131555"/>
            <a:ext cx="5186108" cy="644450"/>
          </a:xfrm>
          <a:prstGeom prst="rect">
            <a:avLst/>
          </a:prstGeom>
        </p:spPr>
        <p:txBody>
          <a:bodyPr vert="horz" wrap="square" lIns="0" tIns="0" rIns="0" bIns="0" rtlCol="0" anchor="t">
            <a:noAutofit/>
          </a:bodyPr>
          <a:lstStyle/>
          <a:p>
            <a:pPr algn="r"/>
            <a:r>
              <a:rPr lang="en-US" sz="3600" dirty="0" smtClean="0">
                <a:latin typeface="Georgia"/>
                <a:cs typeface="Georgia"/>
              </a:rPr>
              <a:t>Construction Context</a:t>
            </a:r>
            <a:endParaRPr lang="en-US" sz="3600" dirty="0">
              <a:latin typeface="Georgia"/>
              <a:cs typeface="Georgia"/>
            </a:endParaRPr>
          </a:p>
        </p:txBody>
      </p:sp>
    </p:spTree>
    <p:extLst>
      <p:ext uri="{BB962C8B-B14F-4D97-AF65-F5344CB8AC3E}">
        <p14:creationId xmlns:p14="http://schemas.microsoft.com/office/powerpoint/2010/main" val="401172776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11163</TotalTime>
  <Words>668</Words>
  <Application>Microsoft Macintosh PowerPoint</Application>
  <PresentationFormat>On-screen Show (4:3)</PresentationFormat>
  <Paragraphs>159</Paragraphs>
  <Slides>22</Slides>
  <Notes>10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Water Supply Upgrade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Studio Round</dc:creator>
  <cp:lastModifiedBy>Lizzie Brown</cp:lastModifiedBy>
  <cp:revision>68</cp:revision>
  <cp:lastPrinted>2012-10-16T00:17:37Z</cp:lastPrinted>
  <dcterms:created xsi:type="dcterms:W3CDTF">2014-02-12T04:44:07Z</dcterms:created>
  <dcterms:modified xsi:type="dcterms:W3CDTF">2016-07-14T07:57:25Z</dcterms:modified>
</cp:coreProperties>
</file>